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6" r:id="rId1"/>
  </p:sldMasterIdLst>
  <p:notesMasterIdLst>
    <p:notesMasterId r:id="rId53"/>
  </p:notesMasterIdLst>
  <p:handoutMasterIdLst>
    <p:handoutMasterId r:id="rId54"/>
  </p:handoutMasterIdLst>
  <p:sldIdLst>
    <p:sldId id="1188" r:id="rId2"/>
    <p:sldId id="1579" r:id="rId3"/>
    <p:sldId id="1578" r:id="rId4"/>
    <p:sldId id="1642" r:id="rId5"/>
    <p:sldId id="1561" r:id="rId6"/>
    <p:sldId id="1563" r:id="rId7"/>
    <p:sldId id="1564" r:id="rId8"/>
    <p:sldId id="1565" r:id="rId9"/>
    <p:sldId id="1138" r:id="rId10"/>
    <p:sldId id="1499" r:id="rId11"/>
    <p:sldId id="1586" r:id="rId12"/>
    <p:sldId id="1320" r:id="rId13"/>
    <p:sldId id="1321" r:id="rId14"/>
    <p:sldId id="1322" r:id="rId15"/>
    <p:sldId id="1540" r:id="rId16"/>
    <p:sldId id="1613" r:id="rId17"/>
    <p:sldId id="1323" r:id="rId18"/>
    <p:sldId id="1324" r:id="rId19"/>
    <p:sldId id="1477" r:id="rId20"/>
    <p:sldId id="1475" r:id="rId21"/>
    <p:sldId id="1538" r:id="rId22"/>
    <p:sldId id="1620" r:id="rId23"/>
    <p:sldId id="1621" r:id="rId24"/>
    <p:sldId id="1626" r:id="rId25"/>
    <p:sldId id="1643" r:id="rId26"/>
    <p:sldId id="1589" r:id="rId27"/>
    <p:sldId id="1591" r:id="rId28"/>
    <p:sldId id="1592" r:id="rId29"/>
    <p:sldId id="1597" r:id="rId30"/>
    <p:sldId id="1594" r:id="rId31"/>
    <p:sldId id="1595" r:id="rId32"/>
    <p:sldId id="1614" r:id="rId33"/>
    <p:sldId id="1361" r:id="rId34"/>
    <p:sldId id="1630" r:id="rId35"/>
    <p:sldId id="1623" r:id="rId36"/>
    <p:sldId id="1624" r:id="rId37"/>
    <p:sldId id="1625" r:id="rId38"/>
    <p:sldId id="1629" r:id="rId39"/>
    <p:sldId id="1627" r:id="rId40"/>
    <p:sldId id="1622" r:id="rId41"/>
    <p:sldId id="1628" r:id="rId42"/>
    <p:sldId id="1641" r:id="rId43"/>
    <p:sldId id="1639" r:id="rId44"/>
    <p:sldId id="1611" r:id="rId45"/>
    <p:sldId id="1636" r:id="rId46"/>
    <p:sldId id="1633" r:id="rId47"/>
    <p:sldId id="1619" r:id="rId48"/>
    <p:sldId id="1645" r:id="rId49"/>
    <p:sldId id="1500" r:id="rId50"/>
    <p:sldId id="1587" r:id="rId51"/>
    <p:sldId id="1334" r:id="rId52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楊雪鳳" initials="楊雪鳳" lastIdx="2" clrIdx="0">
    <p:extLst>
      <p:ext uri="{19B8F6BF-5375-455C-9EA6-DF929625EA0E}">
        <p15:presenceInfo xmlns:p15="http://schemas.microsoft.com/office/powerpoint/2012/main" userId="楊雪鳳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0C1"/>
    <a:srgbClr val="FFE5E5"/>
    <a:srgbClr val="FFF3CD"/>
    <a:srgbClr val="FFEEB9"/>
    <a:srgbClr val="FFCCCC"/>
    <a:srgbClr val="FFEAA7"/>
    <a:srgbClr val="FFCCFF"/>
    <a:srgbClr val="FFEFEF"/>
    <a:srgbClr val="FFEE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深色樣式 1 - 輔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深色樣式 1 - 輔色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深色樣式 1 - 輔色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45" autoAdjust="0"/>
    <p:restoredTop sz="94657" autoAdjust="0"/>
  </p:normalViewPr>
  <p:slideViewPr>
    <p:cSldViewPr snapToGrid="0">
      <p:cViewPr varScale="1">
        <p:scale>
          <a:sx n="90" d="100"/>
          <a:sy n="90" d="100"/>
        </p:scale>
        <p:origin x="168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0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70" d="100"/>
        <a:sy n="170" d="100"/>
      </p:scale>
      <p:origin x="0" y="-29424"/>
    </p:cViewPr>
  </p:sorterViewPr>
  <p:notesViewPr>
    <p:cSldViewPr snapToGrid="0"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1D487A-7FCD-4466-BE77-217ACCA5A03F}" type="doc">
      <dgm:prSet loTypeId="urn:microsoft.com/office/officeart/2005/8/layout/process4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9676143-E264-4A85-A107-56A0CE624888}">
      <dgm:prSet phldrT="[文字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>
            <a:lnSpc>
              <a:spcPts val="2880"/>
            </a:lnSpc>
            <a:spcAft>
              <a:spcPts val="0"/>
            </a:spcAft>
          </a:pPr>
          <a:r>
            <a:rPr lang="zh-TW" altLang="en-US" sz="24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誰要填？</a:t>
          </a:r>
          <a:r>
            <a:rPr lang="en-US" altLang="zh-TW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24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學校名單請參閱填表手冊</a:t>
          </a:r>
          <a:r>
            <a:rPr lang="en-US" altLang="zh-TW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endParaRPr lang="zh-TW" altLang="en-US" sz="24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ED5077CA-408C-4235-A49B-0A2F61EAB228}" type="parTrans" cxnId="{6CE7F778-D8C4-495C-A9A7-CBE8BB65D46C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73A65373-27CC-4E4D-A9FC-B28ADEB382B3}" type="sibTrans" cxnId="{6CE7F778-D8C4-495C-A9A7-CBE8BB65D46C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BBF2C9D9-B8FF-4273-B031-102299D6D609}">
      <dgm:prSet phldrT="[文字]" custT="1"/>
      <dgm:spPr/>
      <dgm:t>
        <a:bodyPr/>
        <a:lstStyle/>
        <a:p>
          <a:r>
            <a:rPr lang="en-US" altLang="zh-TW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8</a:t>
          </a:r>
          <a:r>
            <a:rPr lang="zh-TW" altLang="en-US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所試辦學校</a:t>
          </a:r>
        </a:p>
      </dgm:t>
    </dgm:pt>
    <dgm:pt modelId="{96B61DB5-1D34-447A-B1D3-B0F683697633}" type="parTrans" cxnId="{16F33885-6F0D-457A-9085-FF5AA8D4B6FB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FDEEEC4E-24DF-4856-8457-1C512FD9E34F}" type="sibTrans" cxnId="{16F33885-6F0D-457A-9085-FF5AA8D4B6FB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35E0478F-875A-440E-B10E-6702C17A5976}">
      <dgm:prSet phldrT="[文字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zh-TW" altLang="en-US" sz="24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填什麼？</a:t>
          </a:r>
        </a:p>
      </dgm:t>
    </dgm:pt>
    <dgm:pt modelId="{9B12813D-0301-4F98-868A-2CD955C4F6DE}" type="parTrans" cxnId="{5DC2B16A-1751-471A-A1CB-7A7FFF265F32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823907C2-96F0-4D39-A3AB-965D2AC572DE}" type="sibTrans" cxnId="{5DC2B16A-1751-471A-A1CB-7A7FFF265F32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F84F8A70-B98A-4BAD-A702-B9C05DE4548B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對象：取得跨領域學士學位畢業生</a:t>
          </a:r>
        </a:p>
      </dgm:t>
    </dgm:pt>
    <dgm:pt modelId="{A840F70A-B558-452B-9BF0-A5573F49D1E4}" type="parTrans" cxnId="{322FE38B-51BC-4F3F-8C5F-39398210C330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5C4B1D03-236D-4482-86AF-3E6ED6F17C2B}" type="sibTrans" cxnId="{322FE38B-51BC-4F3F-8C5F-39398210C330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1C7288AD-C0A9-42D4-A36D-0B7DEDDF4F58}">
      <dgm:prSet phldrT="[文字]" custT="1"/>
      <dgm:spPr/>
      <dgm:t>
        <a:bodyPr/>
        <a:lstStyle/>
        <a:p>
          <a:r>
            <a:rPr lang="zh-TW" altLang="en-US" sz="21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蒐集內容：學位取得情形、學位名稱、人數等</a:t>
          </a:r>
        </a:p>
      </dgm:t>
    </dgm:pt>
    <dgm:pt modelId="{191BD7FC-B8BA-4626-9CB7-8250781B7B3D}" type="parTrans" cxnId="{B17D45B3-313F-4EDC-9D0E-4238C9B5D153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E6E1D2B5-3DE2-4839-A624-A49FC312361B}" type="sibTrans" cxnId="{B17D45B3-313F-4EDC-9D0E-4238C9B5D153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659BC3B1-F9F7-4AD4-9B66-8010ECBE015B}">
      <dgm:prSet phldrT="[文字]" custT="1"/>
      <dgm:spPr/>
      <dgm:t>
        <a:bodyPr/>
        <a:lstStyle/>
        <a:p>
          <a:r>
            <a:rPr lang="en-US" altLang="zh-TW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21</a:t>
          </a:r>
          <a:r>
            <a:rPr lang="zh-TW" altLang="en-US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所夥伴學校</a:t>
          </a:r>
        </a:p>
      </dgm:t>
    </dgm:pt>
    <dgm:pt modelId="{D477F2D2-E2D0-412F-BE02-0918ACD35557}" type="parTrans" cxnId="{303A0E75-8CA8-4853-B074-3FD9A0A26FC2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61E6B4A-C241-4F0B-B906-217AACF16467}" type="sibTrans" cxnId="{303A0E75-8CA8-4853-B074-3FD9A0A26FC2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41CB13F-5DE4-492F-8F68-DDD6E6913DC5}">
      <dgm:prSet phldrT="[文字]" custT="1"/>
      <dgm:spPr/>
      <dgm:t>
        <a:bodyPr/>
        <a:lstStyle/>
        <a:p>
          <a:pPr>
            <a:lnSpc>
              <a:spcPts val="2600"/>
            </a:lnSpc>
            <a:spcAft>
              <a:spcPts val="0"/>
            </a:spcAft>
          </a:pPr>
          <a:r>
            <a:rPr lang="zh-TW" altLang="en-US" sz="23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自辦學校</a:t>
          </a:r>
          <a:endParaRPr lang="en-US" altLang="zh-TW" sz="23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  <a:p>
          <a:pPr>
            <a:lnSpc>
              <a:spcPts val="2600"/>
            </a:lnSpc>
            <a:spcAft>
              <a:spcPts val="0"/>
            </a:spcAft>
          </a:pPr>
          <a:r>
            <a:rPr lang="en-US" altLang="zh-TW" sz="23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23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例如：臺大、臺體大</a:t>
          </a:r>
          <a:r>
            <a:rPr lang="en-US" altLang="zh-TW" sz="23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endParaRPr lang="zh-TW" altLang="en-US" sz="23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D2F07391-D995-4A0A-BF1B-2531C9C02C09}" type="parTrans" cxnId="{ACE566FD-689A-43AE-9B7B-B56E209E132B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6B0FEDBA-BD12-4996-A023-752085F2FD23}" type="sibTrans" cxnId="{ACE566FD-689A-43AE-9B7B-B56E209E132B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34058439-91F0-4790-A258-75C4CE06FED3}" type="pres">
      <dgm:prSet presAssocID="{CF1D487A-7FCD-4466-BE77-217ACCA5A03F}" presName="Name0" presStyleCnt="0">
        <dgm:presLayoutVars>
          <dgm:dir/>
          <dgm:animLvl val="lvl"/>
          <dgm:resizeHandles val="exact"/>
        </dgm:presLayoutVars>
      </dgm:prSet>
      <dgm:spPr/>
    </dgm:pt>
    <dgm:pt modelId="{50492A69-16DE-40C4-A1C4-F785A898BBFA}" type="pres">
      <dgm:prSet presAssocID="{35E0478F-875A-440E-B10E-6702C17A5976}" presName="boxAndChildren" presStyleCnt="0"/>
      <dgm:spPr/>
    </dgm:pt>
    <dgm:pt modelId="{C5003742-3FD1-4A63-95FF-3F7BCF02CD19}" type="pres">
      <dgm:prSet presAssocID="{35E0478F-875A-440E-B10E-6702C17A5976}" presName="parentTextBox" presStyleLbl="node1" presStyleIdx="0" presStyleCnt="2"/>
      <dgm:spPr/>
    </dgm:pt>
    <dgm:pt modelId="{3E176619-2F55-4984-8F1E-6340469E955A}" type="pres">
      <dgm:prSet presAssocID="{35E0478F-875A-440E-B10E-6702C17A5976}" presName="entireBox" presStyleLbl="node1" presStyleIdx="0" presStyleCnt="2"/>
      <dgm:spPr/>
    </dgm:pt>
    <dgm:pt modelId="{6F5BF273-8EFD-40FA-948F-B9D08C528AB9}" type="pres">
      <dgm:prSet presAssocID="{35E0478F-875A-440E-B10E-6702C17A5976}" presName="descendantBox" presStyleCnt="0"/>
      <dgm:spPr/>
    </dgm:pt>
    <dgm:pt modelId="{03BBDFAE-ACBC-492E-A830-6A520267133C}" type="pres">
      <dgm:prSet presAssocID="{F84F8A70-B98A-4BAD-A702-B9C05DE4548B}" presName="childTextBox" presStyleLbl="fgAccFollowNode1" presStyleIdx="0" presStyleCnt="5">
        <dgm:presLayoutVars>
          <dgm:bulletEnabled val="1"/>
        </dgm:presLayoutVars>
      </dgm:prSet>
      <dgm:spPr/>
    </dgm:pt>
    <dgm:pt modelId="{43FC1320-ED0E-41E3-85A4-AA4D1AD99AFC}" type="pres">
      <dgm:prSet presAssocID="{1C7288AD-C0A9-42D4-A36D-0B7DEDDF4F58}" presName="childTextBox" presStyleLbl="fgAccFollowNode1" presStyleIdx="1" presStyleCnt="5">
        <dgm:presLayoutVars>
          <dgm:bulletEnabled val="1"/>
        </dgm:presLayoutVars>
      </dgm:prSet>
      <dgm:spPr/>
    </dgm:pt>
    <dgm:pt modelId="{3E1DDAF8-6D97-4106-8ABE-043C587932D7}" type="pres">
      <dgm:prSet presAssocID="{73A65373-27CC-4E4D-A9FC-B28ADEB382B3}" presName="sp" presStyleCnt="0"/>
      <dgm:spPr/>
    </dgm:pt>
    <dgm:pt modelId="{0667A99E-9E67-48E4-BF3A-CE7BC33CCC5A}" type="pres">
      <dgm:prSet presAssocID="{59676143-E264-4A85-A107-56A0CE624888}" presName="arrowAndChildren" presStyleCnt="0"/>
      <dgm:spPr/>
    </dgm:pt>
    <dgm:pt modelId="{2F924D5C-E6BE-4B3F-A71B-6B4011B8D0CF}" type="pres">
      <dgm:prSet presAssocID="{59676143-E264-4A85-A107-56A0CE624888}" presName="parentTextArrow" presStyleLbl="node1" presStyleIdx="0" presStyleCnt="2"/>
      <dgm:spPr/>
    </dgm:pt>
    <dgm:pt modelId="{3E4E5EBC-4800-41F2-9250-95CC3F1CFF30}" type="pres">
      <dgm:prSet presAssocID="{59676143-E264-4A85-A107-56A0CE624888}" presName="arrow" presStyleLbl="node1" presStyleIdx="1" presStyleCnt="2" custLinFactNeighborY="-533"/>
      <dgm:spPr/>
    </dgm:pt>
    <dgm:pt modelId="{B47F256F-9E30-42BD-8817-E58648ABB564}" type="pres">
      <dgm:prSet presAssocID="{59676143-E264-4A85-A107-56A0CE624888}" presName="descendantArrow" presStyleCnt="0"/>
      <dgm:spPr/>
    </dgm:pt>
    <dgm:pt modelId="{E5D42A05-1194-4CE8-8044-E80A19C24CDE}" type="pres">
      <dgm:prSet presAssocID="{BBF2C9D9-B8FF-4273-B031-102299D6D609}" presName="childTextArrow" presStyleLbl="fgAccFollowNode1" presStyleIdx="2" presStyleCnt="5" custScaleY="112610">
        <dgm:presLayoutVars>
          <dgm:bulletEnabled val="1"/>
        </dgm:presLayoutVars>
      </dgm:prSet>
      <dgm:spPr/>
    </dgm:pt>
    <dgm:pt modelId="{D26C56FD-84EA-464D-86FE-4CEE6A78A82C}" type="pres">
      <dgm:prSet presAssocID="{659BC3B1-F9F7-4AD4-9B66-8010ECBE015B}" presName="childTextArrow" presStyleLbl="fgAccFollowNode1" presStyleIdx="3" presStyleCnt="5" custScaleY="112610">
        <dgm:presLayoutVars>
          <dgm:bulletEnabled val="1"/>
        </dgm:presLayoutVars>
      </dgm:prSet>
      <dgm:spPr/>
    </dgm:pt>
    <dgm:pt modelId="{FEA64942-4FD4-48FF-96DB-F98EB1BCC3C3}" type="pres">
      <dgm:prSet presAssocID="{C41CB13F-5DE4-492F-8F68-DDD6E6913DC5}" presName="childTextArrow" presStyleLbl="fgAccFollowNode1" presStyleIdx="4" presStyleCnt="5" custScaleY="112610">
        <dgm:presLayoutVars>
          <dgm:bulletEnabled val="1"/>
        </dgm:presLayoutVars>
      </dgm:prSet>
      <dgm:spPr/>
    </dgm:pt>
  </dgm:ptLst>
  <dgm:cxnLst>
    <dgm:cxn modelId="{E0934809-DF21-4C4C-9D1E-D5743AAD14DB}" type="presOf" srcId="{C41CB13F-5DE4-492F-8F68-DDD6E6913DC5}" destId="{FEA64942-4FD4-48FF-96DB-F98EB1BCC3C3}" srcOrd="0" destOrd="0" presId="urn:microsoft.com/office/officeart/2005/8/layout/process4"/>
    <dgm:cxn modelId="{C9D4332D-C5BC-455F-AAE6-636D5A40CC70}" type="presOf" srcId="{1C7288AD-C0A9-42D4-A36D-0B7DEDDF4F58}" destId="{43FC1320-ED0E-41E3-85A4-AA4D1AD99AFC}" srcOrd="0" destOrd="0" presId="urn:microsoft.com/office/officeart/2005/8/layout/process4"/>
    <dgm:cxn modelId="{5DC2B16A-1751-471A-A1CB-7A7FFF265F32}" srcId="{CF1D487A-7FCD-4466-BE77-217ACCA5A03F}" destId="{35E0478F-875A-440E-B10E-6702C17A5976}" srcOrd="1" destOrd="0" parTransId="{9B12813D-0301-4F98-868A-2CD955C4F6DE}" sibTransId="{823907C2-96F0-4D39-A3AB-965D2AC572DE}"/>
    <dgm:cxn modelId="{303A0E75-8CA8-4853-B074-3FD9A0A26FC2}" srcId="{59676143-E264-4A85-A107-56A0CE624888}" destId="{659BC3B1-F9F7-4AD4-9B66-8010ECBE015B}" srcOrd="1" destOrd="0" parTransId="{D477F2D2-E2D0-412F-BE02-0918ACD35557}" sibTransId="{C61E6B4A-C241-4F0B-B906-217AACF16467}"/>
    <dgm:cxn modelId="{6CE7F778-D8C4-495C-A9A7-CBE8BB65D46C}" srcId="{CF1D487A-7FCD-4466-BE77-217ACCA5A03F}" destId="{59676143-E264-4A85-A107-56A0CE624888}" srcOrd="0" destOrd="0" parTransId="{ED5077CA-408C-4235-A49B-0A2F61EAB228}" sibTransId="{73A65373-27CC-4E4D-A9FC-B28ADEB382B3}"/>
    <dgm:cxn modelId="{ECA1145A-7CA6-47A1-A77B-98E03C604B55}" type="presOf" srcId="{CF1D487A-7FCD-4466-BE77-217ACCA5A03F}" destId="{34058439-91F0-4790-A258-75C4CE06FED3}" srcOrd="0" destOrd="0" presId="urn:microsoft.com/office/officeart/2005/8/layout/process4"/>
    <dgm:cxn modelId="{7182F981-3584-4FC5-A0F9-522917B86B4A}" type="presOf" srcId="{59676143-E264-4A85-A107-56A0CE624888}" destId="{2F924D5C-E6BE-4B3F-A71B-6B4011B8D0CF}" srcOrd="0" destOrd="0" presId="urn:microsoft.com/office/officeart/2005/8/layout/process4"/>
    <dgm:cxn modelId="{16F33885-6F0D-457A-9085-FF5AA8D4B6FB}" srcId="{59676143-E264-4A85-A107-56A0CE624888}" destId="{BBF2C9D9-B8FF-4273-B031-102299D6D609}" srcOrd="0" destOrd="0" parTransId="{96B61DB5-1D34-447A-B1D3-B0F683697633}" sibTransId="{FDEEEC4E-24DF-4856-8457-1C512FD9E34F}"/>
    <dgm:cxn modelId="{322FE38B-51BC-4F3F-8C5F-39398210C330}" srcId="{35E0478F-875A-440E-B10E-6702C17A5976}" destId="{F84F8A70-B98A-4BAD-A702-B9C05DE4548B}" srcOrd="0" destOrd="0" parTransId="{A840F70A-B558-452B-9BF0-A5573F49D1E4}" sibTransId="{5C4B1D03-236D-4482-86AF-3E6ED6F17C2B}"/>
    <dgm:cxn modelId="{D4F66D94-5515-4275-923D-54495A880DAD}" type="presOf" srcId="{659BC3B1-F9F7-4AD4-9B66-8010ECBE015B}" destId="{D26C56FD-84EA-464D-86FE-4CEE6A78A82C}" srcOrd="0" destOrd="0" presId="urn:microsoft.com/office/officeart/2005/8/layout/process4"/>
    <dgm:cxn modelId="{8AD8F2AE-1AAB-4048-8851-956DA4FCE91C}" type="presOf" srcId="{59676143-E264-4A85-A107-56A0CE624888}" destId="{3E4E5EBC-4800-41F2-9250-95CC3F1CFF30}" srcOrd="1" destOrd="0" presId="urn:microsoft.com/office/officeart/2005/8/layout/process4"/>
    <dgm:cxn modelId="{FF1416B3-4DE8-4B47-B5F9-6292B19254CC}" type="presOf" srcId="{BBF2C9D9-B8FF-4273-B031-102299D6D609}" destId="{E5D42A05-1194-4CE8-8044-E80A19C24CDE}" srcOrd="0" destOrd="0" presId="urn:microsoft.com/office/officeart/2005/8/layout/process4"/>
    <dgm:cxn modelId="{B17D45B3-313F-4EDC-9D0E-4238C9B5D153}" srcId="{35E0478F-875A-440E-B10E-6702C17A5976}" destId="{1C7288AD-C0A9-42D4-A36D-0B7DEDDF4F58}" srcOrd="1" destOrd="0" parTransId="{191BD7FC-B8BA-4626-9CB7-8250781B7B3D}" sibTransId="{E6E1D2B5-3DE2-4839-A624-A49FC312361B}"/>
    <dgm:cxn modelId="{B444F4CD-F395-4867-8A82-2695A7CA4F98}" type="presOf" srcId="{F84F8A70-B98A-4BAD-A702-B9C05DE4548B}" destId="{03BBDFAE-ACBC-492E-A830-6A520267133C}" srcOrd="0" destOrd="0" presId="urn:microsoft.com/office/officeart/2005/8/layout/process4"/>
    <dgm:cxn modelId="{321A97CF-1019-4246-B58A-6DAD542CB87E}" type="presOf" srcId="{35E0478F-875A-440E-B10E-6702C17A5976}" destId="{3E176619-2F55-4984-8F1E-6340469E955A}" srcOrd="1" destOrd="0" presId="urn:microsoft.com/office/officeart/2005/8/layout/process4"/>
    <dgm:cxn modelId="{424A93EB-E8E3-472B-BFA7-92D08B159B9B}" type="presOf" srcId="{35E0478F-875A-440E-B10E-6702C17A5976}" destId="{C5003742-3FD1-4A63-95FF-3F7BCF02CD19}" srcOrd="0" destOrd="0" presId="urn:microsoft.com/office/officeart/2005/8/layout/process4"/>
    <dgm:cxn modelId="{ACE566FD-689A-43AE-9B7B-B56E209E132B}" srcId="{59676143-E264-4A85-A107-56A0CE624888}" destId="{C41CB13F-5DE4-492F-8F68-DDD6E6913DC5}" srcOrd="2" destOrd="0" parTransId="{D2F07391-D995-4A0A-BF1B-2531C9C02C09}" sibTransId="{6B0FEDBA-BD12-4996-A023-752085F2FD23}"/>
    <dgm:cxn modelId="{B3FD48F5-D80C-42F4-AED8-E097EFCFCBA8}" type="presParOf" srcId="{34058439-91F0-4790-A258-75C4CE06FED3}" destId="{50492A69-16DE-40C4-A1C4-F785A898BBFA}" srcOrd="0" destOrd="0" presId="urn:microsoft.com/office/officeart/2005/8/layout/process4"/>
    <dgm:cxn modelId="{1B9D5EDB-D2F9-4F53-9943-538DE572FD48}" type="presParOf" srcId="{50492A69-16DE-40C4-A1C4-F785A898BBFA}" destId="{C5003742-3FD1-4A63-95FF-3F7BCF02CD19}" srcOrd="0" destOrd="0" presId="urn:microsoft.com/office/officeart/2005/8/layout/process4"/>
    <dgm:cxn modelId="{E4F3CD97-8CB7-4FA6-96A9-B5756BAC9937}" type="presParOf" srcId="{50492A69-16DE-40C4-A1C4-F785A898BBFA}" destId="{3E176619-2F55-4984-8F1E-6340469E955A}" srcOrd="1" destOrd="0" presId="urn:microsoft.com/office/officeart/2005/8/layout/process4"/>
    <dgm:cxn modelId="{868FDF05-1DE6-44DB-826D-9F3AE762F31D}" type="presParOf" srcId="{50492A69-16DE-40C4-A1C4-F785A898BBFA}" destId="{6F5BF273-8EFD-40FA-948F-B9D08C528AB9}" srcOrd="2" destOrd="0" presId="urn:microsoft.com/office/officeart/2005/8/layout/process4"/>
    <dgm:cxn modelId="{F45EAEC5-8F74-4AA9-8F8B-53A2D03E3630}" type="presParOf" srcId="{6F5BF273-8EFD-40FA-948F-B9D08C528AB9}" destId="{03BBDFAE-ACBC-492E-A830-6A520267133C}" srcOrd="0" destOrd="0" presId="urn:microsoft.com/office/officeart/2005/8/layout/process4"/>
    <dgm:cxn modelId="{E96C685A-21F4-489E-82C0-897DF75FB916}" type="presParOf" srcId="{6F5BF273-8EFD-40FA-948F-B9D08C528AB9}" destId="{43FC1320-ED0E-41E3-85A4-AA4D1AD99AFC}" srcOrd="1" destOrd="0" presId="urn:microsoft.com/office/officeart/2005/8/layout/process4"/>
    <dgm:cxn modelId="{46969B35-25FF-4F63-9D27-EFB121DD263D}" type="presParOf" srcId="{34058439-91F0-4790-A258-75C4CE06FED3}" destId="{3E1DDAF8-6D97-4106-8ABE-043C587932D7}" srcOrd="1" destOrd="0" presId="urn:microsoft.com/office/officeart/2005/8/layout/process4"/>
    <dgm:cxn modelId="{4DA7C666-F6AC-44D9-8506-511E4554A6F5}" type="presParOf" srcId="{34058439-91F0-4790-A258-75C4CE06FED3}" destId="{0667A99E-9E67-48E4-BF3A-CE7BC33CCC5A}" srcOrd="2" destOrd="0" presId="urn:microsoft.com/office/officeart/2005/8/layout/process4"/>
    <dgm:cxn modelId="{5C1B69AA-96D4-45EB-9BD9-AAF8DC4627EE}" type="presParOf" srcId="{0667A99E-9E67-48E4-BF3A-CE7BC33CCC5A}" destId="{2F924D5C-E6BE-4B3F-A71B-6B4011B8D0CF}" srcOrd="0" destOrd="0" presId="urn:microsoft.com/office/officeart/2005/8/layout/process4"/>
    <dgm:cxn modelId="{E6539515-8954-4B84-99A7-1546BA3ECA6C}" type="presParOf" srcId="{0667A99E-9E67-48E4-BF3A-CE7BC33CCC5A}" destId="{3E4E5EBC-4800-41F2-9250-95CC3F1CFF30}" srcOrd="1" destOrd="0" presId="urn:microsoft.com/office/officeart/2005/8/layout/process4"/>
    <dgm:cxn modelId="{8E5816B9-5AFE-4B16-B15A-780F0B743692}" type="presParOf" srcId="{0667A99E-9E67-48E4-BF3A-CE7BC33CCC5A}" destId="{B47F256F-9E30-42BD-8817-E58648ABB564}" srcOrd="2" destOrd="0" presId="urn:microsoft.com/office/officeart/2005/8/layout/process4"/>
    <dgm:cxn modelId="{67A25B1B-20DC-4B18-9FDE-5CB160A58FB1}" type="presParOf" srcId="{B47F256F-9E30-42BD-8817-E58648ABB564}" destId="{E5D42A05-1194-4CE8-8044-E80A19C24CDE}" srcOrd="0" destOrd="0" presId="urn:microsoft.com/office/officeart/2005/8/layout/process4"/>
    <dgm:cxn modelId="{4E744A1C-10E8-49D2-A51B-D4EBA1931FE5}" type="presParOf" srcId="{B47F256F-9E30-42BD-8817-E58648ABB564}" destId="{D26C56FD-84EA-464D-86FE-4CEE6A78A82C}" srcOrd="1" destOrd="0" presId="urn:microsoft.com/office/officeart/2005/8/layout/process4"/>
    <dgm:cxn modelId="{88356A22-3E67-498A-84AE-DD221C94ECF1}" type="presParOf" srcId="{B47F256F-9E30-42BD-8817-E58648ABB564}" destId="{FEA64942-4FD4-48FF-96DB-F98EB1BCC3C3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176619-2F55-4984-8F1E-6340469E955A}">
      <dsp:nvSpPr>
        <dsp:cNvPr id="0" name=""/>
        <dsp:cNvSpPr/>
      </dsp:nvSpPr>
      <dsp:spPr>
        <a:xfrm>
          <a:off x="0" y="2013147"/>
          <a:ext cx="11428209" cy="132084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填什麼？</a:t>
          </a:r>
        </a:p>
      </dsp:txBody>
      <dsp:txXfrm>
        <a:off x="0" y="2013147"/>
        <a:ext cx="11428209" cy="713255"/>
      </dsp:txXfrm>
    </dsp:sp>
    <dsp:sp modelId="{03BBDFAE-ACBC-492E-A830-6A520267133C}">
      <dsp:nvSpPr>
        <dsp:cNvPr id="0" name=""/>
        <dsp:cNvSpPr/>
      </dsp:nvSpPr>
      <dsp:spPr>
        <a:xfrm>
          <a:off x="0" y="2699986"/>
          <a:ext cx="5714104" cy="60758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對象：取得跨領域學士學位畢業生</a:t>
          </a:r>
        </a:p>
      </dsp:txBody>
      <dsp:txXfrm>
        <a:off x="0" y="2699986"/>
        <a:ext cx="5714104" cy="607587"/>
      </dsp:txXfrm>
    </dsp:sp>
    <dsp:sp modelId="{43FC1320-ED0E-41E3-85A4-AA4D1AD99AFC}">
      <dsp:nvSpPr>
        <dsp:cNvPr id="0" name=""/>
        <dsp:cNvSpPr/>
      </dsp:nvSpPr>
      <dsp:spPr>
        <a:xfrm>
          <a:off x="5714104" y="2699986"/>
          <a:ext cx="5714104" cy="607587"/>
        </a:xfrm>
        <a:prstGeom prst="rect">
          <a:avLst/>
        </a:prstGeom>
        <a:solidFill>
          <a:schemeClr val="accent4">
            <a:tint val="40000"/>
            <a:alpha val="90000"/>
            <a:hueOff val="4988517"/>
            <a:satOff val="-5038"/>
            <a:lumOff val="-431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4988517"/>
              <a:satOff val="-5038"/>
              <a:lumOff val="-431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蒐集內容：學位取得情形、學位名稱、人數等</a:t>
          </a:r>
        </a:p>
      </dsp:txBody>
      <dsp:txXfrm>
        <a:off x="5714104" y="2699986"/>
        <a:ext cx="5714104" cy="607587"/>
      </dsp:txXfrm>
    </dsp:sp>
    <dsp:sp modelId="{3E4E5EBC-4800-41F2-9250-95CC3F1CFF30}">
      <dsp:nvSpPr>
        <dsp:cNvPr id="0" name=""/>
        <dsp:cNvSpPr/>
      </dsp:nvSpPr>
      <dsp:spPr>
        <a:xfrm rot="10800000">
          <a:off x="0" y="0"/>
          <a:ext cx="11428209" cy="2031456"/>
        </a:xfrm>
        <a:prstGeom prst="upArrowCallou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ts val="288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400" b="1" kern="12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誰要填？</a:t>
          </a:r>
          <a:r>
            <a:rPr lang="en-US" altLang="zh-TW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2400" b="1" kern="12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學校名單請參閱填表手冊</a:t>
          </a:r>
          <a:r>
            <a:rPr lang="en-US" altLang="zh-TW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endParaRPr lang="zh-TW" altLang="en-US" sz="24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 rot="-10800000">
        <a:off x="0" y="0"/>
        <a:ext cx="11428209" cy="713041"/>
      </dsp:txXfrm>
    </dsp:sp>
    <dsp:sp modelId="{E5D42A05-1194-4CE8-8044-E80A19C24CDE}">
      <dsp:nvSpPr>
        <dsp:cNvPr id="0" name=""/>
        <dsp:cNvSpPr/>
      </dsp:nvSpPr>
      <dsp:spPr>
        <a:xfrm>
          <a:off x="5580" y="676248"/>
          <a:ext cx="3805682" cy="683999"/>
        </a:xfrm>
        <a:prstGeom prst="rect">
          <a:avLst/>
        </a:prstGeom>
        <a:solidFill>
          <a:schemeClr val="accent4">
            <a:tint val="40000"/>
            <a:alpha val="90000"/>
            <a:hueOff val="9977034"/>
            <a:satOff val="-10076"/>
            <a:lumOff val="-862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9977034"/>
              <a:satOff val="-10076"/>
              <a:lumOff val="-862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8</a:t>
          </a:r>
          <a:r>
            <a:rPr lang="zh-TW" altLang="en-US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所試辦學校</a:t>
          </a:r>
        </a:p>
      </dsp:txBody>
      <dsp:txXfrm>
        <a:off x="5580" y="676248"/>
        <a:ext cx="3805682" cy="683999"/>
      </dsp:txXfrm>
    </dsp:sp>
    <dsp:sp modelId="{D26C56FD-84EA-464D-86FE-4CEE6A78A82C}">
      <dsp:nvSpPr>
        <dsp:cNvPr id="0" name=""/>
        <dsp:cNvSpPr/>
      </dsp:nvSpPr>
      <dsp:spPr>
        <a:xfrm>
          <a:off x="3811263" y="676248"/>
          <a:ext cx="3805682" cy="683999"/>
        </a:xfrm>
        <a:prstGeom prst="rect">
          <a:avLst/>
        </a:prstGeom>
        <a:solidFill>
          <a:schemeClr val="accent4">
            <a:tint val="40000"/>
            <a:alpha val="90000"/>
            <a:hueOff val="14965551"/>
            <a:satOff val="-15114"/>
            <a:lumOff val="-1293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14965551"/>
              <a:satOff val="-15114"/>
              <a:lumOff val="-1293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21</a:t>
          </a:r>
          <a:r>
            <a:rPr lang="zh-TW" altLang="en-US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所夥伴學校</a:t>
          </a:r>
        </a:p>
      </dsp:txBody>
      <dsp:txXfrm>
        <a:off x="3811263" y="676248"/>
        <a:ext cx="3805682" cy="683999"/>
      </dsp:txXfrm>
    </dsp:sp>
    <dsp:sp modelId="{FEA64942-4FD4-48FF-96DB-F98EB1BCC3C3}">
      <dsp:nvSpPr>
        <dsp:cNvPr id="0" name=""/>
        <dsp:cNvSpPr/>
      </dsp:nvSpPr>
      <dsp:spPr>
        <a:xfrm>
          <a:off x="7616945" y="676248"/>
          <a:ext cx="3805682" cy="683999"/>
        </a:xfrm>
        <a:prstGeom prst="rect">
          <a:avLst/>
        </a:prstGeom>
        <a:solidFill>
          <a:schemeClr val="accent4">
            <a:tint val="40000"/>
            <a:alpha val="90000"/>
            <a:hueOff val="19954069"/>
            <a:satOff val="-20152"/>
            <a:lumOff val="-172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19954069"/>
              <a:satOff val="-20152"/>
              <a:lumOff val="-1724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163576" bIns="29210" numCol="1" spcCol="1270" anchor="ctr" anchorCtr="0">
          <a:noAutofit/>
        </a:bodyPr>
        <a:lstStyle/>
        <a:p>
          <a:pPr marL="0" lvl="0" indent="0" algn="ctr" defTabSz="1022350">
            <a:lnSpc>
              <a:spcPts val="26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3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自辦學校</a:t>
          </a:r>
          <a:endParaRPr lang="en-US" altLang="zh-TW" sz="23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  <a:p>
          <a:pPr marL="0" lvl="0" indent="0" algn="ctr" defTabSz="1022350">
            <a:lnSpc>
              <a:spcPts val="26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TW" sz="23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23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例如：臺大、臺體大</a:t>
          </a:r>
          <a:r>
            <a:rPr lang="en-US" altLang="zh-TW" sz="23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endParaRPr lang="zh-TW" altLang="en-US" sz="23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7616945" y="676248"/>
        <a:ext cx="3805682" cy="6839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644" y="2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262176C7-F690-4B3E-AAC9-163E562F48B8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644" y="9428801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EAE445A4-5129-47C9-B85E-C8D5CD2F8CE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6794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r>
              <a:rPr lang="zh-TW" altLang="en-US" dirty="0"/>
              <a:t>  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32E50594-3CAD-409A-98FC-80ECEB5B11CD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428586"/>
            <a:ext cx="2945659" cy="49805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6"/>
            <a:ext cx="2945659" cy="49805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198ABE63-F42F-4F3E-932F-A884111754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3583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71414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87180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156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45432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991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4056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7430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555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0767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51736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4460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7162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7803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12787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2570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9707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77030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1926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5802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0304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438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1469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[Sources]</a:t>
            </a:r>
          </a:p>
          <a:p>
            <a:r>
              <a:rPr dirty="0"/>
              <a:t>- 職3-1.docx：欄位定義與填表規則。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9336155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32839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76887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3936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5690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5539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6021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3555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576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3847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3582596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5076430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781556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131707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471846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9575883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64809415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F34C-6A9D-4862-9071-857C2D024C72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05244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4121-A1E6-4ECC-AD48-CBFA13D58894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7572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FC5CA-0244-4580-8BBB-BB799F8FAEAC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08343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E638B-BE56-4E00-9C2C-2A9BC8BF9743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5945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C3B5C-4EB6-4BE0-8D2B-4ABEAC5F9D42}" type="slidenum">
              <a:rPr lang="ko-KR" altLang="en-US" smtClean="0"/>
              <a:pPr/>
              <a:t>‹#›</a:t>
            </a:fld>
            <a:endParaRPr lang="en-US" altLang="ko-KR"/>
          </a:p>
        </p:txBody>
      </p:sp>
      <p:sp>
        <p:nvSpPr>
          <p:cNvPr id="9" name="投影片編號版面配置區 3"/>
          <p:cNvSpPr txBox="1">
            <a:spLocks/>
          </p:cNvSpPr>
          <p:nvPr userDrawn="1"/>
        </p:nvSpPr>
        <p:spPr bwMode="auto">
          <a:xfrm>
            <a:off x="11411858" y="6599464"/>
            <a:ext cx="780143" cy="25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1220322E-3FC9-43A6-8DF7-24B762F5AFCE}" type="slidenum">
              <a:rPr lang="ko-KR" altLang="en-US" sz="1200" smtClean="0"/>
              <a:pPr/>
              <a:t>‹#›</a:t>
            </a:fld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879554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BD7C-CC04-4EEF-9EB8-9AE19026511E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38226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0920-E1BD-4687-8C02-33639DDFC912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93974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03CAC-9962-46D8-8887-6790ACC517D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9409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C593-A287-4698-8A49-DFBF94CD396B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35429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2F75-6AEE-4132-BDBC-B9FF8E1E5573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92140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0000">
              <a:srgbClr val="F7E9D9"/>
            </a:gs>
            <a:gs pos="83000">
              <a:srgbClr val="FCF5EE"/>
            </a:gs>
            <a:gs pos="100000">
              <a:srgbClr val="F4DFC8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  <p:sp>
        <p:nvSpPr>
          <p:cNvPr id="8" name="投影片編號版面配置區 3"/>
          <p:cNvSpPr txBox="1">
            <a:spLocks/>
          </p:cNvSpPr>
          <p:nvPr userDrawn="1"/>
        </p:nvSpPr>
        <p:spPr bwMode="auto">
          <a:xfrm>
            <a:off x="11411858" y="6599464"/>
            <a:ext cx="780143" cy="25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1220322E-3FC9-43A6-8DF7-24B762F5AFCE}" type="slidenum">
              <a:rPr lang="ko-KR" altLang="en-US" sz="1200" smtClean="0"/>
              <a:pPr/>
              <a:t>‹#›</a:t>
            </a:fld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3358390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7" r:id="rId1"/>
    <p:sldLayoutId id="2147484188" r:id="rId2"/>
    <p:sldLayoutId id="2147484189" r:id="rId3"/>
    <p:sldLayoutId id="2147484190" r:id="rId4"/>
    <p:sldLayoutId id="2147484191" r:id="rId5"/>
    <p:sldLayoutId id="2147484192" r:id="rId6"/>
    <p:sldLayoutId id="2147484193" r:id="rId7"/>
    <p:sldLayoutId id="2147484194" r:id="rId8"/>
    <p:sldLayoutId id="2147484195" r:id="rId9"/>
    <p:sldLayoutId id="2147484196" r:id="rId10"/>
    <p:sldLayoutId id="2147484197" r:id="rId11"/>
    <p:sldLayoutId id="2147484198" r:id="rId12"/>
    <p:sldLayoutId id="2147484199" r:id="rId13"/>
    <p:sldLayoutId id="2147484200" r:id="rId14"/>
    <p:sldLayoutId id="2147484201" r:id="rId15"/>
    <p:sldLayoutId id="2147484202" r:id="rId16"/>
    <p:sldLayoutId id="2147484203" r:id="rId1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yrlai@mail.fgu.edu.tw" TargetMode="External"/><Relationship Id="rId2" Type="http://schemas.openxmlformats.org/officeDocument/2006/relationships/hyperlink" Target="mailto:cyhuang@mail.fgu.edu.tw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ypchien@mail.fgu.edu.tw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2228340" y="1124744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endParaRPr lang="zh-TW" altLang="en-US" sz="7200" i="0" dirty="0">
              <a:solidFill>
                <a:schemeClr val="tx1">
                  <a:lumMod val="1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Rectangle 8"/>
          <p:cNvSpPr txBox="1">
            <a:spLocks noChangeArrowheads="1"/>
          </p:cNvSpPr>
          <p:nvPr/>
        </p:nvSpPr>
        <p:spPr bwMode="auto">
          <a:xfrm>
            <a:off x="1883376" y="1944791"/>
            <a:ext cx="8578678" cy="251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教育部大學校院校務資料庫</a:t>
            </a:r>
            <a:endParaRPr lang="en-US" altLang="zh-TW" sz="5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TW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【115.10】</a:t>
            </a:r>
            <a:r>
              <a:rPr lang="zh-TW" altLang="en-US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endParaRPr lang="en-US" altLang="zh-TW" sz="5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zh-TW" altLang="en-US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填表說明會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EE45E838-613A-4C28-B3BD-DF6F2C01D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2677" y="5342113"/>
            <a:ext cx="4572572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charset="-120"/>
                <a:ea typeface="微軟正黑體" panose="020B0604030504040204" charset="-120"/>
                <a:cs typeface="華康中圓體"/>
              </a:rPr>
              <a:t>研究發展處 校務研究暨計畫組</a:t>
            </a:r>
          </a:p>
        </p:txBody>
      </p:sp>
    </p:spTree>
    <p:extLst>
      <p:ext uri="{BB962C8B-B14F-4D97-AF65-F5344CB8AC3E}">
        <p14:creationId xmlns:p14="http://schemas.microsoft.com/office/powerpoint/2010/main" val="247098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1392" y="111943"/>
            <a:ext cx="12180608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</a:rPr>
              <a:t>2.1.1</a:t>
            </a:r>
            <a:r>
              <a:rPr lang="zh-TW" altLang="en-US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</a:rPr>
              <a:t>作業時程</a:t>
            </a:r>
            <a:endParaRPr lang="zh-TW" altLang="en-US" sz="4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22984829"/>
              </p:ext>
            </p:extLst>
          </p:nvPr>
        </p:nvGraphicFramePr>
        <p:xfrm>
          <a:off x="729006" y="877259"/>
          <a:ext cx="10876182" cy="4928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9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7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53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起訖時間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作業事項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816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en-US" altLang="zh-TW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08/17~08/31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zh-TW" altLang="zh-TW" sz="3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基本資料</a:t>
                      </a: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確認（研發處</a:t>
                      </a:r>
                      <a:r>
                        <a:rPr lang="en-US" altLang="zh-TW" sz="3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就學服務組）</a:t>
                      </a:r>
                      <a:endParaRPr lang="zh-TW" altLang="en-US" sz="3200" b="1" dirty="0">
                        <a:latin typeface="Arial" panose="020B0604020202020204" pitchFamily="34" charset="0"/>
                        <a:ea typeface="微軟正黑體" panose="020B060403050404020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816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en-US" altLang="zh-TW" sz="36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09/01~9/30</a:t>
                      </a:r>
                    </a:p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en-US" altLang="zh-TW" sz="36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09/01~10/16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36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本校校內填報期間</a:t>
                      </a:r>
                      <a:endParaRPr lang="en-US" altLang="zh-TW" sz="36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（填報基準日在</a:t>
                      </a:r>
                      <a:r>
                        <a:rPr lang="en-US" altLang="zh-TW" sz="36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zh-TW" altLang="en-US" sz="36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月</a:t>
                      </a:r>
                      <a:r>
                        <a:rPr lang="en-US" altLang="zh-TW" sz="36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15</a:t>
                      </a:r>
                      <a:r>
                        <a:rPr lang="zh-TW" altLang="en-US" sz="36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日者）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8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TW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10/12~10/26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內部稽核小組進行專案稽核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2816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en-US" altLang="zh-TW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10/27~10/31 17</a:t>
                      </a:r>
                      <a:r>
                        <a:rPr lang="zh-TW" alt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點截止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內稽有疑義資料重新填報上傳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2816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en-US" altLang="zh-TW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11/05~11/18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統一修正期間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1706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en-US" altLang="zh-TW" sz="3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微軟正黑體" panose="020B0604030504040204" charset="-120"/>
                          <a:cs typeface="Arial" panose="020B0604020202020204" pitchFamily="34" charset="0"/>
                        </a:rPr>
                        <a:t>11/26~11/27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獎補助小組、統計處、資訊公開平台、學基庫比對資料有疑義者，</a:t>
                      </a:r>
                      <a:r>
                        <a:rPr lang="en-US" altLang="zh-TW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『</a:t>
                      </a:r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非統一期間</a:t>
                      </a:r>
                      <a:r>
                        <a:rPr lang="en-US" altLang="zh-TW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』</a:t>
                      </a:r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更正</a:t>
                      </a:r>
                      <a:r>
                        <a:rPr lang="zh-TW" alt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＊</a:t>
                      </a:r>
                      <a:r>
                        <a:rPr lang="zh-TW" altLang="en-US" sz="2400" b="1" baseline="300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729005" y="5842337"/>
            <a:ext cx="107434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charset="-120"/>
                <a:ea typeface="微軟正黑體" panose="020B0604030504040204" charset="-120"/>
              </a:rPr>
              <a:t>註：</a:t>
            </a:r>
            <a:r>
              <a:rPr lang="zh-TW" altLang="en-US" sz="2000" b="1" dirty="0">
                <a:solidFill>
                  <a:srgbClr val="003200"/>
                </a:solidFill>
                <a:latin typeface="微軟正黑體" panose="020B0604030504040204" charset="-120"/>
                <a:ea typeface="微軟正黑體" panose="020B0604030504040204" charset="-120"/>
              </a:rPr>
              <a:t>學校於大學校院校務資料庫檢核表開放報部後修正之資料，依修正前後資料比較，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charset="-120"/>
                <a:ea typeface="微軟正黑體" panose="020B0604030504040204" charset="-120"/>
              </a:rPr>
              <a:t>以不超過原填報資料為基準</a:t>
            </a:r>
            <a:r>
              <a:rPr lang="zh-TW" altLang="en-US" sz="2000" b="1" dirty="0">
                <a:solidFill>
                  <a:srgbClr val="003200"/>
                </a:solidFill>
                <a:latin typeface="微軟正黑體" panose="020B0604030504040204" charset="-120"/>
                <a:ea typeface="微軟正黑體" panose="020B0604030504040204" charset="-120"/>
              </a:rPr>
              <a:t>，且修正之項目將納入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charset="-120"/>
                <a:ea typeface="微軟正黑體" panose="020B0604030504040204" charset="-120"/>
              </a:rPr>
              <a:t>行政考核</a:t>
            </a:r>
            <a:r>
              <a:rPr lang="zh-TW" altLang="en-US" sz="2000" b="1" dirty="0">
                <a:solidFill>
                  <a:srgbClr val="003200"/>
                </a:solidFill>
                <a:latin typeface="微軟正黑體" panose="020B0604030504040204" charset="-120"/>
                <a:ea typeface="微軟正黑體" panose="020B0604030504040204" charset="-120"/>
              </a:rPr>
              <a:t>之減計依據。</a:t>
            </a:r>
          </a:p>
        </p:txBody>
      </p:sp>
    </p:spTree>
    <p:extLst>
      <p:ext uri="{BB962C8B-B14F-4D97-AF65-F5344CB8AC3E}">
        <p14:creationId xmlns:p14="http://schemas.microsoft.com/office/powerpoint/2010/main" val="346097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EA7F7DA-D924-4F3D-9C80-68C55EFCB36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08042" y="870775"/>
            <a:ext cx="10363826" cy="4863267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紙本表單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：經一級主管核閱並用印後送研發處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302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辦公室。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請一併附上紙本佐證資料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  <a:p>
            <a:r>
              <a:rPr lang="zh-TW" alt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佐證資料電子檔：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繳交格式及收件人資料如下：</a:t>
            </a:r>
            <a:endParaRPr lang="en-US" altLang="zh-TW" sz="24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04000">
              <a:buFont typeface="Wingdings" panose="05000000000000000000" pitchFamily="2" charset="2"/>
              <a:buChar char="ü"/>
            </a:pP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檔名：表冊數字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佐證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1-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資料名稱</a:t>
            </a:r>
            <a:endParaRPr lang="en-US" altLang="zh-TW" sz="24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75400" indent="0">
              <a:buNone/>
            </a:pP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</a:t>
            </a:r>
            <a:r>
              <a:rPr lang="zh-TW" altLang="en-US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例：研</a:t>
            </a:r>
            <a:r>
              <a:rPr lang="en-US" altLang="zh-TW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9-</a:t>
            </a:r>
            <a:r>
              <a:rPr lang="zh-TW" altLang="en-US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佐證</a:t>
            </a:r>
            <a:r>
              <a:rPr lang="en-US" altLang="zh-TW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1-</a:t>
            </a:r>
            <a:r>
              <a:rPr lang="zh-TW" altLang="en-US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佛研中心合約書</a:t>
            </a:r>
            <a:endParaRPr lang="en-US" altLang="zh-TW" sz="2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75400" indent="0">
              <a:buNone/>
            </a:pPr>
            <a:r>
              <a:rPr lang="zh-TW" altLang="en-US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        研</a:t>
            </a:r>
            <a:r>
              <a:rPr lang="en-US" altLang="zh-TW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9-</a:t>
            </a:r>
            <a:r>
              <a:rPr lang="zh-TW" altLang="en-US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佐證</a:t>
            </a:r>
            <a:r>
              <a:rPr lang="en-US" altLang="zh-TW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2-</a:t>
            </a:r>
            <a:r>
              <a:rPr lang="zh-TW" altLang="en-US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星雲大師中心合約書</a:t>
            </a:r>
            <a:endParaRPr lang="en-US" altLang="zh-TW" sz="2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04000">
              <a:buFont typeface="Wingdings" panose="05000000000000000000" pitchFamily="2" charset="2"/>
              <a:buChar char="ü"/>
            </a:pP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EMAIL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收件者：</a:t>
            </a:r>
            <a:r>
              <a:rPr lang="en-US" altLang="zh-TW" u="sng" cap="none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cyhuang@mail.fgu.edu.tw</a:t>
            </a:r>
            <a:r>
              <a:rPr lang="en-US" altLang="zh-TW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700000" indent="0">
              <a:buNone/>
            </a:pPr>
            <a:r>
              <a:rPr lang="en-US" altLang="zh-TW" u="sng" cap="none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yrlai@mail.fgu.edu.tw</a:t>
            </a:r>
            <a:r>
              <a:rPr lang="zh-TW" altLang="en-US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TW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00000" indent="0">
              <a:buNone/>
            </a:pPr>
            <a:r>
              <a:rPr lang="en-US" altLang="zh-TW" cap="none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ypchien@mail.fgu.edu.tw</a:t>
            </a:r>
            <a:endParaRPr lang="en-US" altLang="zh-TW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00000" indent="0">
              <a:buNone/>
            </a:pPr>
            <a:endParaRPr lang="en-US" altLang="zh-TW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4000">
              <a:buFont typeface="Wingdings" panose="05000000000000000000" pitchFamily="2" charset="2"/>
              <a:buChar char="ü"/>
            </a:pPr>
            <a:endParaRPr lang="zh-TW" altLang="zh-TW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4000">
              <a:buFont typeface="Wingdings" panose="05000000000000000000" pitchFamily="2" charset="2"/>
              <a:buChar char="ü"/>
            </a:pPr>
            <a:endParaRPr lang="en-US" altLang="zh-TW" sz="24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zh-TW" altLang="en-US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D923A3E-30B3-4B10-9AD2-978CF0CA6BF8}"/>
              </a:ext>
            </a:extLst>
          </p:cNvPr>
          <p:cNvSpPr txBox="1">
            <a:spLocks noChangeArrowheads="1"/>
          </p:cNvSpPr>
          <p:nvPr/>
        </p:nvSpPr>
        <p:spPr>
          <a:xfrm>
            <a:off x="11392" y="111943"/>
            <a:ext cx="12180608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altLang="zh-TW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</a:rPr>
              <a:t>2.1.2</a:t>
            </a:r>
            <a:r>
              <a:rPr lang="zh-TW" altLang="en-US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</a:rPr>
              <a:t>繳交填報表冊方式</a:t>
            </a:r>
            <a:r>
              <a:rPr lang="en-US" altLang="zh-TW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</a:rPr>
              <a:t>&amp;</a:t>
            </a:r>
            <a:r>
              <a:rPr lang="zh-TW" altLang="en-US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</a:rPr>
              <a:t>內容</a:t>
            </a:r>
            <a:endParaRPr lang="zh-TW" altLang="en-US" sz="4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charset="-120"/>
              <a:cs typeface="Arial" panose="020B0604020202020204" pitchFamily="34" charset="0"/>
            </a:endParaRP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3F5975F5-EB6B-4B43-A916-7A2A2F62D575}"/>
              </a:ext>
            </a:extLst>
          </p:cNvPr>
          <p:cNvSpPr txBox="1">
            <a:spLocks/>
          </p:cNvSpPr>
          <p:nvPr/>
        </p:nvSpPr>
        <p:spPr>
          <a:xfrm>
            <a:off x="1061461" y="5822020"/>
            <a:ext cx="10363826" cy="852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zh-TW" altLang="en-US" b="1" cap="none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各表單建議佐證資料電子檔案整理中，預計於</a:t>
            </a:r>
            <a:r>
              <a:rPr lang="en-US" altLang="zh-TW" b="1" cap="none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9</a:t>
            </a:r>
            <a:r>
              <a:rPr lang="zh-TW" altLang="en-US" b="1" cap="none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月中旬左右寄給表冊彙整單位人員參考，再請協助提供</a:t>
            </a:r>
            <a:r>
              <a:rPr lang="en-US" altLang="zh-TW" b="1" cap="none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…</a:t>
            </a:r>
          </a:p>
          <a:p>
            <a:pPr marL="504000" fontAlgn="auto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zh-TW" altLang="zh-TW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4000" fontAlgn="auto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US" altLang="zh-TW" sz="24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55160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2203626" y="2038140"/>
            <a:ext cx="8443784" cy="1535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本期填報表冊與</a:t>
            </a:r>
            <a:endParaRPr lang="en-US" altLang="zh-TW" sz="7200" i="0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注意事項</a:t>
            </a:r>
          </a:p>
        </p:txBody>
      </p:sp>
    </p:spTree>
    <p:extLst>
      <p:ext uri="{BB962C8B-B14F-4D97-AF65-F5344CB8AC3E}">
        <p14:creationId xmlns:p14="http://schemas.microsoft.com/office/powerpoint/2010/main" val="2340132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 noChangeArrowheads="1"/>
          </p:cNvSpPr>
          <p:nvPr/>
        </p:nvSpPr>
        <p:spPr bwMode="gray">
          <a:xfrm>
            <a:off x="2203626" y="1573426"/>
            <a:ext cx="8443784" cy="1535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</a:t>
            </a: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2166393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329" y="120636"/>
            <a:ext cx="709483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3.1.1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/>
          </p:nvPr>
        </p:nvGraphicFramePr>
        <p:xfrm>
          <a:off x="179462" y="693306"/>
          <a:ext cx="11899761" cy="5637215"/>
        </p:xfrm>
        <a:graphic>
          <a:graphicData uri="http://schemas.openxmlformats.org/drawingml/2006/table">
            <a:tbl>
              <a:tblPr firstRow="1" bandRow="1"/>
              <a:tblGrid>
                <a:gridCol w="1521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80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692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</a:t>
                      </a:r>
                      <a:r>
                        <a:rPr lang="en-US" altLang="zh-TW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私立大學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C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1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基本資料類</a:t>
                      </a:r>
                      <a:endParaRPr lang="en-US" altLang="zh-TW" sz="20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2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ts val="2500"/>
                        </a:lnSpc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學生類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5-5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17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19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24-A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27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28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29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35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36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11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ts val="2500"/>
                        </a:lnSpc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教職員類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endParaRPr lang="zh-TW" altLang="en-US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4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ts val="2500"/>
                        </a:lnSpc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研究類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latinLnBrk="1">
                        <a:lnSpc>
                          <a:spcPts val="2500"/>
                        </a:lnSpc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ts val="2500"/>
                        </a:lnSpc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校務類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17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endParaRPr lang="en-US" altLang="zh-TW" sz="20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僅國立大學填報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19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21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endParaRPr lang="en-US" altLang="zh-TW" sz="2000" b="1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25-1(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67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zh-TW" alt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合計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國立</a:t>
                      </a:r>
                      <a:r>
                        <a:rPr lang="en-US" altLang="zh-TW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97</a:t>
                      </a: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張表冊，私立</a:t>
                      </a:r>
                      <a:r>
                        <a:rPr lang="en-US" altLang="zh-TW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102</a:t>
                      </a: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張表冊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矩形 4">
            <a:extLst>
              <a:ext uri="{FF2B5EF4-FFF2-40B4-BE49-F238E27FC236}">
                <a16:creationId xmlns:a16="http://schemas.microsoft.com/office/drawing/2014/main" id="{18B8210B-3C11-4C79-BB2F-EA7E80F69EEB}"/>
              </a:ext>
            </a:extLst>
          </p:cNvPr>
          <p:cNvSpPr/>
          <p:nvPr/>
        </p:nvSpPr>
        <p:spPr>
          <a:xfrm>
            <a:off x="192133" y="6346758"/>
            <a:ext cx="73148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  <a:sym typeface="Wingdings 2" panose="05020102010507070707" pitchFamily="18" charset="2"/>
              </a:rPr>
              <a:t>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紅字為本期新增表冊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藍字為該表冊欄位</a:t>
            </a:r>
            <a:r>
              <a:rPr lang="en-US" altLang="zh-TW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定義調整</a:t>
            </a:r>
            <a:endParaRPr lang="en-US" altLang="zh-TW" sz="2400" b="1" dirty="0">
              <a:solidFill>
                <a:srgbClr val="0000FF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015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96" y="116687"/>
            <a:ext cx="803809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3.1.2</a:t>
            </a:r>
            <a:r>
              <a:rPr lang="zh-TW" altLang="en-US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本期異動表冊摘要</a:t>
            </a:r>
            <a:endParaRPr lang="zh-TW" alt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04922"/>
              </p:ext>
            </p:extLst>
          </p:nvPr>
        </p:nvGraphicFramePr>
        <p:xfrm>
          <a:off x="375396" y="909203"/>
          <a:ext cx="11465151" cy="560509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36101">
                  <a:extLst>
                    <a:ext uri="{9D8B030D-6E8A-4147-A177-3AD203B41FA5}">
                      <a16:colId xmlns:a16="http://schemas.microsoft.com/office/drawing/2014/main" val="1728153550"/>
                    </a:ext>
                  </a:extLst>
                </a:gridCol>
                <a:gridCol w="6016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12163">
                  <a:extLst>
                    <a:ext uri="{9D8B030D-6E8A-4147-A177-3AD203B41FA5}">
                      <a16:colId xmlns:a16="http://schemas.microsoft.com/office/drawing/2014/main" val="3721773805"/>
                    </a:ext>
                  </a:extLst>
                </a:gridCol>
              </a:tblGrid>
              <a:tr h="362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異</a:t>
                      </a:r>
                      <a:r>
                        <a:rPr lang="zh-TW" altLang="en-US" sz="1800" b="1" u="none" kern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動類型</a:t>
                      </a:r>
                      <a:endParaRPr lang="zh-TW" altLang="en-US" sz="1800" b="1" u="none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表冊名稱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799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u="none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新增表冊</a:t>
                      </a:r>
                      <a:endParaRPr lang="en-US" altLang="zh-TW" sz="1800" b="1" u="none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14-1.</a:t>
                      </a:r>
                      <a:r>
                        <a:rPr lang="zh-TW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</a:t>
                      </a:r>
                      <a:r>
                        <a:rPr lang="en-US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800" b="1" u="none" kern="1200" baseline="300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大學試辦計畫」年齡別學生人數</a:t>
                      </a:r>
                      <a:endParaRPr lang="en-US" altLang="zh-TW" sz="1800" b="1" u="none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配合教育部「</a:t>
                      </a:r>
                      <a:r>
                        <a:rPr lang="en-US" altLang="zh-TW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800" b="0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en-US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大學試辦計畫」，</a:t>
                      </a:r>
                      <a:r>
                        <a:rPr lang="en-US" altLang="zh-TW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115.10</a:t>
                      </a:r>
                      <a:r>
                        <a:rPr lang="zh-TW" altLang="en-US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期起新增蒐集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6601828"/>
                  </a:ext>
                </a:extLst>
              </a:tr>
              <a:tr h="52271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24-3.</a:t>
                      </a:r>
                      <a:r>
                        <a:rPr lang="zh-TW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</a:t>
                      </a:r>
                      <a:r>
                        <a:rPr lang="en-US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800" b="1" u="none" kern="1200" baseline="300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大學試辦計畫」核定招生情形</a:t>
                      </a:r>
                      <a:endParaRPr lang="zh-TW" altLang="en-US" sz="1800" b="1" u="none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 b="0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3095165"/>
                  </a:ext>
                </a:extLst>
              </a:tr>
              <a:tr h="51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36.</a:t>
                      </a:r>
                      <a:r>
                        <a:rPr lang="zh-TW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</a:t>
                      </a:r>
                      <a:r>
                        <a:rPr lang="en-US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800" b="1" u="none" kern="1200" baseline="300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大學試辦計畫」完成及退學之學生人數</a:t>
                      </a:r>
                      <a:endParaRPr lang="en-US" altLang="zh-TW" sz="1800" b="1" u="none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0" u="non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6719146"/>
                  </a:ext>
                </a:extLst>
              </a:tr>
              <a:tr h="62191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20-4. </a:t>
                      </a: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學士班畢業生取得跨領域學位之</a:t>
                      </a:r>
                      <a:r>
                        <a:rPr lang="zh-TW" altLang="en-US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情形</a:t>
                      </a:r>
                      <a:endParaRPr lang="en-US" altLang="zh-TW" sz="1800" b="1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u="none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【</a:t>
                      </a:r>
                      <a:r>
                        <a:rPr lang="zh-TW" altLang="en-US" sz="1800" b="1" u="none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本校目前無跨域彈性修業計畫，無須填報</a:t>
                      </a:r>
                      <a:r>
                        <a:rPr lang="en-US" altLang="zh-TW" sz="1800" b="1" u="none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】</a:t>
                      </a:r>
                      <a:endParaRPr lang="zh-TW" altLang="en-US" sz="1800" b="1" u="non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配合教育部「跨域彈性修業試辦計畫」，</a:t>
                      </a:r>
                      <a:r>
                        <a:rPr lang="en-US" altLang="zh-TW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115.10</a:t>
                      </a:r>
                      <a:r>
                        <a:rPr lang="zh-TW" altLang="en-US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期起</a:t>
                      </a:r>
                      <a:r>
                        <a:rPr lang="zh-TW" altLang="en-US" sz="1800" b="0" u="non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新增蒐集</a:t>
                      </a:r>
                      <a:endParaRPr lang="zh-TW" altLang="en-US" sz="1800" b="0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765965"/>
                  </a:ext>
                </a:extLst>
              </a:tr>
              <a:tr h="491228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37. </a:t>
                      </a:r>
                      <a:r>
                        <a:rPr lang="zh-TW" altLang="zh-TW" sz="1800" b="1" u="none" kern="12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境外學生修讀臺灣文化相關課程情形</a:t>
                      </a:r>
                      <a:endParaRPr lang="zh-TW" altLang="en-US" sz="1800" b="1" u="none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zh-TW" altLang="en-US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配合教育部政策，</a:t>
                      </a:r>
                      <a:r>
                        <a:rPr lang="en-US" altLang="zh-TW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115.10</a:t>
                      </a:r>
                      <a:r>
                        <a:rPr lang="zh-TW" altLang="en-US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期起新增蒐集</a:t>
                      </a:r>
                      <a:endParaRPr lang="zh-TW" altLang="en-US" sz="1800" b="0" u="non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2795312"/>
                  </a:ext>
                </a:extLst>
              </a:tr>
              <a:tr h="63842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000" b="1" u="none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u="none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1800" b="1" u="none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3-1.</a:t>
                      </a:r>
                      <a:r>
                        <a:rPr lang="zh-TW" altLang="en-US" sz="1800" b="1" u="none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專業輔導人員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</a:pPr>
                      <a:r>
                        <a:rPr lang="en-US" altLang="zh-TW" sz="20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115.10</a:t>
                      </a:r>
                      <a:r>
                        <a:rPr lang="zh-TW" altLang="en-US" sz="20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期起新增蒐集</a:t>
                      </a:r>
                      <a:endParaRPr lang="zh-TW" altLang="en-US" sz="2000" b="0" u="non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05489"/>
                  </a:ext>
                </a:extLst>
              </a:tr>
              <a:tr h="63842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刪除表冊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31.</a:t>
                      </a:r>
                      <a:r>
                        <a:rPr lang="zh-TW" altLang="en-US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參加「大學進修部四年制學士班彈性修業試辦方案」學生人數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115.10</a:t>
                      </a:r>
                      <a:r>
                        <a:rPr lang="zh-TW" altLang="en-US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期起</a:t>
                      </a:r>
                      <a:r>
                        <a:rPr lang="zh-TW" altLang="zh-TW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停止蒐集，學校無須再行填報</a:t>
                      </a:r>
                      <a:endParaRPr lang="zh-TW" altLang="en-US" sz="1800" b="0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262631"/>
                  </a:ext>
                </a:extLst>
              </a:tr>
              <a:tr h="63842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000" b="1" u="none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32.</a:t>
                      </a:r>
                      <a:r>
                        <a:rPr lang="zh-TW" altLang="en-US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完成及退出「大學進修部四年制學士班彈性修業試辦方案」學生人數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0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9546355"/>
                  </a:ext>
                </a:extLst>
              </a:tr>
              <a:tr h="63842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000" b="1" u="none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學生輔導人員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u="none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修正專、兼任輔導人員說明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5507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8267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96" y="116687"/>
            <a:ext cx="803809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3.1.3</a:t>
            </a:r>
            <a:r>
              <a:rPr lang="zh-TW" altLang="en-US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本期異動表冊摘要</a:t>
            </a:r>
            <a:endParaRPr lang="zh-TW" alt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/>
          </p:nvPr>
        </p:nvGraphicFramePr>
        <p:xfrm>
          <a:off x="375396" y="881218"/>
          <a:ext cx="11305327" cy="540224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60160">
                  <a:extLst>
                    <a:ext uri="{9D8B030D-6E8A-4147-A177-3AD203B41FA5}">
                      <a16:colId xmlns:a16="http://schemas.microsoft.com/office/drawing/2014/main" val="1728153550"/>
                    </a:ext>
                  </a:extLst>
                </a:gridCol>
                <a:gridCol w="5130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4813">
                  <a:extLst>
                    <a:ext uri="{9D8B030D-6E8A-4147-A177-3AD203B41FA5}">
                      <a16:colId xmlns:a16="http://schemas.microsoft.com/office/drawing/2014/main" val="3721773805"/>
                    </a:ext>
                  </a:extLst>
                </a:gridCol>
              </a:tblGrid>
              <a:tr h="36917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1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異動類型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1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表冊名稱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1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933">
                <a:tc rowSpan="9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1" u="none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欄位</a:t>
                      </a:r>
                      <a:r>
                        <a:rPr lang="en-US" altLang="zh-TW" sz="1700" b="1" u="none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1700" b="1" u="none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定義調整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基本資料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學校系、所、學位學程、特殊專班、境外專班等基本資料</a:t>
                      </a:r>
                      <a:endParaRPr lang="zh-TW" altLang="en-US" sz="1700" b="1" u="none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單位類別</a:t>
                      </a:r>
                      <a:r>
                        <a:rPr lang="zh-TW" altLang="zh-TW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增蒐</a:t>
                      </a: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</a:t>
                      </a:r>
                      <a:r>
                        <a:rPr lang="en-US" altLang="zh-TW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700" b="0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</a:t>
                      </a: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」</a:t>
                      </a:r>
                      <a:endParaRPr lang="en-US" altLang="zh-TW" sz="1700" b="0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7585461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 u="none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3-1.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原住民畢業學生</a:t>
                      </a:r>
                      <a:endParaRPr lang="zh-TW" altLang="en-US" sz="1700" b="1" u="none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增蒐</a:t>
                      </a: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原住民跨領域學士之學位取得情形欄位</a:t>
                      </a:r>
                      <a:endParaRPr lang="zh-TW" altLang="en-US" sz="1700" b="0" u="non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4020150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 u="none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年齡別學生人數</a:t>
                      </a:r>
                      <a:endParaRPr lang="zh-TW" altLang="en-US" sz="1700" b="1" u="none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調整蒐集年齡區間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1552992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 u="none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學系、所、學位學程核定招生名額「總量內、研究學院暨境外學生及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700" b="1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大學試辦計畫新生註冊率」</a:t>
                      </a:r>
                      <a:endParaRPr lang="zh-TW" altLang="en-US" sz="1700" b="1" u="none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增蒐「</a:t>
                      </a:r>
                      <a:r>
                        <a:rPr lang="en-US" altLang="zh-TW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700" b="0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</a:t>
                      </a: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」註冊人數</a:t>
                      </a:r>
                      <a:endParaRPr lang="en-US" altLang="zh-TW" sz="1700" b="0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補充新型專班註冊人數說明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164362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 u="none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24-1.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各學制核定招生名額「總量內、研究學院暨境外學生及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700" b="1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大學試辦計畫新生註冊率」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增蒐</a:t>
                      </a:r>
                      <a:r>
                        <a:rPr lang="en-US" altLang="zh-TW" sz="16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600" b="0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6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</a:t>
                      </a:r>
                      <a:r>
                        <a:rPr lang="zh-TW" altLang="en-US" sz="16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註冊人數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692336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 u="none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24-2.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全校核定招生名額「總量內、研究學院暨境外學生及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700" b="1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大學試辦計畫新生註冊率」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增蒐</a:t>
                      </a:r>
                      <a:r>
                        <a:rPr lang="en-US" altLang="zh-TW" sz="16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600" b="0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6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</a:t>
                      </a:r>
                      <a:r>
                        <a:rPr lang="zh-TW" altLang="en-US" sz="16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註冊人數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2513781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b="1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原住民學生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原住民族籍別</a:t>
                      </a: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新增「西拉雅族」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4089643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 u="none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專兼任教師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0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136689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校長、一級行政主管及學術主管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u="none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修正專、兼任輔導人員說明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812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526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96" y="116687"/>
            <a:ext cx="803809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3.1.4</a:t>
            </a:r>
            <a:r>
              <a:rPr lang="zh-TW" altLang="en-US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本期免填表冊</a:t>
            </a:r>
            <a:endParaRPr lang="zh-TW" alt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/>
          </p:nvPr>
        </p:nvGraphicFramePr>
        <p:xfrm>
          <a:off x="2090352" y="1468651"/>
          <a:ext cx="8099853" cy="23355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19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80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636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</a:t>
                      </a:r>
                      <a:r>
                        <a:rPr lang="en-US" altLang="zh-TW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私立大學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學生類</a:t>
                      </a:r>
                      <a:endParaRPr lang="en-US" altLang="zh-TW" sz="20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4-2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4-3</a:t>
                      </a:r>
                      <a:endParaRPr lang="zh-TW" altLang="en-US" sz="2000" b="1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教職員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類</a:t>
                      </a:r>
                      <a:endParaRPr lang="en-US" altLang="zh-TW" sz="20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1-1</a:t>
                      </a:r>
                      <a:r>
                        <a:rPr lang="zh-TW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1-2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1-3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2-2</a:t>
                      </a:r>
                      <a:endParaRPr lang="zh-TW" altLang="en-US" sz="2000" b="1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235145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合計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共</a:t>
                      </a:r>
                      <a:r>
                        <a:rPr lang="en-US" altLang="zh-TW" sz="3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張表冊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black">
          <a:xfrm>
            <a:off x="2002477" y="920604"/>
            <a:ext cx="8187727" cy="53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l"/>
            </a:pP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以下表冊為</a:t>
            </a:r>
            <a:r>
              <a:rPr lang="zh-TW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本期免填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2400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但仍須下載瀏覽確認資料正確性。</a:t>
            </a:r>
          </a:p>
        </p:txBody>
      </p:sp>
    </p:spTree>
    <p:extLst>
      <p:ext uri="{BB962C8B-B14F-4D97-AF65-F5344CB8AC3E}">
        <p14:creationId xmlns:p14="http://schemas.microsoft.com/office/powerpoint/2010/main" val="2443751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gray">
          <a:xfrm>
            <a:off x="2106051" y="2184150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3.2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</a:t>
            </a:r>
            <a:endParaRPr lang="en-US" altLang="zh-TW" sz="7200" i="0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注意事項</a:t>
            </a:r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1528569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defRPr/>
            </a:pP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基本資料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6.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學校系、所、學位學程、特殊專班、境外專班等基本資料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		(3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9967" y="3780704"/>
            <a:ext cx="11859770" cy="1686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【115.10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新增類別說明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單位類別</a:t>
            </a:r>
            <a:r>
              <a:rPr lang="zh-TW" altLang="zh-TW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增蒐</a:t>
            </a:r>
            <a:r>
              <a:rPr lang="zh-TW" alt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en-US" altLang="zh-TW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400" b="1" baseline="30000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zh-TW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</a:t>
            </a:r>
            <a:r>
              <a:rPr lang="zh-TW" alt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endParaRPr lang="en-US" altLang="zh-TW" sz="24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en-US" altLang="zh-TW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400" b="1" baseline="30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大學試辦計畫」相關資料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由系統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依教育部核定情形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匯入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學校無須另行填報；請學校確認匯入資料正確性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，如資料有誤或有疑義，請洽本作業小組。</a:t>
            </a:r>
            <a:endParaRPr lang="en-US" altLang="zh-TW" sz="2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/>
          </p:nvPr>
        </p:nvGraphicFramePr>
        <p:xfrm>
          <a:off x="279918" y="1290930"/>
          <a:ext cx="11453088" cy="2181997"/>
        </p:xfrm>
        <a:graphic>
          <a:graphicData uri="http://schemas.openxmlformats.org/drawingml/2006/table">
            <a:tbl>
              <a:tblPr firstRow="1" firstCol="1" bandRow="1"/>
              <a:tblGrid>
                <a:gridCol w="653143">
                  <a:extLst>
                    <a:ext uri="{9D8B030D-6E8A-4147-A177-3AD203B41FA5}">
                      <a16:colId xmlns:a16="http://schemas.microsoft.com/office/drawing/2014/main" val="4128831584"/>
                    </a:ext>
                  </a:extLst>
                </a:gridCol>
                <a:gridCol w="503853">
                  <a:extLst>
                    <a:ext uri="{9D8B030D-6E8A-4147-A177-3AD203B41FA5}">
                      <a16:colId xmlns:a16="http://schemas.microsoft.com/office/drawing/2014/main" val="2781152052"/>
                    </a:ext>
                  </a:extLst>
                </a:gridCol>
                <a:gridCol w="1615882">
                  <a:extLst>
                    <a:ext uri="{9D8B030D-6E8A-4147-A177-3AD203B41FA5}">
                      <a16:colId xmlns:a16="http://schemas.microsoft.com/office/drawing/2014/main" val="1783162361"/>
                    </a:ext>
                  </a:extLst>
                </a:gridCol>
                <a:gridCol w="1002115">
                  <a:extLst>
                    <a:ext uri="{9D8B030D-6E8A-4147-A177-3AD203B41FA5}">
                      <a16:colId xmlns:a16="http://schemas.microsoft.com/office/drawing/2014/main" val="1085578121"/>
                    </a:ext>
                  </a:extLst>
                </a:gridCol>
                <a:gridCol w="1345432">
                  <a:extLst>
                    <a:ext uri="{9D8B030D-6E8A-4147-A177-3AD203B41FA5}">
                      <a16:colId xmlns:a16="http://schemas.microsoft.com/office/drawing/2014/main" val="300358937"/>
                    </a:ext>
                  </a:extLst>
                </a:gridCol>
                <a:gridCol w="1141298">
                  <a:extLst>
                    <a:ext uri="{9D8B030D-6E8A-4147-A177-3AD203B41FA5}">
                      <a16:colId xmlns:a16="http://schemas.microsoft.com/office/drawing/2014/main" val="588581705"/>
                    </a:ext>
                  </a:extLst>
                </a:gridCol>
                <a:gridCol w="1141298">
                  <a:extLst>
                    <a:ext uri="{9D8B030D-6E8A-4147-A177-3AD203B41FA5}">
                      <a16:colId xmlns:a16="http://schemas.microsoft.com/office/drawing/2014/main" val="2044984336"/>
                    </a:ext>
                  </a:extLst>
                </a:gridCol>
                <a:gridCol w="1187692">
                  <a:extLst>
                    <a:ext uri="{9D8B030D-6E8A-4147-A177-3AD203B41FA5}">
                      <a16:colId xmlns:a16="http://schemas.microsoft.com/office/drawing/2014/main" val="4211809878"/>
                    </a:ext>
                  </a:extLst>
                </a:gridCol>
                <a:gridCol w="1614519">
                  <a:extLst>
                    <a:ext uri="{9D8B030D-6E8A-4147-A177-3AD203B41FA5}">
                      <a16:colId xmlns:a16="http://schemas.microsoft.com/office/drawing/2014/main" val="41279976"/>
                    </a:ext>
                  </a:extLst>
                </a:gridCol>
                <a:gridCol w="1247856">
                  <a:extLst>
                    <a:ext uri="{9D8B030D-6E8A-4147-A177-3AD203B41FA5}">
                      <a16:colId xmlns:a16="http://schemas.microsoft.com/office/drawing/2014/main" val="3687274873"/>
                    </a:ext>
                  </a:extLst>
                </a:gridCol>
              </a:tblGrid>
              <a:tr h="266976"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單位類別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班次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學籍分組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核定招生日期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2792274"/>
                  </a:ext>
                </a:extLst>
              </a:tr>
              <a:tr h="37147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外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文名稱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統計處名稱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78802007"/>
                  </a:ext>
                </a:extLst>
              </a:tr>
              <a:tr h="1543543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□一般系所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□院設班別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學位學程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□特殊專班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□境外專班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研究學院 </a:t>
                      </a:r>
                      <a:endParaRPr kumimoji="0" lang="en-US" alt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kumimoji="0" lang="zh-TW" alt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新型專班</a:t>
                      </a:r>
                      <a:endParaRPr kumimoji="0" lang="en-US" alt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kumimoji="0" lang="zh-TW" alt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跨域彈性修業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en-US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kumimoji="0" lang="en-US" altLang="zh-TW" sz="1200" b="1" i="0" u="none" strike="noStrike" kern="1200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0" lang="zh-TW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</a:t>
                      </a:r>
                      <a:endParaRPr kumimoji="0" lang="zh-TW" alt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513618"/>
                  </a:ext>
                </a:extLst>
              </a:tr>
            </a:tbl>
          </a:graphicData>
        </a:graphic>
      </p:graphicFrame>
      <p:sp>
        <p:nvSpPr>
          <p:cNvPr id="8" name="文字方塊 7">
            <a:extLst>
              <a:ext uri="{FF2B5EF4-FFF2-40B4-BE49-F238E27FC236}">
                <a16:creationId xmlns:a16="http://schemas.microsoft.com/office/drawing/2014/main" id="{31704E8F-8707-4D63-8A26-32F4C2AF0A8F}"/>
              </a:ext>
            </a:extLst>
          </p:cNvPr>
          <p:cNvSpPr txBox="1"/>
          <p:nvPr/>
        </p:nvSpPr>
        <p:spPr>
          <a:xfrm>
            <a:off x="10123715" y="3472927"/>
            <a:ext cx="1968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*上表僅節錄部分欄位示意</a:t>
            </a: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E7627EA4-C18B-498E-875D-D64B2D18176F}"/>
              </a:ext>
            </a:extLst>
          </p:cNvPr>
          <p:cNvSpPr/>
          <p:nvPr/>
        </p:nvSpPr>
        <p:spPr>
          <a:xfrm>
            <a:off x="8093935" y="5804880"/>
            <a:ext cx="3107234" cy="69000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確認單位：研究發展處</a:t>
            </a:r>
            <a:endParaRPr lang="en-US" altLang="zh-TW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相關單位：就學服務組</a:t>
            </a:r>
          </a:p>
        </p:txBody>
      </p:sp>
    </p:spTree>
    <p:extLst>
      <p:ext uri="{BB962C8B-B14F-4D97-AF65-F5344CB8AC3E}">
        <p14:creationId xmlns:p14="http://schemas.microsoft.com/office/powerpoint/2010/main" val="4262520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09294"/>
            <a:ext cx="9144000" cy="609600"/>
          </a:xfrm>
        </p:spPr>
        <p:txBody>
          <a:bodyPr anchor="ctr">
            <a:noAutofit/>
          </a:bodyPr>
          <a:lstStyle/>
          <a:p>
            <a:pPr algn="l">
              <a:lnSpc>
                <a:spcPct val="150000"/>
              </a:lnSpc>
              <a:defRPr/>
            </a:pP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</a:rPr>
              <a:t>說明會流程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01412"/>
              </p:ext>
            </p:extLst>
          </p:nvPr>
        </p:nvGraphicFramePr>
        <p:xfrm>
          <a:off x="1443871" y="910690"/>
          <a:ext cx="9623197" cy="5433303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7109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2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122">
                <a:tc>
                  <a:txBody>
                    <a:bodyPr/>
                    <a:lstStyle/>
                    <a:p>
                      <a:pPr marL="177800" indent="-177800" algn="ctr">
                        <a:lnSpc>
                          <a:spcPts val="32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zh-TW" sz="2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時間</a:t>
                      </a:r>
                    </a:p>
                  </a:txBody>
                  <a:tcPr marL="17417" marR="17417" marT="9331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7800" indent="-177800" algn="ctr">
                        <a:lnSpc>
                          <a:spcPts val="32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zh-TW" sz="2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議程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TW" sz="2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內容</a:t>
                      </a:r>
                    </a:p>
                  </a:txBody>
                  <a:tcPr marL="17417" marR="17417" marT="9331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177800" indent="-177800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altLang="zh-TW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0-</a:t>
                      </a:r>
                      <a:r>
                        <a:rPr lang="en-US" altLang="zh-TW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altLang="zh-TW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</a:t>
                      </a:r>
                      <a:endParaRPr lang="zh-TW" sz="22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417" marR="17417" marT="9331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608330" indent="-608330" algn="just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報到</a:t>
                      </a:r>
                    </a:p>
                  </a:txBody>
                  <a:tcPr marL="68580" marR="68580" marT="0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177800" indent="-177800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altLang="zh-TW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0-</a:t>
                      </a:r>
                      <a:r>
                        <a:rPr lang="en-US" altLang="zh-TW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altLang="zh-TW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zh-TW" sz="22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417" marR="17417" marT="9331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608330" indent="-608330" algn="just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羅智耀副校長兼研發長致詞</a:t>
                      </a:r>
                    </a:p>
                  </a:txBody>
                  <a:tcPr marL="68580" marR="68580" marT="0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177800" marR="0" lvl="0" indent="-177800" algn="ctr" defTabSz="914400" rtl="0" eaLnBrk="1" fontAlgn="auto" latinLnBrk="0" hangingPunct="1">
                        <a:lnSpc>
                          <a:spcPts val="3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10:45-10:55</a:t>
                      </a:r>
                      <a:endParaRPr lang="zh-TW" sz="22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417" marR="17417" marT="9331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-608330" algn="just" defTabSz="914400" rtl="0" eaLnBrk="1" fontAlgn="auto" latinLnBrk="0" hangingPunct="1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校庫定位及表冊運用範圍、作業時程及檢核重點</a:t>
                      </a:r>
                      <a:endParaRPr lang="en-US" altLang="zh-TW" sz="24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-608330" algn="just" defTabSz="914400" rtl="0" eaLnBrk="1" fontAlgn="auto" latinLnBrk="0" hangingPunct="1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zh-TW" sz="2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zh-TW" sz="2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報告人</a:t>
                      </a:r>
                      <a:r>
                        <a:rPr lang="zh-TW" altLang="en-US" sz="2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zh-TW" altLang="zh-TW" sz="2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研發處</a:t>
                      </a:r>
                      <a:r>
                        <a:rPr lang="zh-TW" altLang="en-US" sz="2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altLang="zh-TW" sz="2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黃晴郁</a:t>
                      </a:r>
                      <a:r>
                        <a:rPr lang="en-US" altLang="zh-TW" sz="2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4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47896845"/>
                  </a:ext>
                </a:extLst>
              </a:tr>
              <a:tr h="1181967">
                <a:tc>
                  <a:txBody>
                    <a:bodyPr/>
                    <a:lstStyle/>
                    <a:p>
                      <a:pPr marL="177800" marR="0" lvl="0" indent="-177800" algn="ctr" defTabSz="914400" rtl="0" eaLnBrk="1" fontAlgn="auto" latinLnBrk="0" hangingPunct="1">
                        <a:lnSpc>
                          <a:spcPts val="3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10:55-11:25</a:t>
                      </a:r>
                      <a:endParaRPr lang="zh-TW" sz="22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417" marR="17417" marT="9331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3200"/>
                        </a:lnSpc>
                      </a:pPr>
                      <a:r>
                        <a:rPr lang="zh-TW" altLang="en-US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異動</a:t>
                      </a:r>
                      <a:r>
                        <a:rPr lang="en-US" altLang="zh-TW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TW" altLang="en-US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新增</a:t>
                      </a:r>
                      <a:r>
                        <a:rPr lang="zh-TW" altLang="zh-TW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表冊業務彙整</a:t>
                      </a:r>
                      <a:r>
                        <a:rPr lang="zh-TW" altLang="en-US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單位</a:t>
                      </a:r>
                      <a:r>
                        <a:rPr lang="zh-TW" altLang="zh-TW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重點說明表冊定義及注意事項</a:t>
                      </a:r>
                    </a:p>
                    <a:p>
                      <a:pPr marL="457200" indent="-457200">
                        <a:lnSpc>
                          <a:spcPts val="32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zh-TW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教務處</a:t>
                      </a:r>
                      <a:r>
                        <a:rPr lang="zh-TW" altLang="en-US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altLang="zh-TW" sz="24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‧</a:t>
                      </a:r>
                      <a:r>
                        <a:rPr lang="en-US" altLang="zh-TW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30+</a:t>
                      </a:r>
                      <a:r>
                        <a:rPr lang="zh-TW" altLang="en-US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大學</a:t>
                      </a:r>
                      <a:endParaRPr lang="zh-TW" altLang="zh-TW" sz="2400" kern="12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ts val="32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zh-TW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學務處</a:t>
                      </a:r>
                      <a:r>
                        <a:rPr lang="zh-TW" altLang="en-US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altLang="zh-TW" sz="24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‧</a:t>
                      </a:r>
                      <a:r>
                        <a:rPr lang="zh-TW" altLang="en-US" sz="24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國際處</a:t>
                      </a:r>
                      <a:endParaRPr lang="zh-TW" altLang="en-US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2556493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177800" marR="0" lvl="0" indent="-177800" algn="ctr" defTabSz="914400" rtl="0" eaLnBrk="1" fontAlgn="auto" latinLnBrk="0" hangingPunct="1">
                        <a:lnSpc>
                          <a:spcPts val="3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11:25-11:40</a:t>
                      </a:r>
                      <a:endParaRPr lang="zh-TW" sz="22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417" marR="17417" marT="9331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-608330" algn="just" defTabSz="914400" rtl="0" eaLnBrk="1" fontAlgn="auto" latinLnBrk="0" hangingPunct="1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 </a:t>
                      </a:r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研發處本學期作業時程提醒</a:t>
                      </a:r>
                    </a:p>
                  </a:txBody>
                  <a:tcPr marL="68580" marR="68580" marT="0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82700097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177800" marR="0" lvl="0" indent="-177800" algn="ctr" defTabSz="914400" rtl="0" eaLnBrk="1" fontAlgn="auto" latinLnBrk="0" hangingPunct="1">
                        <a:lnSpc>
                          <a:spcPts val="3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11:40-11:50</a:t>
                      </a:r>
                      <a:endParaRPr lang="zh-TW" altLang="zh-TW" sz="22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417" marR="17417" marT="9331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-608330" algn="just" defTabSz="914400" rtl="0" eaLnBrk="1" fontAlgn="auto" latinLnBrk="0" hangingPunct="1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世界大學排名系統資料收集說明</a:t>
                      </a:r>
                      <a:endParaRPr lang="en-US" altLang="zh-TW" sz="2400" kern="12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-608330" algn="just" defTabSz="914400" rtl="0" eaLnBrk="1" fontAlgn="auto" latinLnBrk="0" hangingPunct="1">
                        <a:lnSpc>
                          <a:spcPts val="3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zh-TW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報告人</a:t>
                      </a:r>
                      <a:r>
                        <a:rPr lang="zh-TW" altLang="en-US" sz="2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：國際處</a:t>
                      </a:r>
                      <a:r>
                        <a:rPr lang="zh-TW" altLang="zh-TW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張嘉玲</a:t>
                      </a:r>
                      <a:r>
                        <a:rPr lang="en-US" altLang="zh-TW" sz="2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4347354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177800" indent="-177800"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11:</a:t>
                      </a:r>
                      <a:r>
                        <a:rPr lang="en-US" altLang="zh-TW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-12:</a:t>
                      </a:r>
                      <a:r>
                        <a:rPr lang="en-US" altLang="zh-TW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</a:t>
                      </a:r>
                      <a:endParaRPr lang="zh-TW" sz="22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417" marR="17417" marT="9331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ts val="36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altLang="zh-TW" sz="2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&amp;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A</a:t>
                      </a:r>
                      <a:endParaRPr lang="zh-TW" sz="24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defRPr/>
            </a:pPr>
            <a:r>
              <a:rPr lang="en-US" altLang="zh-TW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期原住民族籍別調整說明</a:t>
            </a:r>
          </a:p>
        </p:txBody>
      </p:sp>
      <p:sp>
        <p:nvSpPr>
          <p:cNvPr id="6" name="矩形 5"/>
          <p:cNvSpPr/>
          <p:nvPr/>
        </p:nvSpPr>
        <p:spPr>
          <a:xfrm>
            <a:off x="285282" y="861666"/>
            <a:ext cx="11621435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altLang="zh-TW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/>
          </p:nvPr>
        </p:nvGraphicFramePr>
        <p:xfrm>
          <a:off x="526246" y="5027954"/>
          <a:ext cx="6574536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74536">
                  <a:extLst>
                    <a:ext uri="{9D8B030D-6E8A-4147-A177-3AD203B41FA5}">
                      <a16:colId xmlns:a16="http://schemas.microsoft.com/office/drawing/2014/main" val="40718145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表冊名稱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511163"/>
                  </a:ext>
                </a:extLst>
              </a:tr>
              <a:tr h="31970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3.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原住民學生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721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1.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專兼任教師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97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校長、一級行政主管及學術主管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404341"/>
                  </a:ext>
                </a:extLst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172719" y="916264"/>
            <a:ext cx="11846562" cy="3696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配合行政院於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日核定，自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學年度起，原住民族籍別新增「西拉雅族」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填表代碼「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  <a:p>
            <a:pPr marL="354013" lvl="1" algn="just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本次調整依各表冊之資料填報基準適用：</a:t>
            </a:r>
            <a:r>
              <a:rPr lang="zh-TW" altLang="en-US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en-US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學年度資料之表冊，自</a:t>
            </a:r>
            <a:r>
              <a:rPr lang="en-US" altLang="zh-TW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期起新增「西拉雅族」</a:t>
            </a:r>
            <a:r>
              <a:rPr lang="zh-TW" altLang="en-US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；如填報資料所屬期間為</a:t>
            </a:r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</a:t>
            </a:r>
            <a:r>
              <a:rPr lang="zh-TW" altLang="en-US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學年度者，則尚不適用。</a:t>
            </a:r>
            <a:endParaRPr lang="en-US" altLang="zh-TW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lvl="1" indent="-34290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原住民身分認列範圍：</a:t>
            </a:r>
            <a:endParaRPr lang="en-US" altLang="zh-TW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2" indent="-45720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en-US" altLang="zh-TW" sz="20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原住民身分法</a:t>
            </a:r>
            <a:r>
              <a:rPr lang="zh-TW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」規定之原住民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：包括</a:t>
            </a:r>
            <a:r>
              <a:rPr lang="zh-TW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山地原住民及平地原住民。</a:t>
            </a:r>
            <a:endParaRPr lang="en-US" altLang="zh-TW"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2" indent="-45720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「平埔原住民族群身分法」規定之平埔原住民。</a:t>
            </a:r>
            <a:endParaRPr lang="en-US" altLang="zh-TW"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依行政院核定之族籍別為主，並以戶籍謄本、族籍證明或戶口名簿之註記填報。</a:t>
            </a:r>
            <a:endParaRPr lang="en-US" altLang="zh-TW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族籍別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尚未申報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係指：</a:t>
            </a:r>
            <a:endParaRPr lang="en-US" altLang="zh-TW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371600" lvl="2" indent="-45720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山地</a:t>
            </a: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平地原住民：戶籍謄本或戶口名簿僅註記身分，但尚未申報明確族籍者。</a:t>
            </a:r>
            <a:endParaRPr lang="en-US" altLang="zh-TW"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371600" lvl="2" indent="-45720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平埔原住民：無</a:t>
            </a: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尚未申報</a:t>
            </a: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情形。</a:t>
            </a:r>
            <a:endParaRPr lang="en-US" altLang="zh-TW"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82F70F3-2E4A-442A-93DF-2C051B22BEA1}"/>
              </a:ext>
            </a:extLst>
          </p:cNvPr>
          <p:cNvSpPr txBox="1"/>
          <p:nvPr/>
        </p:nvSpPr>
        <p:spPr>
          <a:xfrm>
            <a:off x="172719" y="4516433"/>
            <a:ext cx="6162868" cy="497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期適用本次調整之表冊如下：</a:t>
            </a:r>
            <a:endParaRPr lang="en-US" altLang="zh-TW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BE93857B-0B5D-4788-A792-98363BEC4CF4}"/>
              </a:ext>
            </a:extLst>
          </p:cNvPr>
          <p:cNvSpPr/>
          <p:nvPr/>
        </p:nvSpPr>
        <p:spPr>
          <a:xfrm>
            <a:off x="8468008" y="5475432"/>
            <a:ext cx="3107234" cy="113748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彙整單位：教務處註課組</a:t>
            </a:r>
            <a:endParaRPr lang="en-US" altLang="zh-TW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人事室</a:t>
            </a:r>
            <a:endParaRPr lang="en-US" altLang="zh-TW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相關單位：各學系</a:t>
            </a:r>
          </a:p>
        </p:txBody>
      </p:sp>
    </p:spTree>
    <p:extLst>
      <p:ext uri="{BB962C8B-B14F-4D97-AF65-F5344CB8AC3E}">
        <p14:creationId xmlns:p14="http://schemas.microsoft.com/office/powerpoint/2010/main" val="18199738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479B98BD-3890-4B2D-8E7E-CC07568F7C7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93987" y="2364511"/>
          <a:ext cx="11742914" cy="137647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27730">
                  <a:extLst>
                    <a:ext uri="{9D8B030D-6E8A-4147-A177-3AD203B41FA5}">
                      <a16:colId xmlns:a16="http://schemas.microsoft.com/office/drawing/2014/main" val="3823245259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4211677423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4251202416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3167938250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967306407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2840706850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3771996806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4247473655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1548166563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380807387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4277982812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794564424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3320604188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3408638045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1880614341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1048982283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496927547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3605760885"/>
                    </a:ext>
                  </a:extLst>
                </a:gridCol>
                <a:gridCol w="430409">
                  <a:extLst>
                    <a:ext uri="{9D8B030D-6E8A-4147-A177-3AD203B41FA5}">
                      <a16:colId xmlns:a16="http://schemas.microsoft.com/office/drawing/2014/main" val="3079895088"/>
                    </a:ext>
                  </a:extLst>
                </a:gridCol>
              </a:tblGrid>
              <a:tr h="990399">
                <a:tc row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</a:t>
                      </a:r>
                    </a:p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班別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年級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學生數總計</a:t>
                      </a:r>
                    </a:p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en-US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歲及以下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40-44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45-49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50-59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60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歲及以上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2640643"/>
                  </a:ext>
                </a:extLst>
              </a:tr>
              <a:tr h="1671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zh-TW" alt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5170023"/>
                  </a:ext>
                </a:extLst>
              </a:tr>
              <a:tr h="167159">
                <a:tc>
                  <a:txBody>
                    <a:bodyPr/>
                    <a:lstStyle/>
                    <a:p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8545907"/>
                  </a:ext>
                </a:extLst>
              </a:tr>
            </a:tbl>
          </a:graphicData>
        </a:graphic>
      </p:graphicFrame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3.2.3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defRPr/>
            </a:pP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年齡別學生人數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                                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	(10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39BB345-1705-4C89-A7DD-B3B4560F6AE3}"/>
              </a:ext>
            </a:extLst>
          </p:cNvPr>
          <p:cNvSpPr/>
          <p:nvPr/>
        </p:nvSpPr>
        <p:spPr>
          <a:xfrm>
            <a:off x="7886" y="1028429"/>
            <a:ext cx="11896341" cy="1219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調整蒐集年齡區間</a:t>
            </a:r>
            <a:r>
              <a:rPr lang="en-US" altLang="zh-TW" sz="2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原本年齡區間</a:t>
            </a:r>
            <a:r>
              <a:rPr lang="zh-TW" altLang="en-US" sz="2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en-US" sz="2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50–59 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歲」</a:t>
            </a:r>
            <a:r>
              <a:rPr lang="zh-TW" altLang="en-US" sz="2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、「 </a:t>
            </a:r>
            <a:r>
              <a:rPr lang="en-US" altLang="zh-TW" sz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r>
              <a:rPr lang="zh-TW" altLang="zh-TW" sz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歲及以上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sz="26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箭號: 向下 3">
            <a:extLst>
              <a:ext uri="{FF2B5EF4-FFF2-40B4-BE49-F238E27FC236}">
                <a16:creationId xmlns:a16="http://schemas.microsoft.com/office/drawing/2014/main" id="{EC3E401A-12B5-4BE6-9DAA-74AC1DDE1A68}"/>
              </a:ext>
            </a:extLst>
          </p:cNvPr>
          <p:cNvSpPr/>
          <p:nvPr/>
        </p:nvSpPr>
        <p:spPr>
          <a:xfrm>
            <a:off x="10179989" y="3740990"/>
            <a:ext cx="766763" cy="1081630"/>
          </a:xfrm>
          <a:prstGeom prst="downArrow">
            <a:avLst/>
          </a:prstGeom>
          <a:solidFill>
            <a:srgbClr val="B0DC8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E542CABB-149E-4AD3-B18B-C2F53D806C6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93984" y="4822620"/>
          <a:ext cx="10888150" cy="14587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7960">
                  <a:extLst>
                    <a:ext uri="{9D8B030D-6E8A-4147-A177-3AD203B41FA5}">
                      <a16:colId xmlns:a16="http://schemas.microsoft.com/office/drawing/2014/main" val="863714128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244899688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45761564"/>
                    </a:ext>
                  </a:extLst>
                </a:gridCol>
                <a:gridCol w="776315">
                  <a:extLst>
                    <a:ext uri="{9D8B030D-6E8A-4147-A177-3AD203B41FA5}">
                      <a16:colId xmlns:a16="http://schemas.microsoft.com/office/drawing/2014/main" val="3741184502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545421495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683646221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2260892066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780664565"/>
                    </a:ext>
                  </a:extLst>
                </a:gridCol>
                <a:gridCol w="776315">
                  <a:extLst>
                    <a:ext uri="{9D8B030D-6E8A-4147-A177-3AD203B41FA5}">
                      <a16:colId xmlns:a16="http://schemas.microsoft.com/office/drawing/2014/main" val="2393141335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401294028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3532493880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746918977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579294228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123721632"/>
                    </a:ext>
                  </a:extLst>
                </a:gridCol>
              </a:tblGrid>
              <a:tr h="788195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50-54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55-59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60-64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65-69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70-74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75-79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80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歲及以上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54711"/>
                  </a:ext>
                </a:extLst>
              </a:tr>
              <a:tr h="33522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4021299"/>
                  </a:ext>
                </a:extLst>
              </a:tr>
              <a:tr h="335229"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4384516"/>
                  </a:ext>
                </a:extLst>
              </a:tr>
            </a:tbl>
          </a:graphicData>
        </a:graphic>
      </p:graphicFrame>
      <p:sp>
        <p:nvSpPr>
          <p:cNvPr id="15" name="文字方塊 14">
            <a:extLst>
              <a:ext uri="{FF2B5EF4-FFF2-40B4-BE49-F238E27FC236}">
                <a16:creationId xmlns:a16="http://schemas.microsoft.com/office/drawing/2014/main" id="{0C3CDA86-1190-4931-9943-4F19CE3C0B43}"/>
              </a:ext>
            </a:extLst>
          </p:cNvPr>
          <p:cNvSpPr txBox="1"/>
          <p:nvPr/>
        </p:nvSpPr>
        <p:spPr>
          <a:xfrm>
            <a:off x="-2053" y="4126780"/>
            <a:ext cx="523997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TW" altLang="en-US" sz="2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細分並新增年齡區間如下</a:t>
            </a:r>
            <a:r>
              <a:rPr lang="zh-TW" altLang="en-US" sz="26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zh-TW" altLang="en-US" sz="2600" dirty="0">
              <a:solidFill>
                <a:srgbClr val="FF0000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471BC50-59F6-4256-BB9B-AACD741ED737}"/>
              </a:ext>
            </a:extLst>
          </p:cNvPr>
          <p:cNvSpPr txBox="1"/>
          <p:nvPr/>
        </p:nvSpPr>
        <p:spPr>
          <a:xfrm>
            <a:off x="9551504" y="2364512"/>
            <a:ext cx="2385397" cy="9849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A5D998D9-2C80-4029-ACFB-B77754350586}"/>
              </a:ext>
            </a:extLst>
          </p:cNvPr>
          <p:cNvSpPr/>
          <p:nvPr/>
        </p:nvSpPr>
        <p:spPr>
          <a:xfrm>
            <a:off x="8796993" y="1133694"/>
            <a:ext cx="3107234" cy="601588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彙整單位：教務處註課組</a:t>
            </a:r>
            <a:endParaRPr lang="en-US" altLang="zh-TW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56966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學14-1. 30</a:t>
            </a:r>
            <a:r>
              <a:rPr lang="zh-TW" alt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大學試辦計畫年齡別學生人數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   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115.10期首填</a:t>
            </a:r>
            <a:r>
              <a:rPr lang="zh-TW" altLang="en-US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10月填報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Rectangle 47">
            <a:extLst>
              <a:ext uri="{FF2B5EF4-FFF2-40B4-BE49-F238E27FC236}">
                <a16:creationId xmlns:a16="http://schemas.microsoft.com/office/drawing/2014/main" id="{3737D518-46E4-4787-86F4-A46366210DD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3.2.4</a:t>
            </a:r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BDA0DBA6-44A8-48DA-A620-BEB018BEB3BF}"/>
              </a:ext>
            </a:extLst>
          </p:cNvPr>
          <p:cNvSpPr/>
          <p:nvPr/>
        </p:nvSpPr>
        <p:spPr>
          <a:xfrm>
            <a:off x="186612" y="1749496"/>
            <a:ext cx="11807223" cy="1646853"/>
          </a:xfrm>
          <a:prstGeom prst="roundRect">
            <a:avLst/>
          </a:prstGeom>
          <a:solidFill>
            <a:srgbClr val="D2E7F4"/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l">
              <a:lnSpc>
                <a:spcPct val="150000"/>
              </a:lnSpc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📢</a:t>
            </a:r>
            <a:r>
              <a:rPr sz="20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蒐集目的</a:t>
            </a: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配合教育部「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="1" baseline="30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大學試辦計畫」，蒐集參與學生之年齡分布，作為後續政策評估之參考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⏰填報時程：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月填報當年度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日現有資料</a:t>
            </a:r>
            <a:endParaRPr lang="en-US" altLang="zh-TW" sz="20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🎯填報方式：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歲起按年齡區間填報，並分別填列各年齡區間之男、女人數</a:t>
            </a:r>
          </a:p>
        </p:txBody>
      </p:sp>
      <p:sp>
        <p:nvSpPr>
          <p:cNvPr id="20" name="Rounded Rectangle 6">
            <a:extLst>
              <a:ext uri="{FF2B5EF4-FFF2-40B4-BE49-F238E27FC236}">
                <a16:creationId xmlns:a16="http://schemas.microsoft.com/office/drawing/2014/main" id="{F46CC694-F8FE-4478-B397-7EDAD535017F}"/>
              </a:ext>
            </a:extLst>
          </p:cNvPr>
          <p:cNvSpPr/>
          <p:nvPr/>
        </p:nvSpPr>
        <p:spPr>
          <a:xfrm>
            <a:off x="1884784" y="3573891"/>
            <a:ext cx="5701003" cy="246356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l">
              <a:lnSpc>
                <a:spcPct val="150000"/>
              </a:lnSpc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✅ </a:t>
            </a:r>
            <a:r>
              <a:rPr sz="20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填報對象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參與</a:t>
            </a:r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教育部30</a:t>
            </a:r>
            <a:r>
              <a:rPr sz="2000" b="1" baseline="30000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大學試辦計畫學生</a:t>
            </a:r>
            <a:endParaRPr lang="en-US" sz="20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當年度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日具備正式學籍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且</a:t>
            </a:r>
            <a:r>
              <a:rPr lang="zh-TW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在學</a:t>
            </a:r>
            <a:r>
              <a:rPr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
</a:t>
            </a:r>
            <a:r>
              <a:rPr sz="20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全學年校外實習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</a:t>
            </a:r>
            <a:r>
              <a:rPr lang="zh-TW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</a:t>
            </a:r>
            <a:r>
              <a:rPr sz="20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仍應列入</a:t>
            </a:r>
            <a:endParaRPr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Rounded Rectangle 7">
            <a:extLst>
              <a:ext uri="{FF2B5EF4-FFF2-40B4-BE49-F238E27FC236}">
                <a16:creationId xmlns:a16="http://schemas.microsoft.com/office/drawing/2014/main" id="{AD47AD81-238D-44B6-AE60-FBF9AAB4F6D4}"/>
              </a:ext>
            </a:extLst>
          </p:cNvPr>
          <p:cNvSpPr/>
          <p:nvPr/>
        </p:nvSpPr>
        <p:spPr>
          <a:xfrm>
            <a:off x="7791061" y="3575054"/>
            <a:ext cx="4202774" cy="24624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>
              <a:lnSpc>
                <a:spcPct val="150000"/>
              </a:lnSpc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❌ 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請勿</a:t>
            </a:r>
            <a:r>
              <a:rPr sz="20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列計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sz="20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休學、退學學生</a:t>
            </a:r>
            <a:r>
              <a:rPr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
</a:t>
            </a:r>
            <a:r>
              <a:rPr sz="20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選讀生、學分班學生</a:t>
            </a:r>
            <a:r>
              <a:rPr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
</a:t>
            </a:r>
            <a:r>
              <a:rPr sz="20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無正式學籍學生</a:t>
            </a:r>
            <a:endParaRPr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FFA318AC-413F-4723-A1C1-A2A0B7E705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-300000">
            <a:off x="4601" y="4719547"/>
            <a:ext cx="1949794" cy="1658176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7DA03680-1A2B-4DE5-B060-1C8BF5E9F418}"/>
              </a:ext>
            </a:extLst>
          </p:cNvPr>
          <p:cNvGrpSpPr/>
          <p:nvPr/>
        </p:nvGrpSpPr>
        <p:grpSpPr>
          <a:xfrm>
            <a:off x="186612" y="958933"/>
            <a:ext cx="11807222" cy="564280"/>
            <a:chOff x="186612" y="958933"/>
            <a:chExt cx="11807222" cy="564280"/>
          </a:xfrm>
        </p:grpSpPr>
        <p:sp>
          <p:nvSpPr>
            <p:cNvPr id="8" name="Rounded Rectangle 5">
              <a:extLst>
                <a:ext uri="{FF2B5EF4-FFF2-40B4-BE49-F238E27FC236}">
                  <a16:creationId xmlns:a16="http://schemas.microsoft.com/office/drawing/2014/main" id="{5C6CE537-A334-4B7C-8029-0DB11D3E3476}"/>
                </a:ext>
              </a:extLst>
            </p:cNvPr>
            <p:cNvSpPr/>
            <p:nvPr/>
          </p:nvSpPr>
          <p:spPr>
            <a:xfrm>
              <a:off x="186612" y="958933"/>
              <a:ext cx="11807222" cy="56428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ECB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2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本表僅經教育部核定</a:t>
              </a:r>
              <a:r>
                <a:rPr lang="zh-TW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參與「</a:t>
              </a:r>
              <a:r>
                <a:rPr lang="en-US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30</a:t>
              </a:r>
              <a:r>
                <a:rPr lang="zh-TW" altLang="zh-TW" sz="2200" b="1" kern="100" baseline="300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＋</a:t>
              </a:r>
              <a:r>
                <a:rPr lang="zh-TW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大學試辦計畫」</a:t>
              </a:r>
              <a:r>
                <a:rPr lang="zh-TW" altLang="en-US" sz="22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之學校填報</a:t>
              </a:r>
              <a:r>
                <a:rPr lang="zh-TW" altLang="en-US" sz="22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，其他學校無須填報。</a:t>
              </a:r>
              <a:endParaRPr lang="zh-TW" altLang="en-US" sz="2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15" name="组合 360">
              <a:extLst>
                <a:ext uri="{FF2B5EF4-FFF2-40B4-BE49-F238E27FC236}">
                  <a16:creationId xmlns:a16="http://schemas.microsoft.com/office/drawing/2014/main" id="{51C2479B-8693-4E51-AD62-C768E26EC905}"/>
                </a:ext>
              </a:extLst>
            </p:cNvPr>
            <p:cNvGrpSpPr/>
            <p:nvPr/>
          </p:nvGrpSpPr>
          <p:grpSpPr>
            <a:xfrm>
              <a:off x="585840" y="1038949"/>
              <a:ext cx="447908" cy="396114"/>
              <a:chOff x="8099418" y="782638"/>
              <a:chExt cx="871544" cy="873125"/>
            </a:xfrm>
          </p:grpSpPr>
          <p:sp>
            <p:nvSpPr>
              <p:cNvPr id="16" name="Freeform 249">
                <a:extLst>
                  <a:ext uri="{FF2B5EF4-FFF2-40B4-BE49-F238E27FC236}">
                    <a16:creationId xmlns:a16="http://schemas.microsoft.com/office/drawing/2014/main" id="{4003C5DD-A222-4BDA-9060-C73173748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9418" y="782638"/>
                <a:ext cx="871536" cy="873125"/>
              </a:xfrm>
              <a:custGeom>
                <a:avLst/>
                <a:gdLst>
                  <a:gd name="T0" fmla="*/ 275 w 549"/>
                  <a:gd name="T1" fmla="*/ 0 h 550"/>
                  <a:gd name="T2" fmla="*/ 315 w 549"/>
                  <a:gd name="T3" fmla="*/ 74 h 550"/>
                  <a:gd name="T4" fmla="*/ 379 w 549"/>
                  <a:gd name="T5" fmla="*/ 19 h 550"/>
                  <a:gd name="T6" fmla="*/ 388 w 549"/>
                  <a:gd name="T7" fmla="*/ 104 h 550"/>
                  <a:gd name="T8" fmla="*/ 474 w 549"/>
                  <a:gd name="T9" fmla="*/ 76 h 550"/>
                  <a:gd name="T10" fmla="*/ 445 w 549"/>
                  <a:gd name="T11" fmla="*/ 161 h 550"/>
                  <a:gd name="T12" fmla="*/ 530 w 549"/>
                  <a:gd name="T13" fmla="*/ 171 h 550"/>
                  <a:gd name="T14" fmla="*/ 476 w 549"/>
                  <a:gd name="T15" fmla="*/ 235 h 550"/>
                  <a:gd name="T16" fmla="*/ 549 w 549"/>
                  <a:gd name="T17" fmla="*/ 275 h 550"/>
                  <a:gd name="T18" fmla="*/ 476 w 549"/>
                  <a:gd name="T19" fmla="*/ 315 h 550"/>
                  <a:gd name="T20" fmla="*/ 530 w 549"/>
                  <a:gd name="T21" fmla="*/ 379 h 550"/>
                  <a:gd name="T22" fmla="*/ 445 w 549"/>
                  <a:gd name="T23" fmla="*/ 389 h 550"/>
                  <a:gd name="T24" fmla="*/ 474 w 549"/>
                  <a:gd name="T25" fmla="*/ 474 h 550"/>
                  <a:gd name="T26" fmla="*/ 388 w 549"/>
                  <a:gd name="T27" fmla="*/ 445 h 550"/>
                  <a:gd name="T28" fmla="*/ 379 w 549"/>
                  <a:gd name="T29" fmla="*/ 531 h 550"/>
                  <a:gd name="T30" fmla="*/ 315 w 549"/>
                  <a:gd name="T31" fmla="*/ 476 h 550"/>
                  <a:gd name="T32" fmla="*/ 275 w 549"/>
                  <a:gd name="T33" fmla="*/ 550 h 550"/>
                  <a:gd name="T34" fmla="*/ 235 w 549"/>
                  <a:gd name="T35" fmla="*/ 476 h 550"/>
                  <a:gd name="T36" fmla="*/ 171 w 549"/>
                  <a:gd name="T37" fmla="*/ 531 h 550"/>
                  <a:gd name="T38" fmla="*/ 161 w 549"/>
                  <a:gd name="T39" fmla="*/ 445 h 550"/>
                  <a:gd name="T40" fmla="*/ 76 w 549"/>
                  <a:gd name="T41" fmla="*/ 474 h 550"/>
                  <a:gd name="T42" fmla="*/ 104 w 549"/>
                  <a:gd name="T43" fmla="*/ 389 h 550"/>
                  <a:gd name="T44" fmla="*/ 19 w 549"/>
                  <a:gd name="T45" fmla="*/ 379 h 550"/>
                  <a:gd name="T46" fmla="*/ 74 w 549"/>
                  <a:gd name="T47" fmla="*/ 315 h 550"/>
                  <a:gd name="T48" fmla="*/ 0 w 549"/>
                  <a:gd name="T49" fmla="*/ 275 h 550"/>
                  <a:gd name="T50" fmla="*/ 74 w 549"/>
                  <a:gd name="T51" fmla="*/ 235 h 550"/>
                  <a:gd name="T52" fmla="*/ 19 w 549"/>
                  <a:gd name="T53" fmla="*/ 171 h 550"/>
                  <a:gd name="T54" fmla="*/ 104 w 549"/>
                  <a:gd name="T55" fmla="*/ 161 h 550"/>
                  <a:gd name="T56" fmla="*/ 76 w 549"/>
                  <a:gd name="T57" fmla="*/ 76 h 550"/>
                  <a:gd name="T58" fmla="*/ 161 w 549"/>
                  <a:gd name="T59" fmla="*/ 104 h 550"/>
                  <a:gd name="T60" fmla="*/ 171 w 549"/>
                  <a:gd name="T61" fmla="*/ 19 h 550"/>
                  <a:gd name="T62" fmla="*/ 235 w 549"/>
                  <a:gd name="T63" fmla="*/ 74 h 550"/>
                  <a:gd name="T64" fmla="*/ 275 w 549"/>
                  <a:gd name="T65" fmla="*/ 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9" h="550">
                    <a:moveTo>
                      <a:pt x="275" y="0"/>
                    </a:moveTo>
                    <a:lnTo>
                      <a:pt x="315" y="74"/>
                    </a:lnTo>
                    <a:lnTo>
                      <a:pt x="379" y="19"/>
                    </a:lnTo>
                    <a:lnTo>
                      <a:pt x="388" y="104"/>
                    </a:lnTo>
                    <a:lnTo>
                      <a:pt x="474" y="76"/>
                    </a:lnTo>
                    <a:lnTo>
                      <a:pt x="445" y="161"/>
                    </a:lnTo>
                    <a:lnTo>
                      <a:pt x="530" y="171"/>
                    </a:lnTo>
                    <a:lnTo>
                      <a:pt x="476" y="235"/>
                    </a:lnTo>
                    <a:lnTo>
                      <a:pt x="549" y="275"/>
                    </a:lnTo>
                    <a:lnTo>
                      <a:pt x="476" y="315"/>
                    </a:lnTo>
                    <a:lnTo>
                      <a:pt x="530" y="379"/>
                    </a:lnTo>
                    <a:lnTo>
                      <a:pt x="445" y="389"/>
                    </a:lnTo>
                    <a:lnTo>
                      <a:pt x="474" y="474"/>
                    </a:lnTo>
                    <a:lnTo>
                      <a:pt x="388" y="445"/>
                    </a:lnTo>
                    <a:lnTo>
                      <a:pt x="379" y="531"/>
                    </a:lnTo>
                    <a:lnTo>
                      <a:pt x="315" y="476"/>
                    </a:lnTo>
                    <a:lnTo>
                      <a:pt x="275" y="550"/>
                    </a:lnTo>
                    <a:lnTo>
                      <a:pt x="235" y="476"/>
                    </a:lnTo>
                    <a:lnTo>
                      <a:pt x="171" y="531"/>
                    </a:lnTo>
                    <a:lnTo>
                      <a:pt x="161" y="445"/>
                    </a:lnTo>
                    <a:lnTo>
                      <a:pt x="76" y="474"/>
                    </a:lnTo>
                    <a:lnTo>
                      <a:pt x="104" y="389"/>
                    </a:lnTo>
                    <a:lnTo>
                      <a:pt x="19" y="379"/>
                    </a:lnTo>
                    <a:lnTo>
                      <a:pt x="74" y="315"/>
                    </a:lnTo>
                    <a:lnTo>
                      <a:pt x="0" y="275"/>
                    </a:lnTo>
                    <a:lnTo>
                      <a:pt x="74" y="235"/>
                    </a:lnTo>
                    <a:lnTo>
                      <a:pt x="19" y="171"/>
                    </a:lnTo>
                    <a:lnTo>
                      <a:pt x="104" y="161"/>
                    </a:lnTo>
                    <a:lnTo>
                      <a:pt x="76" y="76"/>
                    </a:lnTo>
                    <a:lnTo>
                      <a:pt x="161" y="104"/>
                    </a:lnTo>
                    <a:lnTo>
                      <a:pt x="171" y="19"/>
                    </a:lnTo>
                    <a:lnTo>
                      <a:pt x="235" y="74"/>
                    </a:lnTo>
                    <a:lnTo>
                      <a:pt x="275" y="0"/>
                    </a:lnTo>
                    <a:close/>
                  </a:path>
                </a:pathLst>
              </a:custGeom>
              <a:solidFill>
                <a:srgbClr val="27A2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" name="Freeform 250">
                <a:extLst>
                  <a:ext uri="{FF2B5EF4-FFF2-40B4-BE49-F238E27FC236}">
                    <a16:creationId xmlns:a16="http://schemas.microsoft.com/office/drawing/2014/main" id="{5E0381F4-166D-45BF-8689-41C43868DB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9425" y="782638"/>
                <a:ext cx="871537" cy="873125"/>
              </a:xfrm>
              <a:custGeom>
                <a:avLst/>
                <a:gdLst>
                  <a:gd name="T0" fmla="*/ 275 w 549"/>
                  <a:gd name="T1" fmla="*/ 0 h 550"/>
                  <a:gd name="T2" fmla="*/ 315 w 549"/>
                  <a:gd name="T3" fmla="*/ 74 h 550"/>
                  <a:gd name="T4" fmla="*/ 379 w 549"/>
                  <a:gd name="T5" fmla="*/ 19 h 550"/>
                  <a:gd name="T6" fmla="*/ 388 w 549"/>
                  <a:gd name="T7" fmla="*/ 104 h 550"/>
                  <a:gd name="T8" fmla="*/ 474 w 549"/>
                  <a:gd name="T9" fmla="*/ 76 h 550"/>
                  <a:gd name="T10" fmla="*/ 445 w 549"/>
                  <a:gd name="T11" fmla="*/ 161 h 550"/>
                  <a:gd name="T12" fmla="*/ 530 w 549"/>
                  <a:gd name="T13" fmla="*/ 171 h 550"/>
                  <a:gd name="T14" fmla="*/ 476 w 549"/>
                  <a:gd name="T15" fmla="*/ 235 h 550"/>
                  <a:gd name="T16" fmla="*/ 549 w 549"/>
                  <a:gd name="T17" fmla="*/ 275 h 550"/>
                  <a:gd name="T18" fmla="*/ 476 w 549"/>
                  <a:gd name="T19" fmla="*/ 315 h 550"/>
                  <a:gd name="T20" fmla="*/ 530 w 549"/>
                  <a:gd name="T21" fmla="*/ 379 h 550"/>
                  <a:gd name="T22" fmla="*/ 445 w 549"/>
                  <a:gd name="T23" fmla="*/ 389 h 550"/>
                  <a:gd name="T24" fmla="*/ 474 w 549"/>
                  <a:gd name="T25" fmla="*/ 474 h 550"/>
                  <a:gd name="T26" fmla="*/ 388 w 549"/>
                  <a:gd name="T27" fmla="*/ 445 h 550"/>
                  <a:gd name="T28" fmla="*/ 379 w 549"/>
                  <a:gd name="T29" fmla="*/ 531 h 550"/>
                  <a:gd name="T30" fmla="*/ 315 w 549"/>
                  <a:gd name="T31" fmla="*/ 476 h 550"/>
                  <a:gd name="T32" fmla="*/ 275 w 549"/>
                  <a:gd name="T33" fmla="*/ 550 h 550"/>
                  <a:gd name="T34" fmla="*/ 235 w 549"/>
                  <a:gd name="T35" fmla="*/ 476 h 550"/>
                  <a:gd name="T36" fmla="*/ 171 w 549"/>
                  <a:gd name="T37" fmla="*/ 531 h 550"/>
                  <a:gd name="T38" fmla="*/ 161 w 549"/>
                  <a:gd name="T39" fmla="*/ 445 h 550"/>
                  <a:gd name="T40" fmla="*/ 76 w 549"/>
                  <a:gd name="T41" fmla="*/ 474 h 550"/>
                  <a:gd name="T42" fmla="*/ 104 w 549"/>
                  <a:gd name="T43" fmla="*/ 389 h 550"/>
                  <a:gd name="T44" fmla="*/ 19 w 549"/>
                  <a:gd name="T45" fmla="*/ 379 h 550"/>
                  <a:gd name="T46" fmla="*/ 74 w 549"/>
                  <a:gd name="T47" fmla="*/ 315 h 550"/>
                  <a:gd name="T48" fmla="*/ 0 w 549"/>
                  <a:gd name="T49" fmla="*/ 275 h 550"/>
                  <a:gd name="T50" fmla="*/ 74 w 549"/>
                  <a:gd name="T51" fmla="*/ 235 h 550"/>
                  <a:gd name="T52" fmla="*/ 19 w 549"/>
                  <a:gd name="T53" fmla="*/ 171 h 550"/>
                  <a:gd name="T54" fmla="*/ 104 w 549"/>
                  <a:gd name="T55" fmla="*/ 161 h 550"/>
                  <a:gd name="T56" fmla="*/ 76 w 549"/>
                  <a:gd name="T57" fmla="*/ 76 h 550"/>
                  <a:gd name="T58" fmla="*/ 161 w 549"/>
                  <a:gd name="T59" fmla="*/ 104 h 550"/>
                  <a:gd name="T60" fmla="*/ 171 w 549"/>
                  <a:gd name="T61" fmla="*/ 19 h 550"/>
                  <a:gd name="T62" fmla="*/ 235 w 549"/>
                  <a:gd name="T63" fmla="*/ 74 h 550"/>
                  <a:gd name="T64" fmla="*/ 275 w 549"/>
                  <a:gd name="T65" fmla="*/ 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9" h="550">
                    <a:moveTo>
                      <a:pt x="275" y="0"/>
                    </a:moveTo>
                    <a:lnTo>
                      <a:pt x="315" y="74"/>
                    </a:lnTo>
                    <a:lnTo>
                      <a:pt x="379" y="19"/>
                    </a:lnTo>
                    <a:lnTo>
                      <a:pt x="388" y="104"/>
                    </a:lnTo>
                    <a:lnTo>
                      <a:pt x="474" y="76"/>
                    </a:lnTo>
                    <a:lnTo>
                      <a:pt x="445" y="161"/>
                    </a:lnTo>
                    <a:lnTo>
                      <a:pt x="530" y="171"/>
                    </a:lnTo>
                    <a:lnTo>
                      <a:pt x="476" y="235"/>
                    </a:lnTo>
                    <a:lnTo>
                      <a:pt x="549" y="275"/>
                    </a:lnTo>
                    <a:lnTo>
                      <a:pt x="476" y="315"/>
                    </a:lnTo>
                    <a:lnTo>
                      <a:pt x="530" y="379"/>
                    </a:lnTo>
                    <a:lnTo>
                      <a:pt x="445" y="389"/>
                    </a:lnTo>
                    <a:lnTo>
                      <a:pt x="474" y="474"/>
                    </a:lnTo>
                    <a:lnTo>
                      <a:pt x="388" y="445"/>
                    </a:lnTo>
                    <a:lnTo>
                      <a:pt x="379" y="531"/>
                    </a:lnTo>
                    <a:lnTo>
                      <a:pt x="315" y="476"/>
                    </a:lnTo>
                    <a:lnTo>
                      <a:pt x="275" y="550"/>
                    </a:lnTo>
                    <a:lnTo>
                      <a:pt x="235" y="476"/>
                    </a:lnTo>
                    <a:lnTo>
                      <a:pt x="171" y="531"/>
                    </a:lnTo>
                    <a:lnTo>
                      <a:pt x="161" y="445"/>
                    </a:lnTo>
                    <a:lnTo>
                      <a:pt x="76" y="474"/>
                    </a:lnTo>
                    <a:lnTo>
                      <a:pt x="104" y="389"/>
                    </a:lnTo>
                    <a:lnTo>
                      <a:pt x="19" y="379"/>
                    </a:lnTo>
                    <a:lnTo>
                      <a:pt x="74" y="315"/>
                    </a:lnTo>
                    <a:lnTo>
                      <a:pt x="0" y="275"/>
                    </a:lnTo>
                    <a:lnTo>
                      <a:pt x="74" y="235"/>
                    </a:lnTo>
                    <a:lnTo>
                      <a:pt x="19" y="171"/>
                    </a:lnTo>
                    <a:lnTo>
                      <a:pt x="104" y="161"/>
                    </a:lnTo>
                    <a:lnTo>
                      <a:pt x="76" y="76"/>
                    </a:lnTo>
                    <a:lnTo>
                      <a:pt x="161" y="104"/>
                    </a:lnTo>
                    <a:lnTo>
                      <a:pt x="171" y="19"/>
                    </a:lnTo>
                    <a:lnTo>
                      <a:pt x="235" y="74"/>
                    </a:lnTo>
                    <a:lnTo>
                      <a:pt x="27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" name="Freeform 251">
                <a:extLst>
                  <a:ext uri="{FF2B5EF4-FFF2-40B4-BE49-F238E27FC236}">
                    <a16:creationId xmlns:a16="http://schemas.microsoft.com/office/drawing/2014/main" id="{67FFB5ED-A935-4AF6-B456-2548059A8A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9788" y="1114425"/>
                <a:ext cx="120650" cy="209550"/>
              </a:xfrm>
              <a:custGeom>
                <a:avLst/>
                <a:gdLst>
                  <a:gd name="T0" fmla="*/ 32 w 32"/>
                  <a:gd name="T1" fmla="*/ 56 h 56"/>
                  <a:gd name="T2" fmla="*/ 12 w 32"/>
                  <a:gd name="T3" fmla="*/ 56 h 56"/>
                  <a:gd name="T4" fmla="*/ 0 w 32"/>
                  <a:gd name="T5" fmla="*/ 44 h 56"/>
                  <a:gd name="T6" fmla="*/ 0 w 32"/>
                  <a:gd name="T7" fmla="*/ 12 h 56"/>
                  <a:gd name="T8" fmla="*/ 12 w 32"/>
                  <a:gd name="T9" fmla="*/ 0 h 56"/>
                  <a:gd name="T10" fmla="*/ 32 w 32"/>
                  <a:gd name="T11" fmla="*/ 0 h 56"/>
                  <a:gd name="T12" fmla="*/ 32 w 32"/>
                  <a:gd name="T13" fmla="*/ 8 h 56"/>
                  <a:gd name="T14" fmla="*/ 12 w 32"/>
                  <a:gd name="T15" fmla="*/ 8 h 56"/>
                  <a:gd name="T16" fmla="*/ 8 w 32"/>
                  <a:gd name="T17" fmla="*/ 12 h 56"/>
                  <a:gd name="T18" fmla="*/ 8 w 32"/>
                  <a:gd name="T19" fmla="*/ 44 h 56"/>
                  <a:gd name="T20" fmla="*/ 12 w 32"/>
                  <a:gd name="T21" fmla="*/ 48 h 56"/>
                  <a:gd name="T22" fmla="*/ 32 w 32"/>
                  <a:gd name="T23" fmla="*/ 48 h 56"/>
                  <a:gd name="T24" fmla="*/ 32 w 32"/>
                  <a:gd name="T2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" h="56">
                    <a:moveTo>
                      <a:pt x="32" y="56"/>
                    </a:moveTo>
                    <a:cubicBezTo>
                      <a:pt x="12" y="56"/>
                      <a:pt x="12" y="56"/>
                      <a:pt x="12" y="56"/>
                    </a:cubicBezTo>
                    <a:cubicBezTo>
                      <a:pt x="5" y="56"/>
                      <a:pt x="0" y="51"/>
                      <a:pt x="0" y="4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0" y="8"/>
                      <a:pt x="8" y="10"/>
                      <a:pt x="8" y="12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8" y="46"/>
                      <a:pt x="10" y="48"/>
                      <a:pt x="12" y="48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2" y="56"/>
                      <a:pt x="32" y="56"/>
                      <a:pt x="32" y="56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" name="Rectangle 252">
                <a:extLst>
                  <a:ext uri="{FF2B5EF4-FFF2-40B4-BE49-F238E27FC236}">
                    <a16:creationId xmlns:a16="http://schemas.microsoft.com/office/drawing/2014/main" id="{04A637D1-0EA9-4D83-8F35-1B646B7808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89950" y="1203325"/>
                <a:ext cx="90487" cy="301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" name="Rectangle 253">
                <a:extLst>
                  <a:ext uri="{FF2B5EF4-FFF2-40B4-BE49-F238E27FC236}">
                    <a16:creationId xmlns:a16="http://schemas.microsoft.com/office/drawing/2014/main" id="{A4A6266B-CBEA-42CE-9892-819BCD23CE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89950" y="1203325"/>
                <a:ext cx="90487" cy="30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" name="Rectangle 254">
                <a:extLst>
                  <a:ext uri="{FF2B5EF4-FFF2-40B4-BE49-F238E27FC236}">
                    <a16:creationId xmlns:a16="http://schemas.microsoft.com/office/drawing/2014/main" id="{6F93230B-A929-48DB-869D-C1518E9689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563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" name="Rectangle 255">
                <a:extLst>
                  <a:ext uri="{FF2B5EF4-FFF2-40B4-BE49-F238E27FC236}">
                    <a16:creationId xmlns:a16="http://schemas.microsoft.com/office/drawing/2014/main" id="{1D2BE92E-44B4-4FFC-82F7-85CDE6B055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563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" name="Rectangle 256">
                <a:extLst>
                  <a:ext uri="{FF2B5EF4-FFF2-40B4-BE49-F238E27FC236}">
                    <a16:creationId xmlns:a16="http://schemas.microsoft.com/office/drawing/2014/main" id="{EB59CD06-AC5E-46B2-9344-21D2354DC5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105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" name="Rectangle 257">
                <a:extLst>
                  <a:ext uri="{FF2B5EF4-FFF2-40B4-BE49-F238E27FC236}">
                    <a16:creationId xmlns:a16="http://schemas.microsoft.com/office/drawing/2014/main" id="{B9E2D8BC-8B08-481C-BB65-14C81DA670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1050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" name="Freeform 258">
                <a:extLst>
                  <a:ext uri="{FF2B5EF4-FFF2-40B4-BE49-F238E27FC236}">
                    <a16:creationId xmlns:a16="http://schemas.microsoft.com/office/drawing/2014/main" id="{2D8A92C1-F1EC-4E1E-8FA2-AC13319400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76 w 76"/>
                  <a:gd name="T1" fmla="*/ 132 h 132"/>
                  <a:gd name="T2" fmla="*/ 57 w 76"/>
                  <a:gd name="T3" fmla="*/ 132 h 132"/>
                  <a:gd name="T4" fmla="*/ 0 w 76"/>
                  <a:gd name="T5" fmla="*/ 9 h 132"/>
                  <a:gd name="T6" fmla="*/ 0 w 76"/>
                  <a:gd name="T7" fmla="*/ 0 h 132"/>
                  <a:gd name="T8" fmla="*/ 19 w 76"/>
                  <a:gd name="T9" fmla="*/ 0 h 132"/>
                  <a:gd name="T10" fmla="*/ 76 w 76"/>
                  <a:gd name="T11" fmla="*/ 123 h 132"/>
                  <a:gd name="T12" fmla="*/ 76 w 76"/>
                  <a:gd name="T13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132">
                    <a:moveTo>
                      <a:pt x="76" y="132"/>
                    </a:moveTo>
                    <a:lnTo>
                      <a:pt x="57" y="132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76" y="123"/>
                    </a:lnTo>
                    <a:lnTo>
                      <a:pt x="76" y="1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" name="Freeform 259">
                <a:extLst>
                  <a:ext uri="{FF2B5EF4-FFF2-40B4-BE49-F238E27FC236}">
                    <a16:creationId xmlns:a16="http://schemas.microsoft.com/office/drawing/2014/main" id="{A7DA8450-48FB-4D31-A800-17047579EF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76 w 76"/>
                  <a:gd name="T1" fmla="*/ 132 h 132"/>
                  <a:gd name="T2" fmla="*/ 57 w 76"/>
                  <a:gd name="T3" fmla="*/ 132 h 132"/>
                  <a:gd name="T4" fmla="*/ 0 w 76"/>
                  <a:gd name="T5" fmla="*/ 9 h 132"/>
                  <a:gd name="T6" fmla="*/ 0 w 76"/>
                  <a:gd name="T7" fmla="*/ 0 h 132"/>
                  <a:gd name="T8" fmla="*/ 19 w 76"/>
                  <a:gd name="T9" fmla="*/ 0 h 132"/>
                  <a:gd name="T10" fmla="*/ 76 w 76"/>
                  <a:gd name="T11" fmla="*/ 123 h 132"/>
                  <a:gd name="T12" fmla="*/ 76 w 76"/>
                  <a:gd name="T13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132">
                    <a:moveTo>
                      <a:pt x="76" y="132"/>
                    </a:moveTo>
                    <a:lnTo>
                      <a:pt x="57" y="132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76" y="123"/>
                    </a:lnTo>
                    <a:lnTo>
                      <a:pt x="76" y="13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" name="Rectangle 260">
                <a:extLst>
                  <a:ext uri="{FF2B5EF4-FFF2-40B4-BE49-F238E27FC236}">
                    <a16:creationId xmlns:a16="http://schemas.microsoft.com/office/drawing/2014/main" id="{74BEC156-B9B8-4C8D-B5F0-DC2BFFA45F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060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" name="Rectangle 261">
                <a:extLst>
                  <a:ext uri="{FF2B5EF4-FFF2-40B4-BE49-F238E27FC236}">
                    <a16:creationId xmlns:a16="http://schemas.microsoft.com/office/drawing/2014/main" id="{58D4746F-BC45-4E2E-9B46-528BBDCBF9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0600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" name="Rectangle 262">
                <a:extLst>
                  <a:ext uri="{FF2B5EF4-FFF2-40B4-BE49-F238E27FC236}">
                    <a16:creationId xmlns:a16="http://schemas.microsoft.com/office/drawing/2014/main" id="{CAB14957-63DE-4572-B11F-CBE7A28A76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3125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" name="Freeform 263">
                <a:extLst>
                  <a:ext uri="{FF2B5EF4-FFF2-40B4-BE49-F238E27FC236}">
                    <a16:creationId xmlns:a16="http://schemas.microsoft.com/office/drawing/2014/main" id="{2F67AB6B-EA75-4A4A-97C9-E31A28462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70925" y="1189038"/>
                <a:ext cx="90487" cy="134938"/>
              </a:xfrm>
              <a:custGeom>
                <a:avLst/>
                <a:gdLst>
                  <a:gd name="T0" fmla="*/ 57 w 57"/>
                  <a:gd name="T1" fmla="*/ 85 h 85"/>
                  <a:gd name="T2" fmla="*/ 38 w 57"/>
                  <a:gd name="T3" fmla="*/ 85 h 85"/>
                  <a:gd name="T4" fmla="*/ 0 w 57"/>
                  <a:gd name="T5" fmla="*/ 9 h 85"/>
                  <a:gd name="T6" fmla="*/ 0 w 57"/>
                  <a:gd name="T7" fmla="*/ 0 h 85"/>
                  <a:gd name="T8" fmla="*/ 19 w 57"/>
                  <a:gd name="T9" fmla="*/ 0 h 85"/>
                  <a:gd name="T10" fmla="*/ 57 w 57"/>
                  <a:gd name="T11" fmla="*/ 76 h 85"/>
                  <a:gd name="T12" fmla="*/ 57 w 57"/>
                  <a:gd name="T13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85">
                    <a:moveTo>
                      <a:pt x="57" y="85"/>
                    </a:moveTo>
                    <a:lnTo>
                      <a:pt x="38" y="85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57" y="76"/>
                    </a:lnTo>
                    <a:lnTo>
                      <a:pt x="57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" name="Freeform 264">
                <a:extLst>
                  <a:ext uri="{FF2B5EF4-FFF2-40B4-BE49-F238E27FC236}">
                    <a16:creationId xmlns:a16="http://schemas.microsoft.com/office/drawing/2014/main" id="{7900C216-1DF1-417C-915C-B1A56160D1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89038"/>
                <a:ext cx="90487" cy="134938"/>
              </a:xfrm>
              <a:custGeom>
                <a:avLst/>
                <a:gdLst>
                  <a:gd name="T0" fmla="*/ 0 w 57"/>
                  <a:gd name="T1" fmla="*/ 85 h 85"/>
                  <a:gd name="T2" fmla="*/ 0 w 57"/>
                  <a:gd name="T3" fmla="*/ 76 h 85"/>
                  <a:gd name="T4" fmla="*/ 38 w 57"/>
                  <a:gd name="T5" fmla="*/ 0 h 85"/>
                  <a:gd name="T6" fmla="*/ 57 w 57"/>
                  <a:gd name="T7" fmla="*/ 0 h 85"/>
                  <a:gd name="T8" fmla="*/ 57 w 57"/>
                  <a:gd name="T9" fmla="*/ 9 h 85"/>
                  <a:gd name="T10" fmla="*/ 19 w 57"/>
                  <a:gd name="T11" fmla="*/ 85 h 85"/>
                  <a:gd name="T12" fmla="*/ 0 w 57"/>
                  <a:gd name="T13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85">
                    <a:moveTo>
                      <a:pt x="0" y="85"/>
                    </a:moveTo>
                    <a:lnTo>
                      <a:pt x="0" y="76"/>
                    </a:lnTo>
                    <a:lnTo>
                      <a:pt x="38" y="0"/>
                    </a:lnTo>
                    <a:lnTo>
                      <a:pt x="57" y="0"/>
                    </a:lnTo>
                    <a:lnTo>
                      <a:pt x="57" y="9"/>
                    </a:lnTo>
                    <a:lnTo>
                      <a:pt x="19" y="85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" name="Freeform 265">
                <a:extLst>
                  <a:ext uri="{FF2B5EF4-FFF2-40B4-BE49-F238E27FC236}">
                    <a16:creationId xmlns:a16="http://schemas.microsoft.com/office/drawing/2014/main" id="{90702062-B8D9-40AB-A578-29B5C59EF4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25" y="1155700"/>
                <a:ext cx="117475" cy="127000"/>
              </a:xfrm>
              <a:custGeom>
                <a:avLst/>
                <a:gdLst>
                  <a:gd name="T0" fmla="*/ 0 w 74"/>
                  <a:gd name="T1" fmla="*/ 40 h 80"/>
                  <a:gd name="T2" fmla="*/ 74 w 74"/>
                  <a:gd name="T3" fmla="*/ 80 h 80"/>
                  <a:gd name="T4" fmla="*/ 74 w 74"/>
                  <a:gd name="T5" fmla="*/ 80 h 80"/>
                  <a:gd name="T6" fmla="*/ 0 w 74"/>
                  <a:gd name="T7" fmla="*/ 40 h 80"/>
                  <a:gd name="T8" fmla="*/ 74 w 74"/>
                  <a:gd name="T9" fmla="*/ 0 h 80"/>
                  <a:gd name="T10" fmla="*/ 0 w 74"/>
                  <a:gd name="T11" fmla="*/ 40 h 80"/>
                  <a:gd name="T12" fmla="*/ 74 w 74"/>
                  <a:gd name="T13" fmla="*/ 0 h 80"/>
                  <a:gd name="T14" fmla="*/ 74 w 74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80">
                    <a:moveTo>
                      <a:pt x="0" y="40"/>
                    </a:moveTo>
                    <a:lnTo>
                      <a:pt x="74" y="80"/>
                    </a:lnTo>
                    <a:lnTo>
                      <a:pt x="74" y="80"/>
                    </a:lnTo>
                    <a:lnTo>
                      <a:pt x="0" y="40"/>
                    </a:lnTo>
                    <a:close/>
                    <a:moveTo>
                      <a:pt x="74" y="0"/>
                    </a:moveTo>
                    <a:lnTo>
                      <a:pt x="0" y="40"/>
                    </a:lnTo>
                    <a:lnTo>
                      <a:pt x="74" y="0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" name="Freeform 266">
                <a:extLst>
                  <a:ext uri="{FF2B5EF4-FFF2-40B4-BE49-F238E27FC236}">
                    <a16:creationId xmlns:a16="http://schemas.microsoft.com/office/drawing/2014/main" id="{342A8545-76F0-4587-A187-5A9FF66367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25" y="1155700"/>
                <a:ext cx="117475" cy="127000"/>
              </a:xfrm>
              <a:custGeom>
                <a:avLst/>
                <a:gdLst>
                  <a:gd name="T0" fmla="*/ 0 w 74"/>
                  <a:gd name="T1" fmla="*/ 40 h 80"/>
                  <a:gd name="T2" fmla="*/ 74 w 74"/>
                  <a:gd name="T3" fmla="*/ 80 h 80"/>
                  <a:gd name="T4" fmla="*/ 74 w 74"/>
                  <a:gd name="T5" fmla="*/ 80 h 80"/>
                  <a:gd name="T6" fmla="*/ 0 w 74"/>
                  <a:gd name="T7" fmla="*/ 40 h 80"/>
                  <a:gd name="T8" fmla="*/ 74 w 74"/>
                  <a:gd name="T9" fmla="*/ 0 h 80"/>
                  <a:gd name="T10" fmla="*/ 0 w 74"/>
                  <a:gd name="T11" fmla="*/ 40 h 80"/>
                  <a:gd name="T12" fmla="*/ 74 w 74"/>
                  <a:gd name="T13" fmla="*/ 0 h 80"/>
                  <a:gd name="T14" fmla="*/ 74 w 74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80">
                    <a:moveTo>
                      <a:pt x="0" y="40"/>
                    </a:moveTo>
                    <a:lnTo>
                      <a:pt x="74" y="80"/>
                    </a:lnTo>
                    <a:lnTo>
                      <a:pt x="74" y="80"/>
                    </a:lnTo>
                    <a:lnTo>
                      <a:pt x="0" y="40"/>
                    </a:lnTo>
                    <a:moveTo>
                      <a:pt x="74" y="0"/>
                    </a:moveTo>
                    <a:lnTo>
                      <a:pt x="0" y="40"/>
                    </a:lnTo>
                    <a:lnTo>
                      <a:pt x="74" y="0"/>
                    </a:lnTo>
                    <a:lnTo>
                      <a:pt x="7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" name="Freeform 267">
                <a:extLst>
                  <a:ext uri="{FF2B5EF4-FFF2-40B4-BE49-F238E27FC236}">
                    <a16:creationId xmlns:a16="http://schemas.microsoft.com/office/drawing/2014/main" id="{48C41A92-5E53-4320-9B71-7FE39467CC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25" y="782638"/>
                <a:ext cx="752474" cy="752474"/>
              </a:xfrm>
              <a:custGeom>
                <a:avLst/>
                <a:gdLst>
                  <a:gd name="T0" fmla="*/ 80 w 200"/>
                  <a:gd name="T1" fmla="*/ 123 h 200"/>
                  <a:gd name="T2" fmla="*/ 80 w 200"/>
                  <a:gd name="T3" fmla="*/ 88 h 200"/>
                  <a:gd name="T4" fmla="*/ 88 w 200"/>
                  <a:gd name="T5" fmla="*/ 88 h 200"/>
                  <a:gd name="T6" fmla="*/ 88 w 200"/>
                  <a:gd name="T7" fmla="*/ 140 h 200"/>
                  <a:gd name="T8" fmla="*/ 88 w 200"/>
                  <a:gd name="T9" fmla="*/ 144 h 200"/>
                  <a:gd name="T10" fmla="*/ 80 w 200"/>
                  <a:gd name="T11" fmla="*/ 144 h 200"/>
                  <a:gd name="T12" fmla="*/ 64 w 200"/>
                  <a:gd name="T13" fmla="*/ 109 h 200"/>
                  <a:gd name="T14" fmla="*/ 64 w 200"/>
                  <a:gd name="T15" fmla="*/ 144 h 200"/>
                  <a:gd name="T16" fmla="*/ 56 w 200"/>
                  <a:gd name="T17" fmla="*/ 144 h 200"/>
                  <a:gd name="T18" fmla="*/ 56 w 200"/>
                  <a:gd name="T19" fmla="*/ 88 h 200"/>
                  <a:gd name="T20" fmla="*/ 64 w 200"/>
                  <a:gd name="T21" fmla="*/ 88 h 200"/>
                  <a:gd name="T22" fmla="*/ 80 w 200"/>
                  <a:gd name="T23" fmla="*/ 123 h 200"/>
                  <a:gd name="T24" fmla="*/ 116 w 200"/>
                  <a:gd name="T25" fmla="*/ 0 h 200"/>
                  <a:gd name="T26" fmla="*/ 116 w 200"/>
                  <a:gd name="T27" fmla="*/ 0 h 200"/>
                  <a:gd name="T28" fmla="*/ 99 w 200"/>
                  <a:gd name="T29" fmla="*/ 31 h 200"/>
                  <a:gd name="T30" fmla="*/ 72 w 200"/>
                  <a:gd name="T31" fmla="*/ 8 h 200"/>
                  <a:gd name="T32" fmla="*/ 68 w 200"/>
                  <a:gd name="T33" fmla="*/ 44 h 200"/>
                  <a:gd name="T34" fmla="*/ 32 w 200"/>
                  <a:gd name="T35" fmla="*/ 32 h 200"/>
                  <a:gd name="T36" fmla="*/ 44 w 200"/>
                  <a:gd name="T37" fmla="*/ 68 h 200"/>
                  <a:gd name="T38" fmla="*/ 8 w 200"/>
                  <a:gd name="T39" fmla="*/ 72 h 200"/>
                  <a:gd name="T40" fmla="*/ 31 w 200"/>
                  <a:gd name="T41" fmla="*/ 99 h 200"/>
                  <a:gd name="T42" fmla="*/ 31 w 200"/>
                  <a:gd name="T43" fmla="*/ 99 h 200"/>
                  <a:gd name="T44" fmla="*/ 31 w 200"/>
                  <a:gd name="T45" fmla="*/ 99 h 200"/>
                  <a:gd name="T46" fmla="*/ 0 w 200"/>
                  <a:gd name="T47" fmla="*/ 116 h 200"/>
                  <a:gd name="T48" fmla="*/ 31 w 200"/>
                  <a:gd name="T49" fmla="*/ 133 h 200"/>
                  <a:gd name="T50" fmla="*/ 31 w 200"/>
                  <a:gd name="T51" fmla="*/ 133 h 200"/>
                  <a:gd name="T52" fmla="*/ 31 w 200"/>
                  <a:gd name="T53" fmla="*/ 133 h 200"/>
                  <a:gd name="T54" fmla="*/ 8 w 200"/>
                  <a:gd name="T55" fmla="*/ 160 h 200"/>
                  <a:gd name="T56" fmla="*/ 44 w 200"/>
                  <a:gd name="T57" fmla="*/ 164 h 200"/>
                  <a:gd name="T58" fmla="*/ 32 w 200"/>
                  <a:gd name="T59" fmla="*/ 200 h 200"/>
                  <a:gd name="T60" fmla="*/ 97 w 200"/>
                  <a:gd name="T61" fmla="*/ 135 h 200"/>
                  <a:gd name="T62" fmla="*/ 96 w 200"/>
                  <a:gd name="T63" fmla="*/ 132 h 200"/>
                  <a:gd name="T64" fmla="*/ 96 w 200"/>
                  <a:gd name="T65" fmla="*/ 100 h 200"/>
                  <a:gd name="T66" fmla="*/ 108 w 200"/>
                  <a:gd name="T67" fmla="*/ 88 h 200"/>
                  <a:gd name="T68" fmla="*/ 128 w 200"/>
                  <a:gd name="T69" fmla="*/ 88 h 200"/>
                  <a:gd name="T70" fmla="*/ 128 w 200"/>
                  <a:gd name="T71" fmla="*/ 96 h 200"/>
                  <a:gd name="T72" fmla="*/ 108 w 200"/>
                  <a:gd name="T73" fmla="*/ 96 h 200"/>
                  <a:gd name="T74" fmla="*/ 104 w 200"/>
                  <a:gd name="T75" fmla="*/ 100 h 200"/>
                  <a:gd name="T76" fmla="*/ 104 w 200"/>
                  <a:gd name="T77" fmla="*/ 128 h 200"/>
                  <a:gd name="T78" fmla="*/ 112 w 200"/>
                  <a:gd name="T79" fmla="*/ 120 h 200"/>
                  <a:gd name="T80" fmla="*/ 104 w 200"/>
                  <a:gd name="T81" fmla="*/ 120 h 200"/>
                  <a:gd name="T82" fmla="*/ 104 w 200"/>
                  <a:gd name="T83" fmla="*/ 112 h 200"/>
                  <a:gd name="T84" fmla="*/ 120 w 200"/>
                  <a:gd name="T85" fmla="*/ 112 h 200"/>
                  <a:gd name="T86" fmla="*/ 136 w 200"/>
                  <a:gd name="T87" fmla="*/ 96 h 200"/>
                  <a:gd name="T88" fmla="*/ 136 w 200"/>
                  <a:gd name="T89" fmla="*/ 88 h 200"/>
                  <a:gd name="T90" fmla="*/ 144 w 200"/>
                  <a:gd name="T91" fmla="*/ 88 h 200"/>
                  <a:gd name="T92" fmla="*/ 200 w 200"/>
                  <a:gd name="T93" fmla="*/ 32 h 200"/>
                  <a:gd name="T94" fmla="*/ 164 w 200"/>
                  <a:gd name="T95" fmla="*/ 44 h 200"/>
                  <a:gd name="T96" fmla="*/ 160 w 200"/>
                  <a:gd name="T97" fmla="*/ 8 h 200"/>
                  <a:gd name="T98" fmla="*/ 133 w 200"/>
                  <a:gd name="T99" fmla="*/ 31 h 200"/>
                  <a:gd name="T100" fmla="*/ 116 w 200"/>
                  <a:gd name="T101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00" h="200">
                    <a:moveTo>
                      <a:pt x="80" y="123"/>
                    </a:moveTo>
                    <a:cubicBezTo>
                      <a:pt x="80" y="88"/>
                      <a:pt x="80" y="88"/>
                      <a:pt x="80" y="88"/>
                    </a:cubicBezTo>
                    <a:cubicBezTo>
                      <a:pt x="88" y="88"/>
                      <a:pt x="88" y="88"/>
                      <a:pt x="88" y="88"/>
                    </a:cubicBezTo>
                    <a:cubicBezTo>
                      <a:pt x="88" y="140"/>
                      <a:pt x="88" y="140"/>
                      <a:pt x="88" y="140"/>
                    </a:cubicBezTo>
                    <a:cubicBezTo>
                      <a:pt x="88" y="144"/>
                      <a:pt x="88" y="144"/>
                      <a:pt x="88" y="144"/>
                    </a:cubicBezTo>
                    <a:cubicBezTo>
                      <a:pt x="80" y="144"/>
                      <a:pt x="80" y="144"/>
                      <a:pt x="80" y="144"/>
                    </a:cubicBezTo>
                    <a:cubicBezTo>
                      <a:pt x="64" y="109"/>
                      <a:pt x="64" y="109"/>
                      <a:pt x="64" y="109"/>
                    </a:cubicBezTo>
                    <a:cubicBezTo>
                      <a:pt x="64" y="144"/>
                      <a:pt x="64" y="144"/>
                      <a:pt x="64" y="144"/>
                    </a:cubicBezTo>
                    <a:cubicBezTo>
                      <a:pt x="56" y="144"/>
                      <a:pt x="56" y="144"/>
                      <a:pt x="56" y="144"/>
                    </a:cubicBezTo>
                    <a:cubicBezTo>
                      <a:pt x="56" y="88"/>
                      <a:pt x="56" y="88"/>
                      <a:pt x="56" y="88"/>
                    </a:cubicBezTo>
                    <a:cubicBezTo>
                      <a:pt x="64" y="88"/>
                      <a:pt x="64" y="88"/>
                      <a:pt x="64" y="88"/>
                    </a:cubicBezTo>
                    <a:cubicBezTo>
                      <a:pt x="80" y="123"/>
                      <a:pt x="80" y="123"/>
                      <a:pt x="80" y="123"/>
                    </a:cubicBezTo>
                    <a:moveTo>
                      <a:pt x="116" y="0"/>
                    </a:moveTo>
                    <a:cubicBezTo>
                      <a:pt x="116" y="0"/>
                      <a:pt x="116" y="0"/>
                      <a:pt x="116" y="0"/>
                    </a:cubicBezTo>
                    <a:cubicBezTo>
                      <a:pt x="99" y="31"/>
                      <a:pt x="99" y="31"/>
                      <a:pt x="99" y="31"/>
                    </a:cubicBezTo>
                    <a:cubicBezTo>
                      <a:pt x="72" y="8"/>
                      <a:pt x="72" y="8"/>
                      <a:pt x="72" y="8"/>
                    </a:cubicBezTo>
                    <a:cubicBezTo>
                      <a:pt x="68" y="44"/>
                      <a:pt x="68" y="44"/>
                      <a:pt x="68" y="44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44" y="68"/>
                      <a:pt x="44" y="68"/>
                      <a:pt x="44" y="68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8" y="160"/>
                      <a:pt x="8" y="160"/>
                      <a:pt x="8" y="160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2" y="200"/>
                      <a:pt x="32" y="200"/>
                      <a:pt x="32" y="200"/>
                    </a:cubicBezTo>
                    <a:cubicBezTo>
                      <a:pt x="97" y="135"/>
                      <a:pt x="97" y="135"/>
                      <a:pt x="97" y="135"/>
                    </a:cubicBezTo>
                    <a:cubicBezTo>
                      <a:pt x="96" y="134"/>
                      <a:pt x="96" y="133"/>
                      <a:pt x="96" y="132"/>
                    </a:cubicBezTo>
                    <a:cubicBezTo>
                      <a:pt x="96" y="100"/>
                      <a:pt x="96" y="100"/>
                      <a:pt x="96" y="100"/>
                    </a:cubicBezTo>
                    <a:cubicBezTo>
                      <a:pt x="96" y="93"/>
                      <a:pt x="101" y="88"/>
                      <a:pt x="108" y="88"/>
                    </a:cubicBezTo>
                    <a:cubicBezTo>
                      <a:pt x="128" y="88"/>
                      <a:pt x="128" y="88"/>
                      <a:pt x="128" y="88"/>
                    </a:cubicBezTo>
                    <a:cubicBezTo>
                      <a:pt x="128" y="96"/>
                      <a:pt x="128" y="96"/>
                      <a:pt x="128" y="96"/>
                    </a:cubicBezTo>
                    <a:cubicBezTo>
                      <a:pt x="108" y="96"/>
                      <a:pt x="108" y="96"/>
                      <a:pt x="108" y="96"/>
                    </a:cubicBezTo>
                    <a:cubicBezTo>
                      <a:pt x="106" y="96"/>
                      <a:pt x="104" y="98"/>
                      <a:pt x="104" y="100"/>
                    </a:cubicBezTo>
                    <a:cubicBezTo>
                      <a:pt x="104" y="128"/>
                      <a:pt x="104" y="128"/>
                      <a:pt x="104" y="128"/>
                    </a:cubicBezTo>
                    <a:cubicBezTo>
                      <a:pt x="112" y="120"/>
                      <a:pt x="112" y="120"/>
                      <a:pt x="112" y="120"/>
                    </a:cubicBezTo>
                    <a:cubicBezTo>
                      <a:pt x="104" y="120"/>
                      <a:pt x="104" y="120"/>
                      <a:pt x="104" y="120"/>
                    </a:cubicBezTo>
                    <a:cubicBezTo>
                      <a:pt x="104" y="112"/>
                      <a:pt x="104" y="112"/>
                      <a:pt x="104" y="112"/>
                    </a:cubicBezTo>
                    <a:cubicBezTo>
                      <a:pt x="120" y="112"/>
                      <a:pt x="120" y="112"/>
                      <a:pt x="120" y="112"/>
                    </a:cubicBezTo>
                    <a:cubicBezTo>
                      <a:pt x="136" y="96"/>
                      <a:pt x="136" y="96"/>
                      <a:pt x="136" y="96"/>
                    </a:cubicBezTo>
                    <a:cubicBezTo>
                      <a:pt x="136" y="88"/>
                      <a:pt x="136" y="88"/>
                      <a:pt x="136" y="88"/>
                    </a:cubicBezTo>
                    <a:cubicBezTo>
                      <a:pt x="144" y="88"/>
                      <a:pt x="144" y="88"/>
                      <a:pt x="144" y="88"/>
                    </a:cubicBezTo>
                    <a:cubicBezTo>
                      <a:pt x="200" y="32"/>
                      <a:pt x="200" y="32"/>
                      <a:pt x="200" y="32"/>
                    </a:cubicBezTo>
                    <a:cubicBezTo>
                      <a:pt x="164" y="44"/>
                      <a:pt x="164" y="44"/>
                      <a:pt x="164" y="44"/>
                    </a:cubicBezTo>
                    <a:cubicBezTo>
                      <a:pt x="160" y="8"/>
                      <a:pt x="160" y="8"/>
                      <a:pt x="160" y="8"/>
                    </a:cubicBezTo>
                    <a:cubicBezTo>
                      <a:pt x="133" y="31"/>
                      <a:pt x="133" y="31"/>
                      <a:pt x="133" y="31"/>
                    </a:cubicBezTo>
                    <a:cubicBezTo>
                      <a:pt x="116" y="0"/>
                      <a:pt x="116" y="0"/>
                      <a:pt x="116" y="0"/>
                    </a:cubicBezTo>
                  </a:path>
                </a:pathLst>
              </a:custGeom>
              <a:solidFill>
                <a:srgbClr val="52B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" name="Freeform 268">
                <a:extLst>
                  <a:ext uri="{FF2B5EF4-FFF2-40B4-BE49-F238E27FC236}">
                    <a16:creationId xmlns:a16="http://schemas.microsoft.com/office/drawing/2014/main" id="{DF06210C-867C-4769-828D-BD09BAF8C8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9788" y="1114425"/>
                <a:ext cx="120650" cy="176213"/>
              </a:xfrm>
              <a:custGeom>
                <a:avLst/>
                <a:gdLst>
                  <a:gd name="T0" fmla="*/ 32 w 32"/>
                  <a:gd name="T1" fmla="*/ 0 h 47"/>
                  <a:gd name="T2" fmla="*/ 12 w 32"/>
                  <a:gd name="T3" fmla="*/ 0 h 47"/>
                  <a:gd name="T4" fmla="*/ 0 w 32"/>
                  <a:gd name="T5" fmla="*/ 12 h 47"/>
                  <a:gd name="T6" fmla="*/ 0 w 32"/>
                  <a:gd name="T7" fmla="*/ 44 h 47"/>
                  <a:gd name="T8" fmla="*/ 1 w 32"/>
                  <a:gd name="T9" fmla="*/ 47 h 47"/>
                  <a:gd name="T10" fmla="*/ 8 w 32"/>
                  <a:gd name="T11" fmla="*/ 40 h 47"/>
                  <a:gd name="T12" fmla="*/ 8 w 32"/>
                  <a:gd name="T13" fmla="*/ 12 h 47"/>
                  <a:gd name="T14" fmla="*/ 12 w 32"/>
                  <a:gd name="T15" fmla="*/ 8 h 47"/>
                  <a:gd name="T16" fmla="*/ 32 w 32"/>
                  <a:gd name="T17" fmla="*/ 8 h 47"/>
                  <a:gd name="T18" fmla="*/ 32 w 32"/>
                  <a:gd name="T1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47">
                    <a:moveTo>
                      <a:pt x="32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5"/>
                      <a:pt x="0" y="46"/>
                      <a:pt x="1" y="47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0"/>
                      <a:pt x="10" y="8"/>
                      <a:pt x="12" y="8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" name="Freeform 269">
                <a:extLst>
                  <a:ext uri="{FF2B5EF4-FFF2-40B4-BE49-F238E27FC236}">
                    <a16:creationId xmlns:a16="http://schemas.microsoft.com/office/drawing/2014/main" id="{289CFE49-AF18-4D1C-B1D3-7D5D6B164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9950" y="1203325"/>
                <a:ext cx="60325" cy="30163"/>
              </a:xfrm>
              <a:custGeom>
                <a:avLst/>
                <a:gdLst>
                  <a:gd name="T0" fmla="*/ 38 w 38"/>
                  <a:gd name="T1" fmla="*/ 0 h 19"/>
                  <a:gd name="T2" fmla="*/ 0 w 38"/>
                  <a:gd name="T3" fmla="*/ 0 h 19"/>
                  <a:gd name="T4" fmla="*/ 0 w 38"/>
                  <a:gd name="T5" fmla="*/ 19 h 19"/>
                  <a:gd name="T6" fmla="*/ 19 w 38"/>
                  <a:gd name="T7" fmla="*/ 19 h 19"/>
                  <a:gd name="T8" fmla="*/ 38 w 38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9">
                    <a:moveTo>
                      <a:pt x="38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19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" name="Freeform 270">
                <a:extLst>
                  <a:ext uri="{FF2B5EF4-FFF2-40B4-BE49-F238E27FC236}">
                    <a16:creationId xmlns:a16="http://schemas.microsoft.com/office/drawing/2014/main" id="{87C8754F-053A-48CD-8E86-EEB4430853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9950" y="1203325"/>
                <a:ext cx="60325" cy="30163"/>
              </a:xfrm>
              <a:custGeom>
                <a:avLst/>
                <a:gdLst>
                  <a:gd name="T0" fmla="*/ 38 w 38"/>
                  <a:gd name="T1" fmla="*/ 0 h 19"/>
                  <a:gd name="T2" fmla="*/ 0 w 38"/>
                  <a:gd name="T3" fmla="*/ 0 h 19"/>
                  <a:gd name="T4" fmla="*/ 0 w 38"/>
                  <a:gd name="T5" fmla="*/ 19 h 19"/>
                  <a:gd name="T6" fmla="*/ 19 w 38"/>
                  <a:gd name="T7" fmla="*/ 19 h 19"/>
                  <a:gd name="T8" fmla="*/ 38 w 38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9">
                    <a:moveTo>
                      <a:pt x="38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19"/>
                    </a:lnTo>
                    <a:lnTo>
                      <a:pt x="3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" name="Freeform 271">
                <a:extLst>
                  <a:ext uri="{FF2B5EF4-FFF2-40B4-BE49-F238E27FC236}">
                    <a16:creationId xmlns:a16="http://schemas.microsoft.com/office/drawing/2014/main" id="{977A3672-8FF2-4DF6-81A6-089E3FD76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30162" cy="209550"/>
              </a:xfrm>
              <a:custGeom>
                <a:avLst/>
                <a:gdLst>
                  <a:gd name="T0" fmla="*/ 0 w 19"/>
                  <a:gd name="T1" fmla="*/ 0 h 132"/>
                  <a:gd name="T2" fmla="*/ 0 w 19"/>
                  <a:gd name="T3" fmla="*/ 0 h 132"/>
                  <a:gd name="T4" fmla="*/ 0 w 19"/>
                  <a:gd name="T5" fmla="*/ 132 h 132"/>
                  <a:gd name="T6" fmla="*/ 19 w 19"/>
                  <a:gd name="T7" fmla="*/ 132 h 132"/>
                  <a:gd name="T8" fmla="*/ 19 w 19"/>
                  <a:gd name="T9" fmla="*/ 49 h 132"/>
                  <a:gd name="T10" fmla="*/ 0 w 19"/>
                  <a:gd name="T11" fmla="*/ 9 h 132"/>
                  <a:gd name="T12" fmla="*/ 0 w 19"/>
                  <a:gd name="T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132">
                    <a:moveTo>
                      <a:pt x="0" y="0"/>
                    </a:moveTo>
                    <a:lnTo>
                      <a:pt x="0" y="0"/>
                    </a:lnTo>
                    <a:lnTo>
                      <a:pt x="0" y="132"/>
                    </a:lnTo>
                    <a:lnTo>
                      <a:pt x="19" y="132"/>
                    </a:lnTo>
                    <a:lnTo>
                      <a:pt x="19" y="49"/>
                    </a:lnTo>
                    <a:lnTo>
                      <a:pt x="0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" name="Freeform 272">
                <a:extLst>
                  <a:ext uri="{FF2B5EF4-FFF2-40B4-BE49-F238E27FC236}">
                    <a16:creationId xmlns:a16="http://schemas.microsoft.com/office/drawing/2014/main" id="{78BBB032-F055-4BA0-A47A-BC199F1C9E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30162" cy="209550"/>
              </a:xfrm>
              <a:custGeom>
                <a:avLst/>
                <a:gdLst>
                  <a:gd name="T0" fmla="*/ 0 w 19"/>
                  <a:gd name="T1" fmla="*/ 0 h 132"/>
                  <a:gd name="T2" fmla="*/ 0 w 19"/>
                  <a:gd name="T3" fmla="*/ 0 h 132"/>
                  <a:gd name="T4" fmla="*/ 0 w 19"/>
                  <a:gd name="T5" fmla="*/ 132 h 132"/>
                  <a:gd name="T6" fmla="*/ 19 w 19"/>
                  <a:gd name="T7" fmla="*/ 132 h 132"/>
                  <a:gd name="T8" fmla="*/ 19 w 19"/>
                  <a:gd name="T9" fmla="*/ 49 h 132"/>
                  <a:gd name="T10" fmla="*/ 0 w 19"/>
                  <a:gd name="T11" fmla="*/ 9 h 132"/>
                  <a:gd name="T12" fmla="*/ 0 w 19"/>
                  <a:gd name="T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132">
                    <a:moveTo>
                      <a:pt x="0" y="0"/>
                    </a:moveTo>
                    <a:lnTo>
                      <a:pt x="0" y="0"/>
                    </a:lnTo>
                    <a:lnTo>
                      <a:pt x="0" y="132"/>
                    </a:lnTo>
                    <a:lnTo>
                      <a:pt x="19" y="132"/>
                    </a:lnTo>
                    <a:lnTo>
                      <a:pt x="19" y="49"/>
                    </a:lnTo>
                    <a:lnTo>
                      <a:pt x="0" y="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" name="Freeform 273">
                <a:extLst>
                  <a:ext uri="{FF2B5EF4-FFF2-40B4-BE49-F238E27FC236}">
                    <a16:creationId xmlns:a16="http://schemas.microsoft.com/office/drawing/2014/main" id="{A4A75966-82C7-4761-BA62-6B7F1A86DB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1114425"/>
                <a:ext cx="30162" cy="195263"/>
              </a:xfrm>
              <a:custGeom>
                <a:avLst/>
                <a:gdLst>
                  <a:gd name="T0" fmla="*/ 19 w 19"/>
                  <a:gd name="T1" fmla="*/ 0 h 123"/>
                  <a:gd name="T2" fmla="*/ 0 w 19"/>
                  <a:gd name="T3" fmla="*/ 0 h 123"/>
                  <a:gd name="T4" fmla="*/ 0 w 19"/>
                  <a:gd name="T5" fmla="*/ 82 h 123"/>
                  <a:gd name="T6" fmla="*/ 19 w 19"/>
                  <a:gd name="T7" fmla="*/ 123 h 123"/>
                  <a:gd name="T8" fmla="*/ 19 w 19"/>
                  <a:gd name="T9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23">
                    <a:moveTo>
                      <a:pt x="19" y="0"/>
                    </a:moveTo>
                    <a:lnTo>
                      <a:pt x="0" y="0"/>
                    </a:lnTo>
                    <a:lnTo>
                      <a:pt x="0" y="82"/>
                    </a:lnTo>
                    <a:lnTo>
                      <a:pt x="19" y="123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" name="Freeform 274">
                <a:extLst>
                  <a:ext uri="{FF2B5EF4-FFF2-40B4-BE49-F238E27FC236}">
                    <a16:creationId xmlns:a16="http://schemas.microsoft.com/office/drawing/2014/main" id="{A38599DB-5698-41EF-BF77-1A7DDF83E9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1114425"/>
                <a:ext cx="30162" cy="195263"/>
              </a:xfrm>
              <a:custGeom>
                <a:avLst/>
                <a:gdLst>
                  <a:gd name="T0" fmla="*/ 19 w 19"/>
                  <a:gd name="T1" fmla="*/ 0 h 123"/>
                  <a:gd name="T2" fmla="*/ 0 w 19"/>
                  <a:gd name="T3" fmla="*/ 0 h 123"/>
                  <a:gd name="T4" fmla="*/ 0 w 19"/>
                  <a:gd name="T5" fmla="*/ 82 h 123"/>
                  <a:gd name="T6" fmla="*/ 19 w 19"/>
                  <a:gd name="T7" fmla="*/ 123 h 123"/>
                  <a:gd name="T8" fmla="*/ 19 w 19"/>
                  <a:gd name="T9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23">
                    <a:moveTo>
                      <a:pt x="19" y="0"/>
                    </a:moveTo>
                    <a:lnTo>
                      <a:pt x="0" y="0"/>
                    </a:lnTo>
                    <a:lnTo>
                      <a:pt x="0" y="82"/>
                    </a:lnTo>
                    <a:lnTo>
                      <a:pt x="19" y="123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" name="Freeform 275">
                <a:extLst>
                  <a:ext uri="{FF2B5EF4-FFF2-40B4-BE49-F238E27FC236}">
                    <a16:creationId xmlns:a16="http://schemas.microsoft.com/office/drawing/2014/main" id="{C378FE31-8E1F-4CAB-875E-1799EB0F18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19 w 76"/>
                  <a:gd name="T1" fmla="*/ 0 h 132"/>
                  <a:gd name="T2" fmla="*/ 0 w 76"/>
                  <a:gd name="T3" fmla="*/ 0 h 132"/>
                  <a:gd name="T4" fmla="*/ 0 w 76"/>
                  <a:gd name="T5" fmla="*/ 9 h 132"/>
                  <a:gd name="T6" fmla="*/ 19 w 76"/>
                  <a:gd name="T7" fmla="*/ 49 h 132"/>
                  <a:gd name="T8" fmla="*/ 57 w 76"/>
                  <a:gd name="T9" fmla="*/ 132 h 132"/>
                  <a:gd name="T10" fmla="*/ 76 w 76"/>
                  <a:gd name="T11" fmla="*/ 132 h 132"/>
                  <a:gd name="T12" fmla="*/ 76 w 76"/>
                  <a:gd name="T13" fmla="*/ 123 h 132"/>
                  <a:gd name="T14" fmla="*/ 57 w 76"/>
                  <a:gd name="T15" fmla="*/ 82 h 132"/>
                  <a:gd name="T16" fmla="*/ 19 w 76"/>
                  <a:gd name="T1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132">
                    <a:moveTo>
                      <a:pt x="19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19" y="49"/>
                    </a:lnTo>
                    <a:lnTo>
                      <a:pt x="57" y="132"/>
                    </a:lnTo>
                    <a:lnTo>
                      <a:pt x="76" y="132"/>
                    </a:lnTo>
                    <a:lnTo>
                      <a:pt x="76" y="123"/>
                    </a:lnTo>
                    <a:lnTo>
                      <a:pt x="57" y="82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Freeform 276">
                <a:extLst>
                  <a:ext uri="{FF2B5EF4-FFF2-40B4-BE49-F238E27FC236}">
                    <a16:creationId xmlns:a16="http://schemas.microsoft.com/office/drawing/2014/main" id="{980D2F59-839F-4F9E-A5A0-302FB44C9F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19 w 76"/>
                  <a:gd name="T1" fmla="*/ 0 h 132"/>
                  <a:gd name="T2" fmla="*/ 0 w 76"/>
                  <a:gd name="T3" fmla="*/ 0 h 132"/>
                  <a:gd name="T4" fmla="*/ 0 w 76"/>
                  <a:gd name="T5" fmla="*/ 9 h 132"/>
                  <a:gd name="T6" fmla="*/ 19 w 76"/>
                  <a:gd name="T7" fmla="*/ 49 h 132"/>
                  <a:gd name="T8" fmla="*/ 57 w 76"/>
                  <a:gd name="T9" fmla="*/ 132 h 132"/>
                  <a:gd name="T10" fmla="*/ 76 w 76"/>
                  <a:gd name="T11" fmla="*/ 132 h 132"/>
                  <a:gd name="T12" fmla="*/ 76 w 76"/>
                  <a:gd name="T13" fmla="*/ 123 h 132"/>
                  <a:gd name="T14" fmla="*/ 57 w 76"/>
                  <a:gd name="T15" fmla="*/ 82 h 132"/>
                  <a:gd name="T16" fmla="*/ 19 w 76"/>
                  <a:gd name="T1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132">
                    <a:moveTo>
                      <a:pt x="19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19" y="49"/>
                    </a:lnTo>
                    <a:lnTo>
                      <a:pt x="57" y="132"/>
                    </a:lnTo>
                    <a:lnTo>
                      <a:pt x="76" y="132"/>
                    </a:lnTo>
                    <a:lnTo>
                      <a:pt x="76" y="123"/>
                    </a:lnTo>
                    <a:lnTo>
                      <a:pt x="57" y="82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Freeform 277">
                <a:extLst>
                  <a:ext uri="{FF2B5EF4-FFF2-40B4-BE49-F238E27FC236}">
                    <a16:creationId xmlns:a16="http://schemas.microsoft.com/office/drawing/2014/main" id="{A8ACAD1D-FBBB-4D1D-A787-59D7ADE242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14425"/>
                <a:ext cx="30162" cy="30163"/>
              </a:xfrm>
              <a:custGeom>
                <a:avLst/>
                <a:gdLst>
                  <a:gd name="T0" fmla="*/ 19 w 19"/>
                  <a:gd name="T1" fmla="*/ 0 h 19"/>
                  <a:gd name="T2" fmla="*/ 0 w 19"/>
                  <a:gd name="T3" fmla="*/ 0 h 19"/>
                  <a:gd name="T4" fmla="*/ 0 w 19"/>
                  <a:gd name="T5" fmla="*/ 19 h 19"/>
                  <a:gd name="T6" fmla="*/ 19 w 19"/>
                  <a:gd name="T7" fmla="*/ 0 h 19"/>
                  <a:gd name="T8" fmla="*/ 19 w 1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9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" name="Freeform 278">
                <a:extLst>
                  <a:ext uri="{FF2B5EF4-FFF2-40B4-BE49-F238E27FC236}">
                    <a16:creationId xmlns:a16="http://schemas.microsoft.com/office/drawing/2014/main" id="{392F723A-52C6-41C8-9AF8-59EEC4AA1F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14425"/>
                <a:ext cx="30162" cy="30163"/>
              </a:xfrm>
              <a:custGeom>
                <a:avLst/>
                <a:gdLst>
                  <a:gd name="T0" fmla="*/ 19 w 19"/>
                  <a:gd name="T1" fmla="*/ 0 h 19"/>
                  <a:gd name="T2" fmla="*/ 0 w 19"/>
                  <a:gd name="T3" fmla="*/ 0 h 19"/>
                  <a:gd name="T4" fmla="*/ 0 w 19"/>
                  <a:gd name="T5" fmla="*/ 19 h 19"/>
                  <a:gd name="T6" fmla="*/ 19 w 19"/>
                  <a:gd name="T7" fmla="*/ 0 h 19"/>
                  <a:gd name="T8" fmla="*/ 19 w 1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9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50" name="Rounded Rectangle 3">
            <a:extLst>
              <a:ext uri="{FF2B5EF4-FFF2-40B4-BE49-F238E27FC236}">
                <a16:creationId xmlns:a16="http://schemas.microsoft.com/office/drawing/2014/main" id="{4CFDCFCD-F35E-4FB7-A3DC-D107ADB63AF7}"/>
              </a:ext>
            </a:extLst>
          </p:cNvPr>
          <p:cNvSpPr/>
          <p:nvPr/>
        </p:nvSpPr>
        <p:spPr>
          <a:xfrm>
            <a:off x="6785214" y="6114535"/>
            <a:ext cx="3896641" cy="69000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彙整單位：教務處註課組</a:t>
            </a:r>
            <a:endParaRPr lang="en-US" altLang="zh-TW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相關單位：</a:t>
            </a:r>
            <a:r>
              <a:rPr lang="en-US" altLang="zh-TW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30+</a:t>
            </a:r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大學、各學系</a:t>
            </a:r>
          </a:p>
        </p:txBody>
      </p:sp>
      <p:sp>
        <p:nvSpPr>
          <p:cNvPr id="51" name="Rounded Rectangle 3">
            <a:extLst>
              <a:ext uri="{FF2B5EF4-FFF2-40B4-BE49-F238E27FC236}">
                <a16:creationId xmlns:a16="http://schemas.microsoft.com/office/drawing/2014/main" id="{19D58E4F-4690-4442-A5A3-7FAA944C10EE}"/>
              </a:ext>
            </a:extLst>
          </p:cNvPr>
          <p:cNvSpPr/>
          <p:nvPr/>
        </p:nvSpPr>
        <p:spPr>
          <a:xfrm>
            <a:off x="2455759" y="6114535"/>
            <a:ext cx="3896641" cy="69000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zh-TW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不列計</a:t>
            </a:r>
            <a:endParaRPr lang="en-US" altLang="zh-TW" sz="2000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20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114</a:t>
            </a:r>
            <a:r>
              <a:rPr lang="zh-TW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學年度第三人生大學修讀學生</a:t>
            </a:r>
          </a:p>
        </p:txBody>
      </p:sp>
    </p:spTree>
    <p:extLst>
      <p:ext uri="{BB962C8B-B14F-4D97-AF65-F5344CB8AC3E}">
        <p14:creationId xmlns:p14="http://schemas.microsoft.com/office/powerpoint/2010/main" val="269474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群組 37">
            <a:extLst>
              <a:ext uri="{FF2B5EF4-FFF2-40B4-BE49-F238E27FC236}">
                <a16:creationId xmlns:a16="http://schemas.microsoft.com/office/drawing/2014/main" id="{A31031E4-BF40-4494-A40D-E05468D0F767}"/>
              </a:ext>
            </a:extLst>
          </p:cNvPr>
          <p:cNvGrpSpPr/>
          <p:nvPr/>
        </p:nvGrpSpPr>
        <p:grpSpPr>
          <a:xfrm>
            <a:off x="448639" y="2040804"/>
            <a:ext cx="5275004" cy="1603919"/>
            <a:chOff x="64314" y="2570312"/>
            <a:chExt cx="3896414" cy="2350007"/>
          </a:xfrm>
        </p:grpSpPr>
        <p:sp>
          <p:nvSpPr>
            <p:cNvPr id="39" name="Rounded Rectangle 7">
              <a:extLst>
                <a:ext uri="{FF2B5EF4-FFF2-40B4-BE49-F238E27FC236}">
                  <a16:creationId xmlns:a16="http://schemas.microsoft.com/office/drawing/2014/main" id="{DA5C4B8D-5B44-43A7-A361-C25A121D286F}"/>
                </a:ext>
              </a:extLst>
            </p:cNvPr>
            <p:cNvSpPr/>
            <p:nvPr/>
          </p:nvSpPr>
          <p:spPr>
            <a:xfrm>
              <a:off x="64314" y="2570312"/>
              <a:ext cx="3896414" cy="235000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4757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260000">
                <a:defRPr sz="1100">
                  <a:latin typeface="Microsoft JhengHei"/>
                </a:defRPr>
              </a:pPr>
              <a:r>
                <a:rPr lang="zh-TW" altLang="en-US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確認學制並填報年級</a:t>
              </a:r>
            </a:p>
            <a:p>
              <a:pPr marL="342900" lvl="0" indent="-342900">
                <a:lnSpc>
                  <a:spcPct val="150000"/>
                </a:lnSpc>
                <a:buFont typeface="Wingdings" panose="05000000000000000000" pitchFamily="2" charset="2"/>
                <a:buChar char="l"/>
                <a:defRPr sz="1100">
                  <a:latin typeface="Microsoft JhengHei"/>
                </a:defRPr>
              </a:pP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檢查系統匯入的學制班別資料是否正確</a:t>
              </a:r>
              <a:endPara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lvl="0" indent="-342900">
                <a:lnSpc>
                  <a:spcPct val="150000"/>
                </a:lnSpc>
                <a:buFont typeface="Wingdings" panose="05000000000000000000" pitchFamily="2" charset="2"/>
                <a:buChar char="l"/>
                <a:defRPr sz="1100">
                  <a:latin typeface="Microsoft JhengHei"/>
                </a:defRPr>
              </a:pP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依隸屬年級填報</a:t>
              </a:r>
              <a:endPara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0C9A25ED-2B01-4246-9DAC-7A5C9F7C37FF}"/>
                </a:ext>
              </a:extLst>
            </p:cNvPr>
            <p:cNvGrpSpPr/>
            <p:nvPr/>
          </p:nvGrpSpPr>
          <p:grpSpPr>
            <a:xfrm>
              <a:off x="159050" y="2633752"/>
              <a:ext cx="981593" cy="607440"/>
              <a:chOff x="275213" y="6016560"/>
              <a:chExt cx="504056" cy="373719"/>
            </a:xfrm>
          </p:grpSpPr>
          <p:sp>
            <p:nvSpPr>
              <p:cNvPr id="41" name="Oval 25">
                <a:extLst>
                  <a:ext uri="{FF2B5EF4-FFF2-40B4-BE49-F238E27FC236}">
                    <a16:creationId xmlns:a16="http://schemas.microsoft.com/office/drawing/2014/main" id="{67CD33FA-06EE-44C9-9A88-F92B0FF033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502" y="6016560"/>
                <a:ext cx="372927" cy="373719"/>
              </a:xfrm>
              <a:prstGeom prst="ellipse">
                <a:avLst/>
              </a:prstGeom>
              <a:solidFill>
                <a:srgbClr val="FF9933"/>
              </a:solidFill>
              <a:ln w="34925">
                <a:solidFill>
                  <a:srgbClr val="F9F9F6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6000" b="0" i="0" u="none" strike="noStrike" kern="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/>
                  <a:sym typeface="Arial"/>
                </a:endParaRPr>
              </a:p>
            </p:txBody>
          </p:sp>
          <p:sp>
            <p:nvSpPr>
              <p:cNvPr id="42" name="流程圖: 程序 41">
                <a:extLst>
                  <a:ext uri="{FF2B5EF4-FFF2-40B4-BE49-F238E27FC236}">
                    <a16:creationId xmlns:a16="http://schemas.microsoft.com/office/drawing/2014/main" id="{E48EDCE9-B3BD-4BAF-ADD0-47733FB031F6}"/>
                  </a:ext>
                </a:extLst>
              </p:cNvPr>
              <p:cNvSpPr/>
              <p:nvPr/>
            </p:nvSpPr>
            <p:spPr>
              <a:xfrm>
                <a:off x="275213" y="6105424"/>
                <a:ext cx="504056" cy="216025"/>
              </a:xfrm>
              <a:prstGeom prst="flowChartProcess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4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新細明體" panose="02020500000000000000" pitchFamily="18" charset="-120"/>
                    <a:cs typeface="+mn-cs"/>
                    <a:sym typeface="Arial"/>
                  </a:rPr>
                  <a:t>1</a:t>
                </a:r>
                <a:endParaRPr kumimoji="0" lang="zh-TW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新細明體" panose="02020500000000000000" pitchFamily="18" charset="-120"/>
                  <a:cs typeface="+mn-cs"/>
                  <a:sym typeface="Arial"/>
                </a:endParaRPr>
              </a:p>
            </p:txBody>
          </p:sp>
        </p:grpSp>
      </p:grp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C52E8C69-3460-4885-840E-F5C94CBAE243}"/>
              </a:ext>
            </a:extLst>
          </p:cNvPr>
          <p:cNvGrpSpPr/>
          <p:nvPr/>
        </p:nvGrpSpPr>
        <p:grpSpPr>
          <a:xfrm>
            <a:off x="6358238" y="2043541"/>
            <a:ext cx="5274000" cy="1605600"/>
            <a:chOff x="4055464" y="2564346"/>
            <a:chExt cx="4101426" cy="2344529"/>
          </a:xfrm>
        </p:grpSpPr>
        <p:sp>
          <p:nvSpPr>
            <p:cNvPr id="44" name="Rounded Rectangle 8">
              <a:extLst>
                <a:ext uri="{FF2B5EF4-FFF2-40B4-BE49-F238E27FC236}">
                  <a16:creationId xmlns:a16="http://schemas.microsoft.com/office/drawing/2014/main" id="{FCAF14C5-EA22-476C-99B3-1C9748B1AD35}"/>
                </a:ext>
              </a:extLst>
            </p:cNvPr>
            <p:cNvSpPr/>
            <p:nvPr/>
          </p:nvSpPr>
          <p:spPr>
            <a:xfrm>
              <a:off x="4055464" y="2564346"/>
              <a:ext cx="4101426" cy="234452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84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260000">
                <a:defRPr sz="1100">
                  <a:latin typeface="Microsoft JhengHei"/>
                </a:defRPr>
              </a:pPr>
              <a:r>
                <a:rPr lang="zh-TW" altLang="en-US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計算年齡並填報人數</a:t>
              </a:r>
              <a:endParaRPr lang="en-US" altLang="zh-TW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lnSpc>
                  <a:spcPct val="150000"/>
                </a:lnSpc>
                <a:buClr>
                  <a:schemeClr val="tx1"/>
                </a:buClr>
                <a:buFont typeface="Wingdings" panose="05000000000000000000" pitchFamily="2" charset="2"/>
                <a:buChar char="l"/>
                <a:defRPr sz="1100">
                  <a:latin typeface="Microsoft JhengHei"/>
                </a:defRPr>
              </a:pPr>
              <a:r>
                <a:rPr lang="zh-TW" altLang="en-US" sz="2000" b="1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依出生月份計算年齡</a:t>
              </a:r>
              <a:endParaRPr lang="en-US" altLang="zh-TW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l"/>
                <a:defRPr sz="1100">
                  <a:latin typeface="Microsoft JhengHei"/>
                </a:defRPr>
              </a:pP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依年齡層分男、女填報</a:t>
              </a:r>
            </a:p>
            <a:p>
              <a:pPr marL="900000">
                <a:defRPr sz="1100">
                  <a:latin typeface="Microsoft JhengHei"/>
                </a:defRPr>
              </a:pPr>
              <a:endPara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65E9A1C6-5FE8-420D-9826-60CFDA38B112}"/>
                </a:ext>
              </a:extLst>
            </p:cNvPr>
            <p:cNvGrpSpPr/>
            <p:nvPr/>
          </p:nvGrpSpPr>
          <p:grpSpPr>
            <a:xfrm>
              <a:off x="4162185" y="2667116"/>
              <a:ext cx="981593" cy="606033"/>
              <a:chOff x="303937" y="5385773"/>
              <a:chExt cx="504056" cy="373719"/>
            </a:xfrm>
          </p:grpSpPr>
          <p:sp>
            <p:nvSpPr>
              <p:cNvPr id="46" name="Oval 25">
                <a:extLst>
                  <a:ext uri="{FF2B5EF4-FFF2-40B4-BE49-F238E27FC236}">
                    <a16:creationId xmlns:a16="http://schemas.microsoft.com/office/drawing/2014/main" id="{E77A35A0-7D73-4BC8-9F4D-BD33ABD5D9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1937" y="5385773"/>
                <a:ext cx="372927" cy="373719"/>
              </a:xfrm>
              <a:prstGeom prst="ellipse">
                <a:avLst/>
              </a:prstGeom>
              <a:solidFill>
                <a:srgbClr val="577DBF"/>
              </a:solidFill>
              <a:ln w="34925">
                <a:solidFill>
                  <a:srgbClr val="F9F9F6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6000" b="0" i="0" u="none" strike="noStrike" kern="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/>
                  <a:sym typeface="Arial"/>
                </a:endParaRPr>
              </a:p>
            </p:txBody>
          </p:sp>
          <p:sp>
            <p:nvSpPr>
              <p:cNvPr id="54" name="流程圖: 程序 53">
                <a:extLst>
                  <a:ext uri="{FF2B5EF4-FFF2-40B4-BE49-F238E27FC236}">
                    <a16:creationId xmlns:a16="http://schemas.microsoft.com/office/drawing/2014/main" id="{E6771EFE-8425-48AF-AFB9-B9DE2F3FF396}"/>
                  </a:ext>
                </a:extLst>
              </p:cNvPr>
              <p:cNvSpPr/>
              <p:nvPr/>
            </p:nvSpPr>
            <p:spPr>
              <a:xfrm>
                <a:off x="303937" y="5455021"/>
                <a:ext cx="504056" cy="216025"/>
              </a:xfrm>
              <a:prstGeom prst="flowChartProcess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4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新細明體" panose="02020500000000000000" pitchFamily="18" charset="-120"/>
                    <a:cs typeface="+mn-cs"/>
                    <a:sym typeface="Arial"/>
                  </a:rPr>
                  <a:t>2</a:t>
                </a:r>
                <a:endParaRPr kumimoji="0" lang="zh-TW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新細明體" panose="02020500000000000000" pitchFamily="18" charset="-120"/>
                  <a:cs typeface="+mn-cs"/>
                  <a:sym typeface="Arial"/>
                </a:endParaRPr>
              </a:p>
            </p:txBody>
          </p:sp>
        </p:grpSp>
      </p:grpSp>
      <p:cxnSp>
        <p:nvCxnSpPr>
          <p:cNvPr id="60" name="直線單箭頭接點 59">
            <a:extLst>
              <a:ext uri="{FF2B5EF4-FFF2-40B4-BE49-F238E27FC236}">
                <a16:creationId xmlns:a16="http://schemas.microsoft.com/office/drawing/2014/main" id="{A71D1F67-0F47-4CD0-8CA0-D27DFBFE3EB2}"/>
              </a:ext>
            </a:extLst>
          </p:cNvPr>
          <p:cNvCxnSpPr>
            <a:cxnSpLocks/>
          </p:cNvCxnSpPr>
          <p:nvPr/>
        </p:nvCxnSpPr>
        <p:spPr>
          <a:xfrm>
            <a:off x="5806138" y="2881511"/>
            <a:ext cx="465201" cy="2739"/>
          </a:xfrm>
          <a:prstGeom prst="straightConnector1">
            <a:avLst/>
          </a:prstGeom>
          <a:ln w="76200">
            <a:solidFill>
              <a:srgbClr val="7F7F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47">
            <a:extLst>
              <a:ext uri="{FF2B5EF4-FFF2-40B4-BE49-F238E27FC236}">
                <a16:creationId xmlns:a16="http://schemas.microsoft.com/office/drawing/2014/main" id="{7EE05921-91DE-463A-874C-C28E855D6AAE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3.2.5</a:t>
            </a: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78D63683-EEA7-4BAE-B46F-5A30083532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學14-1. 30</a:t>
            </a:r>
            <a:r>
              <a:rPr lang="zh-TW" alt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大學試辦計畫年齡別學生人數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   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115.10期首填</a:t>
            </a:r>
            <a:r>
              <a:rPr lang="zh-TW" altLang="en-US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10月填報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D72C77F-A34C-486F-93BA-84F766BE21E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21748" y="986304"/>
          <a:ext cx="11948504" cy="858337"/>
        </p:xfrm>
        <a:graphic>
          <a:graphicData uri="http://schemas.openxmlformats.org/drawingml/2006/table">
            <a:tbl>
              <a:tblPr firstRow="1" firstCol="1" bandRow="1"/>
              <a:tblGrid>
                <a:gridCol w="532948">
                  <a:extLst>
                    <a:ext uri="{9D8B030D-6E8A-4147-A177-3AD203B41FA5}">
                      <a16:colId xmlns:a16="http://schemas.microsoft.com/office/drawing/2014/main" val="1902768897"/>
                    </a:ext>
                  </a:extLst>
                </a:gridCol>
                <a:gridCol w="660920">
                  <a:extLst>
                    <a:ext uri="{9D8B030D-6E8A-4147-A177-3AD203B41FA5}">
                      <a16:colId xmlns:a16="http://schemas.microsoft.com/office/drawing/2014/main" val="262617571"/>
                    </a:ext>
                  </a:extLst>
                </a:gridCol>
                <a:gridCol w="478436">
                  <a:extLst>
                    <a:ext uri="{9D8B030D-6E8A-4147-A177-3AD203B41FA5}">
                      <a16:colId xmlns:a16="http://schemas.microsoft.com/office/drawing/2014/main" val="1514362485"/>
                    </a:ext>
                  </a:extLst>
                </a:gridCol>
                <a:gridCol w="594530">
                  <a:extLst>
                    <a:ext uri="{9D8B030D-6E8A-4147-A177-3AD203B41FA5}">
                      <a16:colId xmlns:a16="http://schemas.microsoft.com/office/drawing/2014/main" val="1872523381"/>
                    </a:ext>
                  </a:extLst>
                </a:gridCol>
                <a:gridCol w="594530">
                  <a:extLst>
                    <a:ext uri="{9D8B030D-6E8A-4147-A177-3AD203B41FA5}">
                      <a16:colId xmlns:a16="http://schemas.microsoft.com/office/drawing/2014/main" val="3955962537"/>
                    </a:ext>
                  </a:extLst>
                </a:gridCol>
                <a:gridCol w="412360">
                  <a:extLst>
                    <a:ext uri="{9D8B030D-6E8A-4147-A177-3AD203B41FA5}">
                      <a16:colId xmlns:a16="http://schemas.microsoft.com/office/drawing/2014/main" val="2254628721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1026854521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3044199333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757661319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3519913934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1887262892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446061556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1446705695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2606526021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1679540876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1558596925"/>
                    </a:ext>
                  </a:extLst>
                </a:gridCol>
                <a:gridCol w="412360">
                  <a:extLst>
                    <a:ext uri="{9D8B030D-6E8A-4147-A177-3AD203B41FA5}">
                      <a16:colId xmlns:a16="http://schemas.microsoft.com/office/drawing/2014/main" val="4254416227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4203620281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1438659261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284006883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3598968575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2979966339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948560532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2612709374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3926415298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2237689677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1632275976"/>
                    </a:ext>
                  </a:extLst>
                </a:gridCol>
              </a:tblGrid>
              <a:tr h="476321"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年級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學生數總計</a:t>
                      </a:r>
                      <a:b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</a:br>
                      <a:r>
                        <a:rPr kumimoji="0" lang="en-US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30-34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35-39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40-44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45-49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50-54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55-59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60-64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65-69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70-74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75-79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80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  <a:b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</a:b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及以上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616802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85156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 dirty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 dirty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027792"/>
                  </a:ext>
                </a:extLst>
              </a:tr>
            </a:tbl>
          </a:graphicData>
        </a:graphic>
      </p:graphicFrame>
      <p:sp>
        <p:nvSpPr>
          <p:cNvPr id="28" name="Rounded Rectangle 25">
            <a:extLst>
              <a:ext uri="{FF2B5EF4-FFF2-40B4-BE49-F238E27FC236}">
                <a16:creationId xmlns:a16="http://schemas.microsoft.com/office/drawing/2014/main" id="{847DE1C6-FEE4-4520-B9BB-D826C842909D}"/>
              </a:ext>
            </a:extLst>
          </p:cNvPr>
          <p:cNvSpPr/>
          <p:nvPr/>
        </p:nvSpPr>
        <p:spPr>
          <a:xfrm>
            <a:off x="448639" y="3838607"/>
            <a:ext cx="11183599" cy="160392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ctr"/>
          <a:lstStyle/>
          <a:p>
            <a:pPr algn="l">
              <a:lnSpc>
                <a:spcPct val="150000"/>
              </a:lnSpc>
            </a:pPr>
            <a:r>
              <a:rPr sz="2000" b="0" dirty="0">
                <a:solidFill>
                  <a:srgbClr val="000000"/>
                </a:solidFill>
                <a:latin typeface="Microsoft JhengHei"/>
              </a:rPr>
              <a:t>🧮</a:t>
            </a:r>
            <a:r>
              <a:rPr sz="1300" b="0" dirty="0">
                <a:solidFill>
                  <a:srgbClr val="000000"/>
                </a:solidFill>
                <a:latin typeface="Microsoft JhengHei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年齡計算規則</a:t>
            </a:r>
            <a:endParaRPr lang="en-US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出生月份為1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至9月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者，以「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今年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－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出生年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」所得之數字</a:t>
            </a:r>
            <a:r>
              <a:rPr sz="2000" b="1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填入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該</a:t>
            </a:r>
            <a:r>
              <a:rPr sz="2000" b="1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年齡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區間</a:t>
            </a:r>
            <a:r>
              <a:rPr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
出生月份為10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至12月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者，以「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今年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－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出生年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- 1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」所得之數字填入該年齡區間</a:t>
            </a:r>
            <a:endParaRPr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Rounded Rectangle 22">
            <a:extLst>
              <a:ext uri="{FF2B5EF4-FFF2-40B4-BE49-F238E27FC236}">
                <a16:creationId xmlns:a16="http://schemas.microsoft.com/office/drawing/2014/main" id="{D6D3DBC5-F49D-43DD-9082-8C5B07CF7FD4}"/>
              </a:ext>
            </a:extLst>
          </p:cNvPr>
          <p:cNvSpPr/>
          <p:nvPr/>
        </p:nvSpPr>
        <p:spPr>
          <a:xfrm>
            <a:off x="448639" y="5697104"/>
            <a:ext cx="11183598" cy="699779"/>
          </a:xfrm>
          <a:prstGeom prst="roundRect">
            <a:avLst/>
          </a:prstGeom>
          <a:solidFill>
            <a:srgbClr val="FFF0C1"/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ctr"/>
          <a:lstStyle/>
          <a:p>
            <a:pPr algn="ctr"/>
            <a:r>
              <a:rPr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⚠️ </a:t>
            </a:r>
            <a:r>
              <a:rPr sz="20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提醒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：系統勾稽「學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14-1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」學生總數  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=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「學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」之「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="1" baseline="30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大學試辦計畫」學生總數。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請學校確認資料正確性。</a:t>
            </a:r>
            <a:endParaRPr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264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27E35C88-65AC-4A10-BDE3-64BD3F2A6E06}"/>
              </a:ext>
            </a:extLst>
          </p:cNvPr>
          <p:cNvSpPr/>
          <p:nvPr/>
        </p:nvSpPr>
        <p:spPr>
          <a:xfrm>
            <a:off x="613791" y="1517520"/>
            <a:ext cx="11217600" cy="16348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範例1：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出生月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份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至9月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甲學生民國</a:t>
            </a:r>
            <a:r>
              <a:rPr lang="en-US" altLang="zh-TW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3年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5月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出生</a:t>
            </a:r>
            <a:r>
              <a:rPr lang="zh-TW" altLang="en-US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，填報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10期表冊時，甲學生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年齡＝115－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3＝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2歲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，應列入「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0-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4歲」年齡區間。</a:t>
            </a: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3F7BD32E-037F-44C1-9984-7F060A4AC718}"/>
              </a:ext>
            </a:extLst>
          </p:cNvPr>
          <p:cNvSpPr/>
          <p:nvPr/>
        </p:nvSpPr>
        <p:spPr>
          <a:xfrm>
            <a:off x="613117" y="3285776"/>
            <a:ext cx="11218274" cy="163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範例2：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出生月份10月至12月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乙學生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民國</a:t>
            </a:r>
            <a:r>
              <a:rPr lang="en-US" altLang="zh-TW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kumimoji="0" lang="zh-TW" altLang="en-US" sz="20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11月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出生，</a:t>
            </a:r>
            <a:r>
              <a:rPr lang="zh-TW" altLang="en-US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10期表冊時， 乙學生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年齡＝115－8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－1＝3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歲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，應列入「30-34歲」年齡區間。</a:t>
            </a:r>
          </a:p>
        </p:txBody>
      </p:sp>
      <p:sp>
        <p:nvSpPr>
          <p:cNvPr id="14" name="Rectangle 47">
            <a:extLst>
              <a:ext uri="{FF2B5EF4-FFF2-40B4-BE49-F238E27FC236}">
                <a16:creationId xmlns:a16="http://schemas.microsoft.com/office/drawing/2014/main" id="{8274F321-8541-4C1C-A8E8-6F2F6168F22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3.2.6</a:t>
            </a: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63C84D97-6E91-4D9A-A73B-B09D4B9397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學14-1. 30</a:t>
            </a:r>
            <a:r>
              <a:rPr lang="zh-TW" alt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大學試辦計畫年齡別學生人數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   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115.10期首填</a:t>
            </a:r>
            <a:r>
              <a:rPr lang="zh-TW" altLang="en-US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10月填報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B924BFDC-2708-4474-BDCD-FFB807D3D7CF}"/>
              </a:ext>
            </a:extLst>
          </p:cNvPr>
          <p:cNvSpPr/>
          <p:nvPr/>
        </p:nvSpPr>
        <p:spPr>
          <a:xfrm>
            <a:off x="613791" y="5076262"/>
            <a:ext cx="11217600" cy="1501820"/>
          </a:xfrm>
          <a:prstGeom prst="roundRect">
            <a:avLst/>
          </a:prstGeom>
          <a:solidFill>
            <a:srgbClr val="FFF0C1"/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ctr">
              <a:lnSpc>
                <a:spcPct val="150000"/>
              </a:lnSpc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📌 填報重點：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先確認是否為「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="1" baseline="30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大學試辦計畫」具正式學籍之在學生，再依出生月份計算年齡，最後按年齡區間及性別填報人數。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4ED2EBD-AA8F-47CA-924B-E7EA312BD700}"/>
              </a:ext>
            </a:extLst>
          </p:cNvPr>
          <p:cNvSpPr txBox="1"/>
          <p:nvPr/>
        </p:nvSpPr>
        <p:spPr>
          <a:xfrm>
            <a:off x="252739" y="1012692"/>
            <a:ext cx="6158204" cy="501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>
                <a:solidFill>
                  <a:srgbClr val="000000"/>
                </a:solidFill>
              </a:defRPr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📝填報範例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8832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3.2.7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852EAC08-C940-4450-AF09-A7A15D20D27E}"/>
              </a:ext>
            </a:extLst>
          </p:cNvPr>
          <p:cNvSpPr/>
          <p:nvPr/>
        </p:nvSpPr>
        <p:spPr>
          <a:xfrm>
            <a:off x="331005" y="1290501"/>
            <a:ext cx="11428209" cy="155899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08150" indent="-1708150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/>
              <a:t>📢 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蒐集目的</a:t>
            </a:r>
            <a:r>
              <a:rPr lang="zh-TW" altLang="en-US" sz="20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配合教育部「跨域彈性修業試辦計畫」，蒐集跨域修業與學位取得情形，作為推動彈性學習及培育跨域人才之政策參考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⏰ 填報時程：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月填報前一學年度資料</a:t>
            </a:r>
          </a:p>
        </p:txBody>
      </p:sp>
      <p:graphicFrame>
        <p:nvGraphicFramePr>
          <p:cNvPr id="4" name="資料庫圖表 3">
            <a:extLst>
              <a:ext uri="{FF2B5EF4-FFF2-40B4-BE49-F238E27FC236}">
                <a16:creationId xmlns:a16="http://schemas.microsoft.com/office/drawing/2014/main" id="{479EA57D-A931-4B49-AD49-DE52499B7066}"/>
              </a:ext>
            </a:extLst>
          </p:cNvPr>
          <p:cNvGraphicFramePr/>
          <p:nvPr>
            <p:extLst/>
          </p:nvPr>
        </p:nvGraphicFramePr>
        <p:xfrm>
          <a:off x="331005" y="3210170"/>
          <a:ext cx="11428209" cy="3335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EB4DFAF5-1860-4F38-BA53-ADF5492235B9}"/>
              </a:ext>
            </a:extLst>
          </p:cNvPr>
          <p:cNvSpPr/>
          <p:nvPr/>
        </p:nvSpPr>
        <p:spPr>
          <a:xfrm>
            <a:off x="7013864" y="2069997"/>
            <a:ext cx="3719714" cy="69000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彙整單位：教務處註課組</a:t>
            </a:r>
            <a:endParaRPr lang="en-US" altLang="zh-TW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本校無推動此計畫，無須填寫</a:t>
            </a:r>
          </a:p>
        </p:txBody>
      </p:sp>
    </p:spTree>
    <p:extLst>
      <p:ext uri="{BB962C8B-B14F-4D97-AF65-F5344CB8AC3E}">
        <p14:creationId xmlns:p14="http://schemas.microsoft.com/office/powerpoint/2010/main" val="26989173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4D0392D6-E2DE-431B-8C1D-266AB3C4746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3624" y="1254335"/>
          <a:ext cx="11964054" cy="2171926"/>
        </p:xfrm>
        <a:graphic>
          <a:graphicData uri="http://schemas.openxmlformats.org/drawingml/2006/table">
            <a:tbl>
              <a:tblPr firstRow="1" firstCol="1" bandRow="1"/>
              <a:tblGrid>
                <a:gridCol w="438221">
                  <a:extLst>
                    <a:ext uri="{9D8B030D-6E8A-4147-A177-3AD203B41FA5}">
                      <a16:colId xmlns:a16="http://schemas.microsoft.com/office/drawing/2014/main" val="2353374501"/>
                    </a:ext>
                  </a:extLst>
                </a:gridCol>
                <a:gridCol w="363894">
                  <a:extLst>
                    <a:ext uri="{9D8B030D-6E8A-4147-A177-3AD203B41FA5}">
                      <a16:colId xmlns:a16="http://schemas.microsoft.com/office/drawing/2014/main" val="3483287224"/>
                    </a:ext>
                  </a:extLst>
                </a:gridCol>
                <a:gridCol w="559837">
                  <a:extLst>
                    <a:ext uri="{9D8B030D-6E8A-4147-A177-3AD203B41FA5}">
                      <a16:colId xmlns:a16="http://schemas.microsoft.com/office/drawing/2014/main" val="2047213191"/>
                    </a:ext>
                  </a:extLst>
                </a:gridCol>
                <a:gridCol w="559836">
                  <a:extLst>
                    <a:ext uri="{9D8B030D-6E8A-4147-A177-3AD203B41FA5}">
                      <a16:colId xmlns:a16="http://schemas.microsoft.com/office/drawing/2014/main" val="2516270634"/>
                    </a:ext>
                  </a:extLst>
                </a:gridCol>
                <a:gridCol w="550506">
                  <a:extLst>
                    <a:ext uri="{9D8B030D-6E8A-4147-A177-3AD203B41FA5}">
                      <a16:colId xmlns:a16="http://schemas.microsoft.com/office/drawing/2014/main" val="1137299160"/>
                    </a:ext>
                  </a:extLst>
                </a:gridCol>
                <a:gridCol w="2463282">
                  <a:extLst>
                    <a:ext uri="{9D8B030D-6E8A-4147-A177-3AD203B41FA5}">
                      <a16:colId xmlns:a16="http://schemas.microsoft.com/office/drawing/2014/main" val="4131231171"/>
                    </a:ext>
                  </a:extLst>
                </a:gridCol>
                <a:gridCol w="3041780">
                  <a:extLst>
                    <a:ext uri="{9D8B030D-6E8A-4147-A177-3AD203B41FA5}">
                      <a16:colId xmlns:a16="http://schemas.microsoft.com/office/drawing/2014/main" val="1406342010"/>
                    </a:ext>
                  </a:extLst>
                </a:gridCol>
                <a:gridCol w="1063689">
                  <a:extLst>
                    <a:ext uri="{9D8B030D-6E8A-4147-A177-3AD203B41FA5}">
                      <a16:colId xmlns:a16="http://schemas.microsoft.com/office/drawing/2014/main" val="404123078"/>
                    </a:ext>
                  </a:extLst>
                </a:gridCol>
                <a:gridCol w="961053">
                  <a:extLst>
                    <a:ext uri="{9D8B030D-6E8A-4147-A177-3AD203B41FA5}">
                      <a16:colId xmlns:a16="http://schemas.microsoft.com/office/drawing/2014/main" val="2507689171"/>
                    </a:ext>
                  </a:extLst>
                </a:gridCol>
                <a:gridCol w="513184">
                  <a:extLst>
                    <a:ext uri="{9D8B030D-6E8A-4147-A177-3AD203B41FA5}">
                      <a16:colId xmlns:a16="http://schemas.microsoft.com/office/drawing/2014/main" val="4215429734"/>
                    </a:ext>
                  </a:extLst>
                </a:gridCol>
                <a:gridCol w="531845">
                  <a:extLst>
                    <a:ext uri="{9D8B030D-6E8A-4147-A177-3AD203B41FA5}">
                      <a16:colId xmlns:a16="http://schemas.microsoft.com/office/drawing/2014/main" val="1586067357"/>
                    </a:ext>
                  </a:extLst>
                </a:gridCol>
                <a:gridCol w="475861">
                  <a:extLst>
                    <a:ext uri="{9D8B030D-6E8A-4147-A177-3AD203B41FA5}">
                      <a16:colId xmlns:a16="http://schemas.microsoft.com/office/drawing/2014/main" val="432343077"/>
                    </a:ext>
                  </a:extLst>
                </a:gridCol>
                <a:gridCol w="441066">
                  <a:extLst>
                    <a:ext uri="{9D8B030D-6E8A-4147-A177-3AD203B41FA5}">
                      <a16:colId xmlns:a16="http://schemas.microsoft.com/office/drawing/2014/main" val="948543539"/>
                    </a:ext>
                  </a:extLst>
                </a:gridCol>
              </a:tblGrid>
              <a:tr h="319864"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學籍分組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辦理跨域彈性修業類別</a:t>
                      </a:r>
                      <a:endParaRPr kumimoji="0" lang="en-US" alt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系統匯入，學校無須填報</a:t>
                      </a:r>
                      <a:r>
                        <a:rPr kumimoji="0" lang="en-US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775939"/>
                  </a:ext>
                </a:extLst>
              </a:tr>
              <a:tr h="36132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學位取得情形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畢業人數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442669"/>
                  </a:ext>
                </a:extLst>
              </a:tr>
              <a:tr h="25454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英文名稱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944165"/>
                  </a:ext>
                </a:extLst>
              </a:tr>
              <a:tr h="29379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簡稱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708329"/>
                  </a:ext>
                </a:extLst>
              </a:tr>
              <a:tr h="942398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algn="l">
                        <a:lnSpc>
                          <a:spcPct val="15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□試辦學校</a:t>
                      </a:r>
                    </a:p>
                    <a:p>
                      <a:pPr indent="-342900" algn="l">
                        <a:lnSpc>
                          <a:spcPct val="15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□夥伴學校</a:t>
                      </a:r>
                    </a:p>
                    <a:p>
                      <a:pPr indent="-342900" algn="l">
                        <a:lnSpc>
                          <a:spcPct val="15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□自辦學校</a:t>
                      </a:r>
                      <a:endParaRPr kumimoji="0" lang="en-US" alt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168910" indent="-168910" algn="l">
                        <a:lnSpc>
                          <a:spcPts val="18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□同時取得原學位暨跨領域學士畢業</a:t>
                      </a:r>
                      <a:endParaRPr kumimoji="0" lang="en-US" alt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168910" marR="0" lvl="0" indent="-16891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□僅以跨領域學士畢業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098575"/>
                  </a:ext>
                </a:extLst>
              </a:tr>
            </a:tbl>
          </a:graphicData>
        </a:graphic>
      </p:graphicFrame>
      <p:grpSp>
        <p:nvGrpSpPr>
          <p:cNvPr id="114" name="群組 113">
            <a:extLst>
              <a:ext uri="{FF2B5EF4-FFF2-40B4-BE49-F238E27FC236}">
                <a16:creationId xmlns:a16="http://schemas.microsoft.com/office/drawing/2014/main" id="{932E087F-D74D-4B05-99CA-D2343FC05742}"/>
              </a:ext>
            </a:extLst>
          </p:cNvPr>
          <p:cNvGrpSpPr/>
          <p:nvPr/>
        </p:nvGrpSpPr>
        <p:grpSpPr>
          <a:xfrm>
            <a:off x="64314" y="3637370"/>
            <a:ext cx="12023054" cy="3071339"/>
            <a:chOff x="64314" y="3189497"/>
            <a:chExt cx="12023054" cy="2355972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BB63528D-78D7-485C-AA73-3A250B35B5A1}"/>
                </a:ext>
              </a:extLst>
            </p:cNvPr>
            <p:cNvGrpSpPr/>
            <p:nvPr/>
          </p:nvGrpSpPr>
          <p:grpSpPr>
            <a:xfrm>
              <a:off x="64314" y="3195462"/>
              <a:ext cx="3896414" cy="2350007"/>
              <a:chOff x="64314" y="3195462"/>
              <a:chExt cx="3896414" cy="2350007"/>
            </a:xfrm>
          </p:grpSpPr>
          <p:sp>
            <p:nvSpPr>
              <p:cNvPr id="98" name="Rounded Rectangle 7">
                <a:extLst>
                  <a:ext uri="{FF2B5EF4-FFF2-40B4-BE49-F238E27FC236}">
                    <a16:creationId xmlns:a16="http://schemas.microsoft.com/office/drawing/2014/main" id="{2254B47D-5602-4AA9-8123-C70A322EA139}"/>
                  </a:ext>
                </a:extLst>
              </p:cNvPr>
              <p:cNvSpPr/>
              <p:nvPr/>
            </p:nvSpPr>
            <p:spPr>
              <a:xfrm>
                <a:off x="64314" y="3195462"/>
                <a:ext cx="3896414" cy="2350007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FF4757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720000" algn="ctr">
                  <a:defRPr sz="1100">
                    <a:latin typeface="Microsoft JhengHei"/>
                  </a:defRPr>
                </a:pPr>
                <a:r>
                  <a:rPr sz="2600" b="1" dirty="0" err="1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確認</a:t>
                </a:r>
                <a:r>
                  <a:rPr lang="zh-TW" altLang="en-US" sz="2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辦理類別</a:t>
                </a:r>
                <a:endParaRPr lang="en-US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>
                  <a:defRPr sz="1100">
                    <a:latin typeface="Microsoft JhengHei"/>
                  </a:defRPr>
                </a:pPr>
                <a:endParaRPr lang="zh-TW" altLang="en-US" sz="1600" dirty="0">
                  <a:solidFill>
                    <a:schemeClr val="tx1"/>
                  </a:solidFill>
                </a:endParaRPr>
              </a:p>
              <a:p>
                <a:pPr marL="342900" indent="-342900">
                  <a:lnSpc>
                    <a:spcPts val="2800"/>
                  </a:lnSpc>
                  <a:buClr>
                    <a:schemeClr val="tx1"/>
                  </a:buClr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經教育部核定：</a:t>
                </a:r>
                <a:endParaRPr lang="en-US" altLang="zh-TW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800100" lvl="1" indent="-342900">
                  <a:lnSpc>
                    <a:spcPts val="28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試辦學校</a:t>
                </a:r>
                <a:endParaRPr lang="en-US" altLang="zh-TW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800100" lvl="1" indent="-342900">
                  <a:lnSpc>
                    <a:spcPts val="28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夥伴學校</a:t>
                </a:r>
                <a:endParaRPr lang="en-US" altLang="zh-TW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indent="-342900">
                  <a:lnSpc>
                    <a:spcPts val="2800"/>
                  </a:lnSpc>
                  <a:buClr>
                    <a:schemeClr val="tx1"/>
                  </a:buClr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zh-TW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依學校程序修訂學則或教務章則</a:t>
                </a:r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，並函報</a:t>
                </a:r>
                <a:r>
                  <a:rPr lang="zh-TW" altLang="zh-TW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教育部完成備查</a:t>
                </a:r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：</a:t>
                </a:r>
                <a:endParaRPr lang="en-US" altLang="zh-TW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800100" lvl="1" indent="-342900">
                  <a:lnSpc>
                    <a:spcPts val="28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自辦學校</a:t>
                </a:r>
              </a:p>
            </p:txBody>
          </p:sp>
          <p:grpSp>
            <p:nvGrpSpPr>
              <p:cNvPr id="101" name="群組 100">
                <a:extLst>
                  <a:ext uri="{FF2B5EF4-FFF2-40B4-BE49-F238E27FC236}">
                    <a16:creationId xmlns:a16="http://schemas.microsoft.com/office/drawing/2014/main" id="{DD9FBE83-D010-4EB0-8903-44D0D54DEF38}"/>
                  </a:ext>
                </a:extLst>
              </p:cNvPr>
              <p:cNvGrpSpPr/>
              <p:nvPr/>
            </p:nvGrpSpPr>
            <p:grpSpPr>
              <a:xfrm>
                <a:off x="122281" y="3245392"/>
                <a:ext cx="981593" cy="607440"/>
                <a:chOff x="275213" y="6016560"/>
                <a:chExt cx="504056" cy="373719"/>
              </a:xfrm>
            </p:grpSpPr>
            <p:sp>
              <p:nvSpPr>
                <p:cNvPr id="102" name="Oval 25">
                  <a:extLst>
                    <a:ext uri="{FF2B5EF4-FFF2-40B4-BE49-F238E27FC236}">
                      <a16:creationId xmlns:a16="http://schemas.microsoft.com/office/drawing/2014/main" id="{5293FE5F-6969-41F2-949E-C9A88D43FC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7502" y="6016560"/>
                  <a:ext cx="372927" cy="373719"/>
                </a:xfrm>
                <a:prstGeom prst="ellipse">
                  <a:avLst/>
                </a:prstGeom>
                <a:solidFill>
                  <a:srgbClr val="FF9933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6000" kern="0">
                    <a:cs typeface="Arial"/>
                    <a:sym typeface="Arial"/>
                  </a:endParaRPr>
                </a:p>
              </p:txBody>
            </p:sp>
            <p:sp>
              <p:nvSpPr>
                <p:cNvPr id="103" name="流程圖: 程序 102">
                  <a:extLst>
                    <a:ext uri="{FF2B5EF4-FFF2-40B4-BE49-F238E27FC236}">
                      <a16:creationId xmlns:a16="http://schemas.microsoft.com/office/drawing/2014/main" id="{EB354CA8-94CF-44EA-B5F8-8D12C089BE02}"/>
                    </a:ext>
                  </a:extLst>
                </p:cNvPr>
                <p:cNvSpPr/>
                <p:nvPr/>
              </p:nvSpPr>
              <p:spPr>
                <a:xfrm>
                  <a:off x="275213" y="6105424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r>
                    <a:rPr lang="en-US" altLang="zh-TW" sz="6000" b="1" kern="0" dirty="0">
                      <a:solidFill>
                        <a:srgbClr val="FFFFFF"/>
                      </a:solidFill>
                      <a:latin typeface="Arial"/>
                      <a:ea typeface="新細明體" panose="02020500000000000000" pitchFamily="18" charset="-120"/>
                      <a:sym typeface="Arial"/>
                    </a:rPr>
                    <a:t>1</a:t>
                  </a:r>
                  <a:endParaRPr lang="zh-TW" altLang="en-US" sz="6000" b="1" kern="0" dirty="0">
                    <a:solidFill>
                      <a:srgbClr val="FFFFFF"/>
                    </a:solidFill>
                    <a:latin typeface="Arial"/>
                    <a:ea typeface="新細明體" panose="02020500000000000000" pitchFamily="18" charset="-120"/>
                    <a:sym typeface="Arial"/>
                  </a:endParaRPr>
                </a:p>
              </p:txBody>
            </p:sp>
          </p:grpSp>
        </p:grpSp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D4E2A961-BDD8-4E5C-AEEE-F69B44E3903E}"/>
                </a:ext>
              </a:extLst>
            </p:cNvPr>
            <p:cNvGrpSpPr/>
            <p:nvPr/>
          </p:nvGrpSpPr>
          <p:grpSpPr>
            <a:xfrm>
              <a:off x="4098054" y="3195462"/>
              <a:ext cx="4101426" cy="2344529"/>
              <a:chOff x="4098054" y="3195462"/>
              <a:chExt cx="4101426" cy="2344529"/>
            </a:xfrm>
          </p:grpSpPr>
          <p:sp>
            <p:nvSpPr>
              <p:cNvPr id="99" name="Rounded Rectangle 8">
                <a:extLst>
                  <a:ext uri="{FF2B5EF4-FFF2-40B4-BE49-F238E27FC236}">
                    <a16:creationId xmlns:a16="http://schemas.microsoft.com/office/drawing/2014/main" id="{5C0BAE13-CC7D-4C48-B0A7-827D83E5453C}"/>
                  </a:ext>
                </a:extLst>
              </p:cNvPr>
              <p:cNvSpPr/>
              <p:nvPr/>
            </p:nvSpPr>
            <p:spPr>
              <a:xfrm>
                <a:off x="4098054" y="3195462"/>
                <a:ext cx="4101426" cy="2344529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FFB84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720000" algn="ctr">
                  <a:defRPr sz="1100">
                    <a:latin typeface="Microsoft JhengHei"/>
                  </a:defRPr>
                </a:pPr>
                <a:r>
                  <a:rPr lang="zh-TW" altLang="en-US" sz="2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選擇學位取得情形</a:t>
                </a:r>
              </a:p>
              <a:p>
                <a:pPr marL="285750" indent="-285750">
                  <a:lnSpc>
                    <a:spcPts val="29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endParaRPr lang="en-US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20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同時取得原學位暨跨領域學士畢業</a:t>
                </a:r>
                <a:endParaRPr lang="en-US" altLang="zh-TW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20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僅以跨領域學士畢業</a:t>
                </a:r>
                <a:endParaRPr lang="en-US" altLang="zh-TW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04" name="群組 103">
                <a:extLst>
                  <a:ext uri="{FF2B5EF4-FFF2-40B4-BE49-F238E27FC236}">
                    <a16:creationId xmlns:a16="http://schemas.microsoft.com/office/drawing/2014/main" id="{39F9285F-1333-44D4-9E5E-30553B5DCB8D}"/>
                  </a:ext>
                </a:extLst>
              </p:cNvPr>
              <p:cNvGrpSpPr/>
              <p:nvPr/>
            </p:nvGrpSpPr>
            <p:grpSpPr>
              <a:xfrm>
                <a:off x="4162186" y="3317769"/>
                <a:ext cx="978982" cy="642808"/>
                <a:chOff x="303937" y="5401752"/>
                <a:chExt cx="504056" cy="373719"/>
              </a:xfrm>
            </p:grpSpPr>
            <p:sp>
              <p:nvSpPr>
                <p:cNvPr id="105" name="Oval 25">
                  <a:extLst>
                    <a:ext uri="{FF2B5EF4-FFF2-40B4-BE49-F238E27FC236}">
                      <a16:creationId xmlns:a16="http://schemas.microsoft.com/office/drawing/2014/main" id="{5C0FF94B-95E1-47E1-AF00-769CC72D57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1937" y="5401752"/>
                  <a:ext cx="372927" cy="373719"/>
                </a:xfrm>
                <a:prstGeom prst="ellipse">
                  <a:avLst/>
                </a:prstGeom>
                <a:solidFill>
                  <a:srgbClr val="577DBF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6000" kern="0"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流程圖: 程序 105">
                  <a:extLst>
                    <a:ext uri="{FF2B5EF4-FFF2-40B4-BE49-F238E27FC236}">
                      <a16:creationId xmlns:a16="http://schemas.microsoft.com/office/drawing/2014/main" id="{A063CE09-CE4E-495A-82CB-6B56BF49FBC0}"/>
                    </a:ext>
                  </a:extLst>
                </p:cNvPr>
                <p:cNvSpPr/>
                <p:nvPr/>
              </p:nvSpPr>
              <p:spPr>
                <a:xfrm>
                  <a:off x="303937" y="5475160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r>
                    <a:rPr lang="en-US" altLang="zh-TW" sz="6000" b="1" kern="0" dirty="0">
                      <a:solidFill>
                        <a:srgbClr val="FFFFFF"/>
                      </a:solidFill>
                      <a:latin typeface="Arial"/>
                      <a:ea typeface="新細明體" panose="02020500000000000000" pitchFamily="18" charset="-120"/>
                      <a:sym typeface="Arial"/>
                    </a:rPr>
                    <a:t>2</a:t>
                  </a:r>
                  <a:endParaRPr lang="zh-TW" altLang="en-US" sz="6000" b="1" kern="0" dirty="0">
                    <a:solidFill>
                      <a:srgbClr val="FFFFFF"/>
                    </a:solidFill>
                    <a:latin typeface="Arial"/>
                    <a:ea typeface="新細明體" panose="02020500000000000000" pitchFamily="18" charset="-120"/>
                    <a:sym typeface="Arial"/>
                  </a:endParaRPr>
                </a:p>
              </p:txBody>
            </p:sp>
          </p:grpSp>
        </p:grpSp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4AA17FD6-7286-486D-96B7-A29076595028}"/>
                </a:ext>
              </a:extLst>
            </p:cNvPr>
            <p:cNvGrpSpPr/>
            <p:nvPr/>
          </p:nvGrpSpPr>
          <p:grpSpPr>
            <a:xfrm>
              <a:off x="8336806" y="3189497"/>
              <a:ext cx="3750562" cy="2344528"/>
              <a:chOff x="8336806" y="3189497"/>
              <a:chExt cx="3750562" cy="2344528"/>
            </a:xfrm>
          </p:grpSpPr>
          <p:sp>
            <p:nvSpPr>
              <p:cNvPr id="100" name="Rounded Rectangle 9">
                <a:extLst>
                  <a:ext uri="{FF2B5EF4-FFF2-40B4-BE49-F238E27FC236}">
                    <a16:creationId xmlns:a16="http://schemas.microsoft.com/office/drawing/2014/main" id="{E496CA4F-15A9-4250-BCDA-B9DC9669E94F}"/>
                  </a:ext>
                </a:extLst>
              </p:cNvPr>
              <p:cNvSpPr/>
              <p:nvPr/>
            </p:nvSpPr>
            <p:spPr>
              <a:xfrm>
                <a:off x="8336806" y="3189497"/>
                <a:ext cx="3750562" cy="2344528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5CB85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720000" algn="ctr">
                  <a:defRPr sz="1100">
                    <a:latin typeface="Microsoft JhengHei"/>
                  </a:defRPr>
                </a:pPr>
                <a:r>
                  <a:rPr lang="zh-TW" altLang="en-US" sz="2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填報學位資訊</a:t>
                </a:r>
                <a:endParaRPr lang="en-US" altLang="zh-TW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000" indent="-342000"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endParaRPr lang="en-US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000" indent="-3420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學院、單位名稱</a:t>
                </a:r>
                <a:r>
                  <a:rPr lang="en-US" altLang="zh-TW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依學生原本所屬</a:t>
                </a:r>
                <a:r>
                  <a:rPr lang="zh-TW" alt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學院及學系填報</a:t>
                </a:r>
                <a:r>
                  <a:rPr lang="en-US" altLang="zh-TW" sz="1800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)</a:t>
                </a:r>
                <a:endParaRPr lang="en-US" altLang="zh-TW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000" indent="-3420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跨領域名稱</a:t>
                </a:r>
                <a:endParaRPr lang="en-US" altLang="zh-TW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000" indent="-3420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學位中、英文名稱</a:t>
                </a:r>
                <a:endParaRPr lang="en-US" altLang="zh-TW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000" indent="-3420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畢業男、女人數</a:t>
                </a:r>
                <a:endParaRPr lang="en-US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ts val="2700"/>
                  </a:lnSpc>
                  <a:defRPr sz="1100">
                    <a:latin typeface="Microsoft JhengHei"/>
                  </a:defRPr>
                </a:pPr>
                <a:endParaRPr lang="zh-TW" altLang="en-US" sz="17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07" name="群組 106">
                <a:extLst>
                  <a:ext uri="{FF2B5EF4-FFF2-40B4-BE49-F238E27FC236}">
                    <a16:creationId xmlns:a16="http://schemas.microsoft.com/office/drawing/2014/main" id="{DFA2CBC9-A6CE-4643-BF3B-D06EDED5FBA7}"/>
                  </a:ext>
                </a:extLst>
              </p:cNvPr>
              <p:cNvGrpSpPr/>
              <p:nvPr/>
            </p:nvGrpSpPr>
            <p:grpSpPr>
              <a:xfrm>
                <a:off x="8411321" y="3245392"/>
                <a:ext cx="975932" cy="636527"/>
                <a:chOff x="275516" y="6387157"/>
                <a:chExt cx="504056" cy="373719"/>
              </a:xfrm>
            </p:grpSpPr>
            <p:sp>
              <p:nvSpPr>
                <p:cNvPr id="108" name="Oval 25">
                  <a:extLst>
                    <a:ext uri="{FF2B5EF4-FFF2-40B4-BE49-F238E27FC236}">
                      <a16:creationId xmlns:a16="http://schemas.microsoft.com/office/drawing/2014/main" id="{82993071-9679-4483-859F-1107E86098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1080" y="6387157"/>
                  <a:ext cx="372927" cy="373719"/>
                </a:xfrm>
                <a:prstGeom prst="ellipse">
                  <a:avLst/>
                </a:prstGeom>
                <a:solidFill>
                  <a:srgbClr val="77933C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6000" kern="0">
                    <a:cs typeface="Arial"/>
                    <a:sym typeface="Arial"/>
                  </a:endParaRPr>
                </a:p>
              </p:txBody>
            </p:sp>
            <p:sp>
              <p:nvSpPr>
                <p:cNvPr id="109" name="流程圖: 程序 108">
                  <a:extLst>
                    <a:ext uri="{FF2B5EF4-FFF2-40B4-BE49-F238E27FC236}">
                      <a16:creationId xmlns:a16="http://schemas.microsoft.com/office/drawing/2014/main" id="{A34EF7EE-2F33-482B-90DB-0A1EFF3C15DD}"/>
                    </a:ext>
                  </a:extLst>
                </p:cNvPr>
                <p:cNvSpPr/>
                <p:nvPr/>
              </p:nvSpPr>
              <p:spPr>
                <a:xfrm>
                  <a:off x="275516" y="6471960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r>
                    <a:rPr lang="en-US" altLang="zh-TW" sz="6000" b="1" kern="0" dirty="0">
                      <a:solidFill>
                        <a:srgbClr val="FFFFFF"/>
                      </a:solidFill>
                      <a:latin typeface="Arial"/>
                      <a:ea typeface="新細明體" panose="02020500000000000000" pitchFamily="18" charset="-120"/>
                      <a:sym typeface="Arial"/>
                    </a:rPr>
                    <a:t>3</a:t>
                  </a:r>
                  <a:endParaRPr lang="zh-TW" altLang="en-US" sz="6000" b="1" kern="0" dirty="0">
                    <a:solidFill>
                      <a:srgbClr val="FFFFFF"/>
                    </a:solidFill>
                    <a:latin typeface="Arial"/>
                    <a:ea typeface="新細明體" panose="02020500000000000000" pitchFamily="18" charset="-120"/>
                    <a:sym typeface="Arial"/>
                  </a:endParaRPr>
                </a:p>
              </p:txBody>
            </p:sp>
          </p:grpSp>
        </p:grpSp>
        <p:cxnSp>
          <p:nvCxnSpPr>
            <p:cNvPr id="110" name="直線單箭頭接點 109">
              <a:extLst>
                <a:ext uri="{FF2B5EF4-FFF2-40B4-BE49-F238E27FC236}">
                  <a16:creationId xmlns:a16="http://schemas.microsoft.com/office/drawing/2014/main" id="{064C6406-4644-4904-B153-DBAD664B89C9}"/>
                </a:ext>
              </a:extLst>
            </p:cNvPr>
            <p:cNvCxnSpPr>
              <a:cxnSpLocks/>
            </p:cNvCxnSpPr>
            <p:nvPr/>
          </p:nvCxnSpPr>
          <p:spPr>
            <a:xfrm>
              <a:off x="3867702" y="4446722"/>
              <a:ext cx="465201" cy="2739"/>
            </a:xfrm>
            <a:prstGeom prst="straightConnector1">
              <a:avLst/>
            </a:prstGeom>
            <a:ln w="76200">
              <a:solidFill>
                <a:srgbClr val="7F7F7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線單箭頭接點 110">
              <a:extLst>
                <a:ext uri="{FF2B5EF4-FFF2-40B4-BE49-F238E27FC236}">
                  <a16:creationId xmlns:a16="http://schemas.microsoft.com/office/drawing/2014/main" id="{409AF02B-5EF5-4C7B-B564-613CF64CB2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24954" y="4452848"/>
              <a:ext cx="444446" cy="1974"/>
            </a:xfrm>
            <a:prstGeom prst="straightConnector1">
              <a:avLst/>
            </a:prstGeom>
            <a:ln w="76200">
              <a:solidFill>
                <a:srgbClr val="7F7F7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47">
            <a:extLst>
              <a:ext uri="{FF2B5EF4-FFF2-40B4-BE49-F238E27FC236}">
                <a16:creationId xmlns:a16="http://schemas.microsoft.com/office/drawing/2014/main" id="{7BE84918-826F-4D3B-A91B-0CA1E81C9493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3.2.8</a:t>
            </a:r>
          </a:p>
        </p:txBody>
      </p:sp>
    </p:spTree>
    <p:extLst>
      <p:ext uri="{BB962C8B-B14F-4D97-AF65-F5344CB8AC3E}">
        <p14:creationId xmlns:p14="http://schemas.microsoft.com/office/powerpoint/2010/main" val="15429019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5" name="Rounded Rectangle 5">
            <a:extLst>
              <a:ext uri="{FF2B5EF4-FFF2-40B4-BE49-F238E27FC236}">
                <a16:creationId xmlns:a16="http://schemas.microsoft.com/office/drawing/2014/main" id="{73F34D60-7635-4F62-866F-8C31B953C793}"/>
              </a:ext>
            </a:extLst>
          </p:cNvPr>
          <p:cNvSpPr/>
          <p:nvPr/>
        </p:nvSpPr>
        <p:spPr>
          <a:xfrm>
            <a:off x="79907" y="1217778"/>
            <a:ext cx="11962800" cy="43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47675" algn="ctr"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/>
              <a:t>📢 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學位取得情形分兩種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填表時要選對類別；兩種方式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分開統計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每位學生只能選一種。</a:t>
            </a:r>
          </a:p>
        </p:txBody>
      </p: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05C48ED9-21B0-47C2-A012-0124DDFED6AA}"/>
              </a:ext>
            </a:extLst>
          </p:cNvPr>
          <p:cNvGrpSpPr/>
          <p:nvPr/>
        </p:nvGrpSpPr>
        <p:grpSpPr>
          <a:xfrm>
            <a:off x="115077" y="4274452"/>
            <a:ext cx="11961845" cy="2340955"/>
            <a:chOff x="115077" y="1866407"/>
            <a:chExt cx="11961845" cy="2439999"/>
          </a:xfrm>
        </p:grpSpPr>
        <p:sp>
          <p:nvSpPr>
            <p:cNvPr id="136" name="Rounded Rectangle 5">
              <a:extLst>
                <a:ext uri="{FF2B5EF4-FFF2-40B4-BE49-F238E27FC236}">
                  <a16:creationId xmlns:a16="http://schemas.microsoft.com/office/drawing/2014/main" id="{EE44F713-A880-429B-9BBC-ED77EC2824E8}"/>
                </a:ext>
              </a:extLst>
            </p:cNvPr>
            <p:cNvSpPr/>
            <p:nvPr/>
          </p:nvSpPr>
          <p:spPr>
            <a:xfrm>
              <a:off x="115077" y="1866407"/>
              <a:ext cx="11961845" cy="2439999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ts val="1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🎓</a:t>
              </a:r>
              <a:r>
                <a:rPr lang="zh-TW" altLang="en-US" sz="2000" b="1" i="0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僅以跨領域學士畢業</a:t>
              </a:r>
              <a:endPara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7" name="Rounded Rectangle 5">
              <a:extLst>
                <a:ext uri="{FF2B5EF4-FFF2-40B4-BE49-F238E27FC236}">
                  <a16:creationId xmlns:a16="http://schemas.microsoft.com/office/drawing/2014/main" id="{AC294140-B539-4F81-AE30-221BFCF64089}"/>
                </a:ext>
              </a:extLst>
            </p:cNvPr>
            <p:cNvSpPr/>
            <p:nvPr/>
          </p:nvSpPr>
          <p:spPr>
            <a:xfrm>
              <a:off x="271360" y="2224513"/>
              <a:ext cx="3750135" cy="1931813"/>
            </a:xfrm>
            <a:prstGeom prst="roundRect">
              <a:avLst/>
            </a:prstGeom>
            <a:solidFill>
              <a:srgbClr val="F3DCC3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🔑</a:t>
              </a:r>
              <a:r>
                <a:rPr lang="zh-TW" altLang="en-US" sz="20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關鍵字：放棄</a:t>
              </a:r>
              <a:r>
                <a:rPr lang="zh-TW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原學位</a:t>
              </a:r>
              <a:endPara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i="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學生</a:t>
              </a:r>
              <a:r>
                <a:rPr lang="zh-TW" altLang="en-US" sz="2000" b="1" i="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放棄原主修</a:t>
              </a:r>
              <a:r>
                <a:rPr lang="zh-TW" altLang="en-US" sz="2000" i="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學系的修業資格，</a:t>
              </a:r>
              <a:r>
                <a:rPr lang="zh-TW" altLang="en-US" sz="2000" b="1" i="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只完成跨領域</a:t>
              </a:r>
              <a:r>
                <a:rPr lang="zh-TW" altLang="en-US" sz="2000" i="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學士要求</a:t>
              </a:r>
              <a:endPara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8" name="Rounded Rectangle 5">
              <a:extLst>
                <a:ext uri="{FF2B5EF4-FFF2-40B4-BE49-F238E27FC236}">
                  <a16:creationId xmlns:a16="http://schemas.microsoft.com/office/drawing/2014/main" id="{4AEC6C4A-0428-497B-91CB-384DCC645BE8}"/>
                </a:ext>
              </a:extLst>
            </p:cNvPr>
            <p:cNvSpPr/>
            <p:nvPr/>
          </p:nvSpPr>
          <p:spPr>
            <a:xfrm>
              <a:off x="4164364" y="2215365"/>
              <a:ext cx="3750135" cy="1931813"/>
            </a:xfrm>
            <a:prstGeom prst="roundRect">
              <a:avLst/>
            </a:prstGeom>
            <a:solidFill>
              <a:srgbClr val="F3DCC3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📝 例如：</a:t>
              </a:r>
              <a:endParaRPr lang="en-US" altLang="zh-TW" sz="18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原學系：</a:t>
              </a:r>
              <a:r>
                <a:rPr lang="zh-TW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會計學系</a:t>
              </a:r>
              <a:endParaRPr lang="en-US" altLang="zh-TW" sz="18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修讀：</a:t>
              </a:r>
              <a:r>
                <a:rPr lang="zh-TW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跨領域學士</a:t>
              </a:r>
              <a:endParaRPr lang="en-US" altLang="zh-TW" sz="18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決定：放棄</a:t>
              </a:r>
              <a:r>
                <a:rPr lang="zh-TW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會計學系</a:t>
              </a:r>
              <a:r>
                <a:rPr lang="zh-TW" altLang="zh-TW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修業</a:t>
              </a:r>
              <a:r>
                <a:rPr lang="zh-TW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資格</a:t>
              </a:r>
              <a:endParaRPr lang="en-US" altLang="zh-TW" sz="18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畢業：</a:t>
              </a:r>
              <a:r>
                <a:rPr lang="zh-TW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僅取得跨領域學士學位</a:t>
              </a:r>
            </a:p>
          </p:txBody>
        </p:sp>
        <p:sp>
          <p:nvSpPr>
            <p:cNvPr id="140" name="Rounded Rectangle 5">
              <a:extLst>
                <a:ext uri="{FF2B5EF4-FFF2-40B4-BE49-F238E27FC236}">
                  <a16:creationId xmlns:a16="http://schemas.microsoft.com/office/drawing/2014/main" id="{25E68C24-5601-4FED-8BE0-07E639ED1428}"/>
                </a:ext>
              </a:extLst>
            </p:cNvPr>
            <p:cNvSpPr/>
            <p:nvPr/>
          </p:nvSpPr>
          <p:spPr>
            <a:xfrm>
              <a:off x="8057369" y="2224513"/>
              <a:ext cx="3890096" cy="1931813"/>
            </a:xfrm>
            <a:prstGeom prst="roundRect">
              <a:avLst/>
            </a:prstGeom>
            <a:solidFill>
              <a:srgbClr val="F3DCC3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en-US" altLang="zh-TW" sz="28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</a:t>
              </a:r>
              <a:r>
                <a:rPr lang="zh-TW" altLang="en-US" sz="25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不會拿到會計學士學位</a:t>
              </a:r>
              <a:endParaRPr lang="en-US" altLang="zh-TW" sz="25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 2" panose="05020102010507070707" pitchFamily="18" charset="2"/>
              </a:endParaRPr>
            </a:p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zh-TW" sz="28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</a:t>
              </a:r>
              <a:r>
                <a:rPr lang="zh-TW" altLang="en-US" sz="28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只拿到跨領域學士</a:t>
              </a:r>
              <a:endParaRPr lang="zh-TW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47" name="群組 146">
            <a:extLst>
              <a:ext uri="{FF2B5EF4-FFF2-40B4-BE49-F238E27FC236}">
                <a16:creationId xmlns:a16="http://schemas.microsoft.com/office/drawing/2014/main" id="{68C5D320-AD4B-447F-A980-C027E949F677}"/>
              </a:ext>
            </a:extLst>
          </p:cNvPr>
          <p:cNvGrpSpPr/>
          <p:nvPr/>
        </p:nvGrpSpPr>
        <p:grpSpPr>
          <a:xfrm>
            <a:off x="131402" y="1778510"/>
            <a:ext cx="11961845" cy="2340956"/>
            <a:chOff x="132368" y="1839608"/>
            <a:chExt cx="11961845" cy="2439999"/>
          </a:xfrm>
        </p:grpSpPr>
        <p:sp>
          <p:nvSpPr>
            <p:cNvPr id="148" name="Rounded Rectangle 5">
              <a:extLst>
                <a:ext uri="{FF2B5EF4-FFF2-40B4-BE49-F238E27FC236}">
                  <a16:creationId xmlns:a16="http://schemas.microsoft.com/office/drawing/2014/main" id="{F6595EB4-EC66-4EF7-B63F-0D344DA73ACC}"/>
                </a:ext>
              </a:extLst>
            </p:cNvPr>
            <p:cNvSpPr/>
            <p:nvPr/>
          </p:nvSpPr>
          <p:spPr>
            <a:xfrm>
              <a:off x="132368" y="1839608"/>
              <a:ext cx="11961845" cy="2439999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ts val="1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🎓</a:t>
              </a:r>
              <a:r>
                <a:rPr lang="zh-TW" altLang="zh-TW" sz="2000" b="1" kern="100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同時取得原學位暨跨領域學士畢業</a:t>
              </a:r>
              <a:endPara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49" name="Rounded Rectangle 5">
              <a:extLst>
                <a:ext uri="{FF2B5EF4-FFF2-40B4-BE49-F238E27FC236}">
                  <a16:creationId xmlns:a16="http://schemas.microsoft.com/office/drawing/2014/main" id="{235DDEB4-7375-46E1-9E03-AA9CABC4DB6F}"/>
                </a:ext>
              </a:extLst>
            </p:cNvPr>
            <p:cNvSpPr/>
            <p:nvPr/>
          </p:nvSpPr>
          <p:spPr>
            <a:xfrm>
              <a:off x="271360" y="2224513"/>
              <a:ext cx="3750135" cy="193181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🔑</a:t>
              </a:r>
              <a:r>
                <a:rPr lang="zh-TW" altLang="en-US" sz="20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關鍵字：原學位</a:t>
              </a:r>
              <a:r>
                <a:rPr lang="en-US" altLang="zh-TW" sz="20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+</a:t>
              </a:r>
              <a:r>
                <a:rPr lang="zh-TW" altLang="en-US" sz="20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跨領域</a:t>
              </a:r>
              <a:endPara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學生</a:t>
              </a:r>
              <a:r>
                <a:rPr lang="zh-TW" altLang="en-US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同時完成原學系及跨領域</a:t>
              </a:r>
              <a:r>
                <a:rPr lang="zh-TW" alt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的畢業要求</a:t>
              </a:r>
            </a:p>
          </p:txBody>
        </p:sp>
        <p:sp>
          <p:nvSpPr>
            <p:cNvPr id="150" name="Rounded Rectangle 5">
              <a:extLst>
                <a:ext uri="{FF2B5EF4-FFF2-40B4-BE49-F238E27FC236}">
                  <a16:creationId xmlns:a16="http://schemas.microsoft.com/office/drawing/2014/main" id="{3D3F4EE7-0EE5-414B-90BC-6161D5886B53}"/>
                </a:ext>
              </a:extLst>
            </p:cNvPr>
            <p:cNvSpPr/>
            <p:nvPr/>
          </p:nvSpPr>
          <p:spPr>
            <a:xfrm>
              <a:off x="4164364" y="2215364"/>
              <a:ext cx="3750135" cy="193181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📝 例如：</a:t>
              </a:r>
              <a:endParaRPr lang="en-US" altLang="zh-TW" sz="18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65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原學系：</a:t>
              </a:r>
              <a:r>
                <a:rPr lang="zh-TW" altLang="zh-TW" sz="1650" kern="1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地理環境資源學系</a:t>
              </a:r>
              <a:endParaRPr lang="en-US" altLang="zh-TW" sz="16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65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修讀：</a:t>
              </a:r>
              <a:r>
                <a:rPr lang="zh-TW" altLang="en-US" sz="165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跨領域學士</a:t>
              </a:r>
              <a:endParaRPr lang="en-US" altLang="zh-TW" sz="16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65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努力：完成</a:t>
              </a:r>
              <a:r>
                <a:rPr lang="zh-TW" altLang="en-US" sz="165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兩邊畢業要求</a:t>
              </a:r>
              <a:endParaRPr lang="en-US" altLang="zh-TW" sz="16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65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畢業：</a:t>
              </a:r>
              <a:r>
                <a:rPr lang="zh-TW" altLang="en-US" sz="165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取得</a:t>
              </a:r>
              <a:r>
                <a:rPr lang="zh-TW" altLang="zh-TW" sz="165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原學位暨跨領域學士學位</a:t>
              </a:r>
              <a:endParaRPr lang="zh-TW" altLang="en-US" sz="16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51" name="Rounded Rectangle 5">
              <a:extLst>
                <a:ext uri="{FF2B5EF4-FFF2-40B4-BE49-F238E27FC236}">
                  <a16:creationId xmlns:a16="http://schemas.microsoft.com/office/drawing/2014/main" id="{9E3312DD-52EB-4514-86E5-814792DEE6D2}"/>
                </a:ext>
              </a:extLst>
            </p:cNvPr>
            <p:cNvSpPr/>
            <p:nvPr/>
          </p:nvSpPr>
          <p:spPr>
            <a:xfrm>
              <a:off x="8057369" y="2224513"/>
              <a:ext cx="3890096" cy="193181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66700" indent="-266700"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zh-TW" sz="28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</a:t>
              </a:r>
              <a:r>
                <a:rPr lang="zh-TW" altLang="en-US" sz="28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拿到</a:t>
              </a:r>
              <a:r>
                <a:rPr lang="zh-TW" altLang="zh-TW" sz="28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原學位暨跨領域學士學位</a:t>
              </a:r>
              <a:endParaRPr lang="zh-TW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15" name="Rectangle 47">
            <a:extLst>
              <a:ext uri="{FF2B5EF4-FFF2-40B4-BE49-F238E27FC236}">
                <a16:creationId xmlns:a16="http://schemas.microsoft.com/office/drawing/2014/main" id="{9D53B1F4-6D21-49A9-A0B6-1B0898CF64E2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3.2.9</a:t>
            </a:r>
          </a:p>
        </p:txBody>
      </p:sp>
    </p:spTree>
    <p:extLst>
      <p:ext uri="{BB962C8B-B14F-4D97-AF65-F5344CB8AC3E}">
        <p14:creationId xmlns:p14="http://schemas.microsoft.com/office/powerpoint/2010/main" val="8714947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AB71C525-C27F-4A9B-A808-58BED1D75B67}"/>
              </a:ext>
            </a:extLst>
          </p:cNvPr>
          <p:cNvSpPr txBox="1"/>
          <p:nvPr/>
        </p:nvSpPr>
        <p:spPr>
          <a:xfrm>
            <a:off x="175722" y="1360852"/>
            <a:ext cx="11908971" cy="142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範例：</a:t>
            </a:r>
            <a:r>
              <a:rPr lang="zh-TW" altLang="zh-TW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試辦學校填報</a:t>
            </a:r>
            <a:r>
              <a:rPr lang="zh-TW" altLang="en-US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「同時取得原學位暨跨領域學士畢業」</a:t>
            </a:r>
            <a:r>
              <a:rPr lang="zh-TW" altLang="zh-TW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方式</a:t>
            </a:r>
            <a:endParaRPr lang="en-US" altLang="zh-TW" sz="2000" b="1" cap="all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甲學生原為</a:t>
            </a:r>
            <a:r>
              <a:rPr lang="zh-TW" altLang="en-US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理學院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地理環境資源學系學生，修讀跨領域學士，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畢業時同時符合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地理環境資源學系及跨領域學士之畢業資格與條件，</a:t>
            </a:r>
            <a:r>
              <a:rPr lang="zh-TW" altLang="en-US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故應認列為</a:t>
            </a:r>
            <a:r>
              <a:rPr lang="en-US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同時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取得原學位暨跨領域學士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畢業</a:t>
            </a:r>
            <a:r>
              <a:rPr lang="en-US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000" kern="100" dirty="0"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887E9EA5-E1FA-43CD-AC8F-03222391901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75210" y="3125755"/>
          <a:ext cx="11910780" cy="2086364"/>
        </p:xfrm>
        <a:graphic>
          <a:graphicData uri="http://schemas.openxmlformats.org/drawingml/2006/table">
            <a:tbl>
              <a:tblPr firstRow="1" firstCol="1" bandRow="1"/>
              <a:tblGrid>
                <a:gridCol w="617892">
                  <a:extLst>
                    <a:ext uri="{9D8B030D-6E8A-4147-A177-3AD203B41FA5}">
                      <a16:colId xmlns:a16="http://schemas.microsoft.com/office/drawing/2014/main" val="1219771332"/>
                    </a:ext>
                  </a:extLst>
                </a:gridCol>
                <a:gridCol w="645173">
                  <a:extLst>
                    <a:ext uri="{9D8B030D-6E8A-4147-A177-3AD203B41FA5}">
                      <a16:colId xmlns:a16="http://schemas.microsoft.com/office/drawing/2014/main" val="2041108475"/>
                    </a:ext>
                  </a:extLst>
                </a:gridCol>
                <a:gridCol w="1491537">
                  <a:extLst>
                    <a:ext uri="{9D8B030D-6E8A-4147-A177-3AD203B41FA5}">
                      <a16:colId xmlns:a16="http://schemas.microsoft.com/office/drawing/2014/main" val="1442085217"/>
                    </a:ext>
                  </a:extLst>
                </a:gridCol>
                <a:gridCol w="718457">
                  <a:extLst>
                    <a:ext uri="{9D8B030D-6E8A-4147-A177-3AD203B41FA5}">
                      <a16:colId xmlns:a16="http://schemas.microsoft.com/office/drawing/2014/main" val="517978505"/>
                    </a:ext>
                  </a:extLst>
                </a:gridCol>
                <a:gridCol w="522515">
                  <a:extLst>
                    <a:ext uri="{9D8B030D-6E8A-4147-A177-3AD203B41FA5}">
                      <a16:colId xmlns:a16="http://schemas.microsoft.com/office/drawing/2014/main" val="1957246810"/>
                    </a:ext>
                  </a:extLst>
                </a:gridCol>
                <a:gridCol w="1048916">
                  <a:extLst>
                    <a:ext uri="{9D8B030D-6E8A-4147-A177-3AD203B41FA5}">
                      <a16:colId xmlns:a16="http://schemas.microsoft.com/office/drawing/2014/main" val="1224332474"/>
                    </a:ext>
                  </a:extLst>
                </a:gridCol>
                <a:gridCol w="1013149">
                  <a:extLst>
                    <a:ext uri="{9D8B030D-6E8A-4147-A177-3AD203B41FA5}">
                      <a16:colId xmlns:a16="http://schemas.microsoft.com/office/drawing/2014/main" val="4127513413"/>
                    </a:ext>
                  </a:extLst>
                </a:gridCol>
                <a:gridCol w="559837">
                  <a:extLst>
                    <a:ext uri="{9D8B030D-6E8A-4147-A177-3AD203B41FA5}">
                      <a16:colId xmlns:a16="http://schemas.microsoft.com/office/drawing/2014/main" val="1796513864"/>
                    </a:ext>
                  </a:extLst>
                </a:gridCol>
                <a:gridCol w="779689">
                  <a:extLst>
                    <a:ext uri="{9D8B030D-6E8A-4147-A177-3AD203B41FA5}">
                      <a16:colId xmlns:a16="http://schemas.microsoft.com/office/drawing/2014/main" val="1906908934"/>
                    </a:ext>
                  </a:extLst>
                </a:gridCol>
                <a:gridCol w="2383388">
                  <a:extLst>
                    <a:ext uri="{9D8B030D-6E8A-4147-A177-3AD203B41FA5}">
                      <a16:colId xmlns:a16="http://schemas.microsoft.com/office/drawing/2014/main" val="3141110762"/>
                    </a:ext>
                  </a:extLst>
                </a:gridCol>
                <a:gridCol w="881711">
                  <a:extLst>
                    <a:ext uri="{9D8B030D-6E8A-4147-A177-3AD203B41FA5}">
                      <a16:colId xmlns:a16="http://schemas.microsoft.com/office/drawing/2014/main" val="2663841220"/>
                    </a:ext>
                  </a:extLst>
                </a:gridCol>
                <a:gridCol w="624258">
                  <a:extLst>
                    <a:ext uri="{9D8B030D-6E8A-4147-A177-3AD203B41FA5}">
                      <a16:colId xmlns:a16="http://schemas.microsoft.com/office/drawing/2014/main" val="3254740813"/>
                    </a:ext>
                  </a:extLst>
                </a:gridCol>
                <a:gridCol w="624258">
                  <a:extLst>
                    <a:ext uri="{9D8B030D-6E8A-4147-A177-3AD203B41FA5}">
                      <a16:colId xmlns:a16="http://schemas.microsoft.com/office/drawing/2014/main" val="2199974227"/>
                    </a:ext>
                  </a:extLst>
                </a:gridCol>
              </a:tblGrid>
              <a:tr h="138802"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學籍分組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辦理跨域彈性修業類別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433978"/>
                  </a:ext>
                </a:extLst>
              </a:tr>
              <a:tr h="1388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學位取得情形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畢業人數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066068"/>
                  </a:ext>
                </a:extLst>
              </a:tr>
              <a:tr h="1388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英文名稱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466659"/>
                  </a:ext>
                </a:extLst>
              </a:tr>
              <a:tr h="1792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簡稱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091509"/>
                  </a:ext>
                </a:extLst>
              </a:tr>
              <a:tr h="95320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114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理學院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地理環境資源學系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學士班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lang="zh-TW" altLang="en-US" sz="16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■試辦學校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■同時取得原學位暨跨領域學士畢業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空間政策與規劃科學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Bachelor of Interdisciplinary Studies</a:t>
                      </a: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：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Spatial Policy and Planning Science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B.I.S.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395061"/>
                  </a:ext>
                </a:extLst>
              </a:tr>
            </a:tbl>
          </a:graphicData>
        </a:graphic>
      </p:graphicFrame>
      <p:sp>
        <p:nvSpPr>
          <p:cNvPr id="6" name="Rectangle 47">
            <a:extLst>
              <a:ext uri="{FF2B5EF4-FFF2-40B4-BE49-F238E27FC236}">
                <a16:creationId xmlns:a16="http://schemas.microsoft.com/office/drawing/2014/main" id="{BC9AB3FB-7A27-4880-A8F8-3A7D223B562E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3.2.10</a:t>
            </a:r>
          </a:p>
        </p:txBody>
      </p:sp>
    </p:spTree>
    <p:extLst>
      <p:ext uri="{BB962C8B-B14F-4D97-AF65-F5344CB8AC3E}">
        <p14:creationId xmlns:p14="http://schemas.microsoft.com/office/powerpoint/2010/main" val="16185151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9F85F763-71EF-4FC9-B629-8A6840D74507}"/>
              </a:ext>
            </a:extLst>
          </p:cNvPr>
          <p:cNvSpPr txBox="1"/>
          <p:nvPr/>
        </p:nvSpPr>
        <p:spPr>
          <a:xfrm>
            <a:off x="163287" y="1339076"/>
            <a:ext cx="11921407" cy="142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範例：夥伴</a:t>
            </a:r>
            <a:r>
              <a:rPr lang="zh-TW" altLang="zh-TW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學校填報</a:t>
            </a:r>
            <a:r>
              <a:rPr lang="zh-TW" altLang="en-US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僅以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跨領域學士畢業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zh-TW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方式</a:t>
            </a:r>
            <a:endParaRPr lang="en-US" altLang="zh-TW" sz="2000" b="1" cap="all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乙學生原為</a:t>
            </a:r>
            <a:r>
              <a:rPr lang="zh-TW" altLang="en-US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商學院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會計學系學生，修讀跨領域學士，於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修業期間放棄會計學系之修業資格，僅完成跨領域學士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相關規定，</a:t>
            </a:r>
            <a:r>
              <a:rPr lang="zh-TW" altLang="en-US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故應認列為</a:t>
            </a:r>
            <a:r>
              <a:rPr lang="en-US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僅以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跨領域學士畢業</a:t>
            </a:r>
            <a:r>
              <a:rPr lang="en-US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000" kern="100" dirty="0"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312DE43F-66D8-4658-8C22-94AC2335770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73914" y="2802882"/>
          <a:ext cx="11910781" cy="2416554"/>
        </p:xfrm>
        <a:graphic>
          <a:graphicData uri="http://schemas.openxmlformats.org/drawingml/2006/table">
            <a:tbl>
              <a:tblPr firstRow="1" firstCol="1" bandRow="1"/>
              <a:tblGrid>
                <a:gridCol w="647180">
                  <a:extLst>
                    <a:ext uri="{9D8B030D-6E8A-4147-A177-3AD203B41FA5}">
                      <a16:colId xmlns:a16="http://schemas.microsoft.com/office/drawing/2014/main" val="1942203615"/>
                    </a:ext>
                  </a:extLst>
                </a:gridCol>
                <a:gridCol w="798156">
                  <a:extLst>
                    <a:ext uri="{9D8B030D-6E8A-4147-A177-3AD203B41FA5}">
                      <a16:colId xmlns:a16="http://schemas.microsoft.com/office/drawing/2014/main" val="3299052132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1071919051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962238188"/>
                    </a:ext>
                  </a:extLst>
                </a:gridCol>
                <a:gridCol w="428625">
                  <a:extLst>
                    <a:ext uri="{9D8B030D-6E8A-4147-A177-3AD203B41FA5}">
                      <a16:colId xmlns:a16="http://schemas.microsoft.com/office/drawing/2014/main" val="4099815893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731437558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4169021721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838225275"/>
                    </a:ext>
                  </a:extLst>
                </a:gridCol>
                <a:gridCol w="1021119">
                  <a:extLst>
                    <a:ext uri="{9D8B030D-6E8A-4147-A177-3AD203B41FA5}">
                      <a16:colId xmlns:a16="http://schemas.microsoft.com/office/drawing/2014/main" val="2332052088"/>
                    </a:ext>
                  </a:extLst>
                </a:gridCol>
                <a:gridCol w="2150706">
                  <a:extLst>
                    <a:ext uri="{9D8B030D-6E8A-4147-A177-3AD203B41FA5}">
                      <a16:colId xmlns:a16="http://schemas.microsoft.com/office/drawing/2014/main" val="1169547526"/>
                    </a:ext>
                  </a:extLst>
                </a:gridCol>
                <a:gridCol w="1081568">
                  <a:extLst>
                    <a:ext uri="{9D8B030D-6E8A-4147-A177-3AD203B41FA5}">
                      <a16:colId xmlns:a16="http://schemas.microsoft.com/office/drawing/2014/main" val="2800461375"/>
                    </a:ext>
                  </a:extLst>
                </a:gridCol>
                <a:gridCol w="604511">
                  <a:extLst>
                    <a:ext uri="{9D8B030D-6E8A-4147-A177-3AD203B41FA5}">
                      <a16:colId xmlns:a16="http://schemas.microsoft.com/office/drawing/2014/main" val="3298451570"/>
                    </a:ext>
                  </a:extLst>
                </a:gridCol>
                <a:gridCol w="568816">
                  <a:extLst>
                    <a:ext uri="{9D8B030D-6E8A-4147-A177-3AD203B41FA5}">
                      <a16:colId xmlns:a16="http://schemas.microsoft.com/office/drawing/2014/main" val="3892861336"/>
                    </a:ext>
                  </a:extLst>
                </a:gridCol>
              </a:tblGrid>
              <a:tr h="207923"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學籍分組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辦理跨域彈性修業類別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077585"/>
                  </a:ext>
                </a:extLst>
              </a:tr>
              <a:tr h="26210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學位取得情形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跨領域名稱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學位名稱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畢業人數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6634104"/>
                  </a:ext>
                </a:extLst>
              </a:tr>
              <a:tr h="2079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英文名稱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388842"/>
                  </a:ext>
                </a:extLst>
              </a:tr>
              <a:tr h="3652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簡稱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841592"/>
                  </a:ext>
                </a:extLst>
              </a:tr>
              <a:tr h="1049791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114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商學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院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會計</a:t>
                      </a:r>
                      <a:r>
                        <a:rPr lang="zh-TW" altLang="zh-TW" sz="1600" kern="100" dirty="0"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學士班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■夥伴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■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僅以跨領域學士畢業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策略管理與產業分析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Bachelor of Interdisciplinary Studies</a:t>
                      </a:r>
                      <a:r>
                        <a:rPr lang="zh-TW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：</a:t>
                      </a: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Strategic Management and Industrial Analysis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B.I.S.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8173525"/>
                  </a:ext>
                </a:extLst>
              </a:tr>
            </a:tbl>
          </a:graphicData>
        </a:graphic>
      </p:graphicFrame>
      <p:sp>
        <p:nvSpPr>
          <p:cNvPr id="6" name="Rectangle 47">
            <a:extLst>
              <a:ext uri="{FF2B5EF4-FFF2-40B4-BE49-F238E27FC236}">
                <a16:creationId xmlns:a16="http://schemas.microsoft.com/office/drawing/2014/main" id="{C4CDEFBD-2CF3-4250-B031-33D99EB34EA8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3.2.11</a:t>
            </a:r>
          </a:p>
        </p:txBody>
      </p:sp>
    </p:spTree>
    <p:extLst>
      <p:ext uri="{BB962C8B-B14F-4D97-AF65-F5344CB8AC3E}">
        <p14:creationId xmlns:p14="http://schemas.microsoft.com/office/powerpoint/2010/main" val="1347226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C1F1295-AED2-45BD-B7D9-B705D1947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541A732-FE02-4321-B3C2-B0F8F37EFF38}"/>
              </a:ext>
            </a:extLst>
          </p:cNvPr>
          <p:cNvSpPr/>
          <p:nvPr/>
        </p:nvSpPr>
        <p:spPr>
          <a:xfrm>
            <a:off x="2052000" y="972000"/>
            <a:ext cx="8264474" cy="4388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TW" altLang="en-US" sz="4800" b="1" dirty="0">
                <a:solidFill>
                  <a:prstClr val="black">
                    <a:lumMod val="1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</a:rPr>
              <a:t>簡報內容</a:t>
            </a:r>
            <a:endParaRPr lang="en-US" altLang="zh-TW" sz="4800" b="1" dirty="0">
              <a:solidFill>
                <a:prstClr val="black">
                  <a:lumMod val="1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charset="-12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TW" sz="4800" b="1" dirty="0">
                <a:solidFill>
                  <a:prstClr val="black">
                    <a:lumMod val="1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</a:rPr>
              <a:t>1.</a:t>
            </a:r>
            <a:r>
              <a:rPr lang="zh-TW" altLang="en-US" sz="4800" b="1" dirty="0">
                <a:solidFill>
                  <a:prstClr val="black">
                    <a:lumMod val="1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</a:rPr>
              <a:t> 校庫定位及應用</a:t>
            </a:r>
            <a:endParaRPr lang="zh-TW" altLang="en-US" sz="4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charset="-120"/>
              <a:cs typeface="Arial" panose="020B0604020202020204" pitchFamily="34" charset="0"/>
              <a:sym typeface="+mn-ea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TW" sz="4800" b="1" dirty="0">
                <a:solidFill>
                  <a:prstClr val="black">
                    <a:lumMod val="1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  <a:sym typeface="+mn-ea"/>
              </a:rPr>
              <a:t>2.</a:t>
            </a:r>
            <a:r>
              <a:rPr lang="zh-TW" altLang="en-US" sz="4800" b="1" dirty="0">
                <a:solidFill>
                  <a:prstClr val="black">
                    <a:lumMod val="1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  <a:sym typeface="+mn-ea"/>
              </a:rPr>
              <a:t> 本期作業時程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zh-TW" sz="4800" b="1" dirty="0">
                <a:solidFill>
                  <a:prstClr val="black">
                    <a:lumMod val="1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  <a:sym typeface="+mn-ea"/>
              </a:rPr>
              <a:t>3.</a:t>
            </a:r>
            <a:r>
              <a:rPr lang="zh-TW" altLang="en-US" sz="4800" b="1" dirty="0">
                <a:solidFill>
                  <a:prstClr val="black">
                    <a:lumMod val="1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  <a:sym typeface="+mn-ea"/>
              </a:rPr>
              <a:t> 本期填報表冊與注意事項</a:t>
            </a:r>
            <a:endParaRPr lang="zh-TW" altLang="en-US" sz="4800" b="1" dirty="0">
              <a:solidFill>
                <a:prstClr val="black">
                  <a:lumMod val="1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5891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AB71C525-C27F-4A9B-A808-58BED1D75B67}"/>
              </a:ext>
            </a:extLst>
          </p:cNvPr>
          <p:cNvSpPr txBox="1"/>
          <p:nvPr/>
        </p:nvSpPr>
        <p:spPr>
          <a:xfrm>
            <a:off x="175722" y="1304873"/>
            <a:ext cx="11908971" cy="142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範例：自辦</a:t>
            </a:r>
            <a:r>
              <a:rPr lang="zh-TW" altLang="zh-TW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學校填報</a:t>
            </a:r>
            <a:r>
              <a:rPr lang="zh-TW" altLang="en-US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同時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取得原學位暨跨領域學士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畢業」</a:t>
            </a:r>
            <a:r>
              <a:rPr lang="zh-TW" altLang="zh-TW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方式</a:t>
            </a:r>
            <a:endParaRPr lang="en-US" altLang="zh-TW" sz="2000" b="1" cap="all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丙學生原為</a:t>
            </a:r>
            <a:r>
              <a:rPr lang="zh-TW" altLang="en-US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工學院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環境工程學系學生，修讀跨領域學士，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畢業時同時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符合環境工程學系及跨領域學士之畢業資格與條件，</a:t>
            </a:r>
            <a:r>
              <a:rPr lang="zh-TW" altLang="en-US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故應認列為</a:t>
            </a:r>
            <a:r>
              <a:rPr lang="en-US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同時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取得原學位暨跨領域學士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畢業</a:t>
            </a:r>
            <a:r>
              <a:rPr lang="en-US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000" kern="100" dirty="0"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887E9EA5-E1FA-43CD-AC8F-03222391901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75210" y="2799185"/>
          <a:ext cx="11910780" cy="2365446"/>
        </p:xfrm>
        <a:graphic>
          <a:graphicData uri="http://schemas.openxmlformats.org/drawingml/2006/table">
            <a:tbl>
              <a:tblPr firstRow="1" firstCol="1" bandRow="1"/>
              <a:tblGrid>
                <a:gridCol w="617892">
                  <a:extLst>
                    <a:ext uri="{9D8B030D-6E8A-4147-A177-3AD203B41FA5}">
                      <a16:colId xmlns:a16="http://schemas.microsoft.com/office/drawing/2014/main" val="1219771332"/>
                    </a:ext>
                  </a:extLst>
                </a:gridCol>
                <a:gridCol w="778523">
                  <a:extLst>
                    <a:ext uri="{9D8B030D-6E8A-4147-A177-3AD203B41FA5}">
                      <a16:colId xmlns:a16="http://schemas.microsoft.com/office/drawing/2014/main" val="2041108475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1442085217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5179785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957246810"/>
                    </a:ext>
                  </a:extLst>
                </a:gridCol>
                <a:gridCol w="1209675">
                  <a:extLst>
                    <a:ext uri="{9D8B030D-6E8A-4147-A177-3AD203B41FA5}">
                      <a16:colId xmlns:a16="http://schemas.microsoft.com/office/drawing/2014/main" val="1224332474"/>
                    </a:ext>
                  </a:extLst>
                </a:gridCol>
                <a:gridCol w="1038225">
                  <a:extLst>
                    <a:ext uri="{9D8B030D-6E8A-4147-A177-3AD203B41FA5}">
                      <a16:colId xmlns:a16="http://schemas.microsoft.com/office/drawing/2014/main" val="4127513413"/>
                    </a:ext>
                  </a:extLst>
                </a:gridCol>
                <a:gridCol w="849086">
                  <a:extLst>
                    <a:ext uri="{9D8B030D-6E8A-4147-A177-3AD203B41FA5}">
                      <a16:colId xmlns:a16="http://schemas.microsoft.com/office/drawing/2014/main" val="1796513864"/>
                    </a:ext>
                  </a:extLst>
                </a:gridCol>
                <a:gridCol w="886408">
                  <a:extLst>
                    <a:ext uri="{9D8B030D-6E8A-4147-A177-3AD203B41FA5}">
                      <a16:colId xmlns:a16="http://schemas.microsoft.com/office/drawing/2014/main" val="1906908934"/>
                    </a:ext>
                  </a:extLst>
                </a:gridCol>
                <a:gridCol w="2276669">
                  <a:extLst>
                    <a:ext uri="{9D8B030D-6E8A-4147-A177-3AD203B41FA5}">
                      <a16:colId xmlns:a16="http://schemas.microsoft.com/office/drawing/2014/main" val="3141110762"/>
                    </a:ext>
                  </a:extLst>
                </a:gridCol>
                <a:gridCol w="881711">
                  <a:extLst>
                    <a:ext uri="{9D8B030D-6E8A-4147-A177-3AD203B41FA5}">
                      <a16:colId xmlns:a16="http://schemas.microsoft.com/office/drawing/2014/main" val="2663841220"/>
                    </a:ext>
                  </a:extLst>
                </a:gridCol>
                <a:gridCol w="624258">
                  <a:extLst>
                    <a:ext uri="{9D8B030D-6E8A-4147-A177-3AD203B41FA5}">
                      <a16:colId xmlns:a16="http://schemas.microsoft.com/office/drawing/2014/main" val="3254740813"/>
                    </a:ext>
                  </a:extLst>
                </a:gridCol>
                <a:gridCol w="624258">
                  <a:extLst>
                    <a:ext uri="{9D8B030D-6E8A-4147-A177-3AD203B41FA5}">
                      <a16:colId xmlns:a16="http://schemas.microsoft.com/office/drawing/2014/main" val="2199974227"/>
                    </a:ext>
                  </a:extLst>
                </a:gridCol>
              </a:tblGrid>
              <a:tr h="138802"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學籍分組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辦理跨域彈性修業類別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433978"/>
                  </a:ext>
                </a:extLst>
              </a:tr>
              <a:tr h="1388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學位取得情形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畢業人數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066068"/>
                  </a:ext>
                </a:extLst>
              </a:tr>
              <a:tr h="1388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英文名稱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466659"/>
                  </a:ext>
                </a:extLst>
              </a:tr>
              <a:tr h="1792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簡稱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091509"/>
                  </a:ext>
                </a:extLst>
              </a:tr>
              <a:tr h="953205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114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工學院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zh-TW" sz="1600" kern="100" dirty="0"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環境工程學系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學士班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Arial" panose="020B0604020202020204" pitchFamily="34" charset="0"/>
                        </a:rPr>
                        <a:t>■</a:t>
                      </a: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自辦學校</a:t>
                      </a:r>
                    </a:p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000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日臺教字第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XXXXXXXX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號函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Arial" panose="020B0604020202020204" pitchFamily="34" charset="0"/>
                        </a:rPr>
                        <a:t>■</a:t>
                      </a: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同時取得原學位暨跨領域學士畢業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環境永續與生物多樣性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Bachelor of Interdisciplinary Studies</a:t>
                      </a:r>
                      <a:r>
                        <a:rPr lang="zh-TW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：</a:t>
                      </a: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Environmental Sustainability and Biodiversity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B.I.S.</a:t>
                      </a:r>
                      <a:endParaRPr lang="zh-TW" alt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395061"/>
                  </a:ext>
                </a:extLst>
              </a:tr>
            </a:tbl>
          </a:graphicData>
        </a:graphic>
      </p:graphicFrame>
      <p:sp>
        <p:nvSpPr>
          <p:cNvPr id="6" name="Rectangle 47">
            <a:extLst>
              <a:ext uri="{FF2B5EF4-FFF2-40B4-BE49-F238E27FC236}">
                <a16:creationId xmlns:a16="http://schemas.microsoft.com/office/drawing/2014/main" id="{B83ED380-40AD-4E81-83AD-A73426AF1A2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3.2.12</a:t>
            </a:r>
          </a:p>
        </p:txBody>
      </p:sp>
    </p:spTree>
    <p:extLst>
      <p:ext uri="{BB962C8B-B14F-4D97-AF65-F5344CB8AC3E}">
        <p14:creationId xmlns:p14="http://schemas.microsoft.com/office/powerpoint/2010/main" val="21874867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3-1.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原住民畢業學生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    			  (10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2D18A8B-D2F0-4F25-9053-A9BDD4CDC37D}"/>
              </a:ext>
            </a:extLst>
          </p:cNvPr>
          <p:cNvSpPr/>
          <p:nvPr/>
        </p:nvSpPr>
        <p:spPr>
          <a:xfrm>
            <a:off x="290017" y="2134736"/>
            <a:ext cx="11326595" cy="2241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【115.10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新增欄位說明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新增兩欄位，以了解原住民跨領域學士學位取得情形</a:t>
            </a:r>
            <a:endParaRPr lang="en-US" altLang="zh-TW" sz="24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4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本表</a:t>
            </a:r>
            <a:r>
              <a:rPr lang="zh-TW" altLang="en-US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「同時取得原學位暨跨領域學士畢業」及「僅以跨領域學士畢業」兩欄位之文字定義，與「學</a:t>
            </a:r>
            <a:r>
              <a:rPr lang="en-US" altLang="zh-TW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en-US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學士班畢業生取得跨領域學位之情形」表冊相同</a:t>
            </a:r>
            <a:r>
              <a:rPr lang="zh-TW" altLang="en-US" sz="24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；相關內容已於「學</a:t>
            </a:r>
            <a:r>
              <a:rPr lang="en-US" altLang="zh-TW" sz="24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</a:t>
            </a:r>
            <a:r>
              <a:rPr lang="zh-TW" altLang="en-US" sz="24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」中完整說明（請參閱填表手冊），爰本表不再重複講述。</a:t>
            </a:r>
            <a:endParaRPr lang="en-US" altLang="zh-TW" sz="2400" b="1" kern="1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F3643C4-EB61-48A3-BBF1-06EBAFF43056}"/>
              </a:ext>
            </a:extLst>
          </p:cNvPr>
          <p:cNvSpPr/>
          <p:nvPr/>
        </p:nvSpPr>
        <p:spPr>
          <a:xfrm>
            <a:off x="1293612" y="4492825"/>
            <a:ext cx="9427264" cy="141345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343025" indent="-1343025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📢</a:t>
            </a:r>
            <a:r>
              <a:rPr lang="zh-TW" altLang="en-US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提醒：</a:t>
            </a:r>
            <a:r>
              <a:rPr lang="zh-TW" altLang="en-US" sz="24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若原住民畢業學生取得</a:t>
            </a:r>
            <a:r>
              <a:rPr lang="zh-TW" altLang="en-US" sz="2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跨領域學士學位，則學</a:t>
            </a:r>
            <a:r>
              <a:rPr lang="en-US" altLang="zh-TW" sz="2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3-1</a:t>
            </a:r>
            <a:r>
              <a:rPr lang="zh-TW" altLang="en-US" sz="2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與學</a:t>
            </a:r>
            <a:r>
              <a:rPr lang="en-US" altLang="zh-TW" sz="2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</a:t>
            </a:r>
            <a:r>
              <a:rPr lang="zh-TW" altLang="en-US" sz="24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皆須填報</a:t>
            </a:r>
            <a:r>
              <a:rPr lang="zh-TW" altLang="en-US" sz="2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相關人數資料。</a:t>
            </a:r>
            <a:endParaRPr lang="zh-TW" altLang="en-US" sz="24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8CE76D18-FCF1-41EB-AE9D-299FCD37975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86610" y="807392"/>
          <a:ext cx="11821887" cy="1259237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87831">
                  <a:extLst>
                    <a:ext uri="{9D8B030D-6E8A-4147-A177-3AD203B41FA5}">
                      <a16:colId xmlns:a16="http://schemas.microsoft.com/office/drawing/2014/main" val="651007133"/>
                    </a:ext>
                  </a:extLst>
                </a:gridCol>
                <a:gridCol w="559837">
                  <a:extLst>
                    <a:ext uri="{9D8B030D-6E8A-4147-A177-3AD203B41FA5}">
                      <a16:colId xmlns:a16="http://schemas.microsoft.com/office/drawing/2014/main" val="2410818166"/>
                    </a:ext>
                  </a:extLst>
                </a:gridCol>
                <a:gridCol w="699795">
                  <a:extLst>
                    <a:ext uri="{9D8B030D-6E8A-4147-A177-3AD203B41FA5}">
                      <a16:colId xmlns:a16="http://schemas.microsoft.com/office/drawing/2014/main" val="4199621966"/>
                    </a:ext>
                  </a:extLst>
                </a:gridCol>
                <a:gridCol w="839756">
                  <a:extLst>
                    <a:ext uri="{9D8B030D-6E8A-4147-A177-3AD203B41FA5}">
                      <a16:colId xmlns:a16="http://schemas.microsoft.com/office/drawing/2014/main" val="1622586505"/>
                    </a:ext>
                  </a:extLst>
                </a:gridCol>
                <a:gridCol w="774440">
                  <a:extLst>
                    <a:ext uri="{9D8B030D-6E8A-4147-A177-3AD203B41FA5}">
                      <a16:colId xmlns:a16="http://schemas.microsoft.com/office/drawing/2014/main" val="3742312237"/>
                    </a:ext>
                  </a:extLst>
                </a:gridCol>
                <a:gridCol w="1250302">
                  <a:extLst>
                    <a:ext uri="{9D8B030D-6E8A-4147-A177-3AD203B41FA5}">
                      <a16:colId xmlns:a16="http://schemas.microsoft.com/office/drawing/2014/main" val="2960109500"/>
                    </a:ext>
                  </a:extLst>
                </a:gridCol>
                <a:gridCol w="1399592">
                  <a:extLst>
                    <a:ext uri="{9D8B030D-6E8A-4147-A177-3AD203B41FA5}">
                      <a16:colId xmlns:a16="http://schemas.microsoft.com/office/drawing/2014/main" val="4139775898"/>
                    </a:ext>
                  </a:extLst>
                </a:gridCol>
                <a:gridCol w="1744825">
                  <a:extLst>
                    <a:ext uri="{9D8B030D-6E8A-4147-A177-3AD203B41FA5}">
                      <a16:colId xmlns:a16="http://schemas.microsoft.com/office/drawing/2014/main" val="3587507113"/>
                    </a:ext>
                  </a:extLst>
                </a:gridCol>
                <a:gridCol w="1576873">
                  <a:extLst>
                    <a:ext uri="{9D8B030D-6E8A-4147-A177-3AD203B41FA5}">
                      <a16:colId xmlns:a16="http://schemas.microsoft.com/office/drawing/2014/main" val="2989961931"/>
                    </a:ext>
                  </a:extLst>
                </a:gridCol>
                <a:gridCol w="1222310">
                  <a:extLst>
                    <a:ext uri="{9D8B030D-6E8A-4147-A177-3AD203B41FA5}">
                      <a16:colId xmlns:a16="http://schemas.microsoft.com/office/drawing/2014/main" val="2039906104"/>
                    </a:ext>
                  </a:extLst>
                </a:gridCol>
                <a:gridCol w="1166326">
                  <a:extLst>
                    <a:ext uri="{9D8B030D-6E8A-4147-A177-3AD203B41FA5}">
                      <a16:colId xmlns:a16="http://schemas.microsoft.com/office/drawing/2014/main" val="8535373"/>
                    </a:ext>
                  </a:extLst>
                </a:gridCol>
              </a:tblGrid>
              <a:tr h="373637"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族籍別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原住民畢業總學生人數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原住民跨領域學士之學位取得情形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6233107"/>
                  </a:ext>
                </a:extLst>
              </a:tr>
              <a:tr h="41689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同時取得原學位暨跨領域學士畢業人數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僅以跨領域學士畢業人數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692582"/>
                  </a:ext>
                </a:extLst>
              </a:tr>
              <a:tr h="2660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551721"/>
                  </a:ext>
                </a:extLst>
              </a:tr>
              <a:tr h="201337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106837"/>
                  </a:ext>
                </a:extLst>
              </a:tr>
            </a:tbl>
          </a:graphicData>
        </a:graphic>
      </p:graphicFrame>
      <p:sp>
        <p:nvSpPr>
          <p:cNvPr id="8" name="Rectangle 47">
            <a:extLst>
              <a:ext uri="{FF2B5EF4-FFF2-40B4-BE49-F238E27FC236}">
                <a16:creationId xmlns:a16="http://schemas.microsoft.com/office/drawing/2014/main" id="{94F51695-D5F8-4D92-AA46-EB53A43B831C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3.2.13</a:t>
            </a: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DF5EB8C0-CBDA-4731-A343-80EC8D1AE2DD}"/>
              </a:ext>
            </a:extLst>
          </p:cNvPr>
          <p:cNvSpPr/>
          <p:nvPr/>
        </p:nvSpPr>
        <p:spPr>
          <a:xfrm>
            <a:off x="7802989" y="6022663"/>
            <a:ext cx="3107234" cy="69000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彙整單位：教務處註課組</a:t>
            </a:r>
            <a:endParaRPr lang="en-US" altLang="zh-TW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相關單位：各學系</a:t>
            </a:r>
          </a:p>
        </p:txBody>
      </p:sp>
    </p:spTree>
    <p:extLst>
      <p:ext uri="{BB962C8B-B14F-4D97-AF65-F5344CB8AC3E}">
        <p14:creationId xmlns:p14="http://schemas.microsoft.com/office/powerpoint/2010/main" val="33254348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3.2.14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lnSpc>
                <a:spcPts val="3400"/>
              </a:lnSpc>
              <a:tabLst>
                <a:tab pos="801688" algn="l"/>
              </a:tabLst>
              <a:defRPr/>
            </a:pPr>
            <a:r>
              <a:rPr lang="zh-TW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zh-TW" altLang="en-US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、學</a:t>
            </a:r>
            <a:r>
              <a:rPr lang="en-US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24-1</a:t>
            </a:r>
            <a:r>
              <a:rPr lang="zh-TW" altLang="en-US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及學</a:t>
            </a:r>
            <a:r>
              <a:rPr lang="en-US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24-2</a:t>
            </a:r>
            <a:r>
              <a:rPr lang="zh-TW" altLang="en-US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註冊率相關表冊增蒐「</a:t>
            </a:r>
            <a:r>
              <a:rPr lang="en-US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7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</a:t>
            </a:r>
            <a:r>
              <a:rPr lang="zh-TW" altLang="en-US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」相關資料</a:t>
            </a:r>
            <a:r>
              <a:rPr lang="en-US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     							</a:t>
            </a:r>
            <a:r>
              <a:rPr lang="zh-TW" altLang="en-US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lang="en-US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7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9249" y="1235346"/>
            <a:ext cx="11597959" cy="2805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新增欄位說明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增蒐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="1" baseline="30000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註冊人數</a:t>
            </a:r>
            <a:endParaRPr lang="en-US" altLang="zh-TW" sz="20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期起，學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、學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24-1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及學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24-2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等註冊率相關表冊，新增蒐集「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="1" baseline="30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大學試辦計畫」之新生註冊人數，並納入各學系、各學制及全校新生註冊率統計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kumimoji="0" lang="en-US" altLang="zh-TW" sz="2000" b="1" i="0" u="none" strike="noStrike" kern="1200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kumimoji="0" lang="en-US" altLang="zh-TW" sz="2000" b="1" i="0" u="none" strike="noStrike" kern="1200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kumimoji="0" lang="zh-TW" altLang="zh-TW" sz="2000" b="1" i="0" u="none" strike="noStrike" kern="1200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大學試辦計畫學生實際註冊人數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學校經教育部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依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核定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之學系（學位學程），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於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學年度招收符合計畫身分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且完成實際註冊程序之正式學籍人數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包括完成註冊之新生休學人數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不包括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退學生、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新生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保留入學資格者及前學年度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新生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保留入學資格之復學者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602068CA-6D14-4805-BE3E-8545A84AA83D}"/>
                  </a:ext>
                </a:extLst>
              </p:cNvPr>
              <p:cNvSpPr/>
              <p:nvPr/>
            </p:nvSpPr>
            <p:spPr>
              <a:xfrm>
                <a:off x="877067" y="4664961"/>
                <a:ext cx="11168753" cy="1735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TW" altLang="en-US" sz="1400" i="1" smtClean="0">
                          <a:latin typeface="Cambria Math" panose="02040503050406030204" pitchFamily="18" charset="0"/>
                        </a:rPr>
                        <m:t>各學系</m:t>
                      </m:r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zh-TW" altLang="en-US" sz="1400" i="1">
                          <a:latin typeface="Cambria Math" panose="02040503050406030204" pitchFamily="18" charset="0"/>
                        </a:rPr>
                        <m:t>各學制</m:t>
                      </m:r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zh-TW" altLang="en-US" sz="1400" i="1">
                          <a:latin typeface="Cambria Math" panose="02040503050406030204" pitchFamily="18" charset="0"/>
                        </a:rPr>
                        <m:t>全校</m:t>
                      </m:r>
                      <m:r>
                        <a:rPr lang="zh-TW" altLang="en-US" sz="1400">
                          <a:latin typeface="Cambria Math" panose="02040503050406030204" pitchFamily="18" charset="0"/>
                        </a:rPr>
                        <m:t>新生註冊率</m:t>
                      </m:r>
                      <m:d>
                        <m:dPr>
                          <m:ctrlPr>
                            <a:rPr lang="zh-TW" alt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sz="140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zh-TW" altLang="en-US" sz="14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zh-TW" alt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TW" alt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eqArr>
                                <m:eqArrPr>
                                  <m:ctrlPr>
                                    <a:rPr lang="zh-TW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總量內</m:t>
                                  </m:r>
                                  <m:d>
                                    <m:dPr>
                                      <m:ctrlPr>
                                        <a:rPr lang="zh-TW" alt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TW" altLang="en-US" sz="1400">
                                          <a:latin typeface="Cambria Math" panose="02040503050406030204" pitchFamily="18" charset="0"/>
                                        </a:rPr>
                                        <m:t>含擴充</m:t>
                                      </m:r>
                                      <m:r>
                                        <a:rPr lang="zh-TW" altLang="en-US" sz="1400" dirty="0">
                                          <a:latin typeface="Cambria Math" panose="02040503050406030204" pitchFamily="18" charset="0"/>
                                        </a:rPr>
                                        <m:t>及研究學院</m:t>
                                      </m:r>
                                      <m:r>
                                        <a:rPr lang="zh-TW" altLang="en-US" sz="1400">
                                          <a:latin typeface="Cambria Math" panose="02040503050406030204" pitchFamily="18" charset="0"/>
                                        </a:rPr>
                                        <m:t>名額</m:t>
                                      </m:r>
                                    </m:e>
                                  </m:d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新生招生名額之實際註冊人數</m:t>
                                  </m:r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境外</m:t>
                                  </m:r>
                                  <m:d>
                                    <m:dPr>
                                      <m:ctrlPr>
                                        <a:rPr lang="zh-TW" alt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TW" altLang="en-US" sz="1400">
                                          <a:latin typeface="Cambria Math" panose="02040503050406030204" pitchFamily="18" charset="0"/>
                                        </a:rPr>
                                        <m:t>新生</m:t>
                                      </m:r>
                                    </m:e>
                                  </m:d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學生實際註冊人數</m:t>
                                  </m:r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e>
                                <m:e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國際專修部華語先修生實際註冊人數</m:t>
                                  </m:r>
                                  <m:r>
                                    <a:rPr lang="en-US" altLang="zh-TW" sz="1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altLang="zh-TW" sz="140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30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altLang="zh-TW" sz="1400" baseline="3000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m:rPr>
                                      <m:nor/>
                                    </m:rPr>
                                    <a:rPr lang="zh-TW" altLang="zh-TW" sz="140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大學試辦計畫學生實際註冊人數</m:t>
                                  </m:r>
                                </m:e>
                              </m:eqArr>
                            </m:num>
                            <m:den>
                              <m:eqArr>
                                <m:eqArrPr>
                                  <m:ctrlPr>
                                    <a:rPr lang="zh-TW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總量內核定新生招生名額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</a:rPr>
                                    <m:t>含</m:t>
                                  </m:r>
                                  <m:r>
                                    <a:rPr lang="zh-TW" altLang="en-US" sz="1400" dirty="0">
                                      <a:latin typeface="Cambria Math" panose="02040503050406030204" pitchFamily="18" charset="0"/>
                                    </a:rPr>
                                    <m:t>研究學院</m:t>
                                  </m:r>
                                  <m:r>
                                    <a:rPr lang="en-US" altLang="zh-TW" sz="1400" i="1" dirty="0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lang="zh-TW" altLang="en-US" sz="140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總量內新生保留入學資格人數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</a:rPr>
                                    <m:t>含</m:t>
                                  </m:r>
                                  <m:r>
                                    <a:rPr lang="zh-TW" altLang="en-US" sz="1400" dirty="0">
                                      <a:latin typeface="Cambria Math" panose="02040503050406030204" pitchFamily="18" charset="0"/>
                                    </a:rPr>
                                    <m:t>研究學院</m:t>
                                  </m:r>
                                  <m:r>
                                    <a:rPr lang="en-US" altLang="zh-TW" sz="1400" i="1" dirty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lang="zh-TW" altLang="en-US" sz="140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境外</m:t>
                                  </m:r>
                                  <m:d>
                                    <m:dPr>
                                      <m:ctrlPr>
                                        <a:rPr lang="zh-TW" alt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TW" altLang="en-US" sz="1400">
                                          <a:latin typeface="Cambria Math" panose="02040503050406030204" pitchFamily="18" charset="0"/>
                                        </a:rPr>
                                        <m:t>新生</m:t>
                                      </m:r>
                                    </m:e>
                                  </m:d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學生實際註冊人數</m:t>
                                  </m:r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e>
                                <m:e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國際專修部華語先修生實際註冊人數</m:t>
                                  </m:r>
                                  <m:r>
                                    <a:rPr lang="en-US" altLang="zh-TW" sz="1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altLang="zh-TW" sz="140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30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altLang="zh-TW" sz="1400" baseline="3000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m:rPr>
                                      <m:nor/>
                                    </m:rPr>
                                    <a:rPr lang="zh-TW" altLang="zh-TW" sz="140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大學試辦計畫學生實際註冊人數</m:t>
                                  </m:r>
                                </m:e>
                              </m:eqArr>
                            </m:den>
                          </m:f>
                        </m:e>
                      </m:d>
                      <m:r>
                        <a:rPr lang="zh-TW" altLang="en-US" sz="140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zh-TW" altLang="en-US" sz="1400"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zh-TW" altLang="en-US" sz="140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zh-TW" altLang="en-US" sz="1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602068CA-6D14-4805-BE3E-8545A84AA8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067" y="4664961"/>
                <a:ext cx="11168753" cy="17355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字方塊 8">
            <a:extLst>
              <a:ext uri="{FF2B5EF4-FFF2-40B4-BE49-F238E27FC236}">
                <a16:creationId xmlns:a16="http://schemas.microsoft.com/office/drawing/2014/main" id="{C993B687-4954-4F34-8C5E-71930ABBEB10}"/>
              </a:ext>
            </a:extLst>
          </p:cNvPr>
          <p:cNvSpPr txBox="1"/>
          <p:nvPr/>
        </p:nvSpPr>
        <p:spPr>
          <a:xfrm>
            <a:off x="289253" y="4323960"/>
            <a:ext cx="6172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zh-TW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新生註冊率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計算公式如下：</a:t>
            </a:r>
            <a:endParaRPr lang="zh-TW" altLang="en-US" dirty="0"/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C5D0860D-FB7B-442E-B794-9C42F790D41D}"/>
              </a:ext>
            </a:extLst>
          </p:cNvPr>
          <p:cNvSpPr/>
          <p:nvPr/>
        </p:nvSpPr>
        <p:spPr>
          <a:xfrm>
            <a:off x="8131077" y="4179014"/>
            <a:ext cx="3771670" cy="69000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彙整單位：教務處註課組</a:t>
            </a:r>
            <a:endParaRPr lang="en-US" altLang="zh-TW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相關單位：</a:t>
            </a:r>
            <a:r>
              <a:rPr lang="en-US" altLang="zh-TW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30+</a:t>
            </a:r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大學、各學系</a:t>
            </a:r>
          </a:p>
        </p:txBody>
      </p:sp>
    </p:spTree>
    <p:extLst>
      <p:ext uri="{BB962C8B-B14F-4D97-AF65-F5344CB8AC3E}">
        <p14:creationId xmlns:p14="http://schemas.microsoft.com/office/powerpoint/2010/main" val="393627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3.2.15</a:t>
            </a:r>
          </a:p>
        </p:txBody>
      </p: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91521EB0-6EC9-4DC8-9A00-B7ED020B6C0B}"/>
              </a:ext>
            </a:extLst>
          </p:cNvPr>
          <p:cNvGrpSpPr/>
          <p:nvPr/>
        </p:nvGrpSpPr>
        <p:grpSpPr>
          <a:xfrm>
            <a:off x="275844" y="4555488"/>
            <a:ext cx="11640312" cy="1170432"/>
            <a:chOff x="274320" y="4617720"/>
            <a:chExt cx="11640312" cy="1170432"/>
          </a:xfrm>
        </p:grpSpPr>
        <p:sp>
          <p:nvSpPr>
            <p:cNvPr id="59" name="Shape 55">
              <a:extLst>
                <a:ext uri="{FF2B5EF4-FFF2-40B4-BE49-F238E27FC236}">
                  <a16:creationId xmlns:a16="http://schemas.microsoft.com/office/drawing/2014/main" id="{2A7BD197-6CD5-44A9-B416-096DCD074EBC}"/>
                </a:ext>
              </a:extLst>
            </p:cNvPr>
            <p:cNvSpPr/>
            <p:nvPr/>
          </p:nvSpPr>
          <p:spPr>
            <a:xfrm>
              <a:off x="274320" y="4617720"/>
              <a:ext cx="11640312" cy="1170432"/>
            </a:xfrm>
            <a:prstGeom prst="roundRect">
              <a:avLst>
                <a:gd name="adj" fmla="val 9375"/>
              </a:avLst>
            </a:prstGeom>
            <a:solidFill>
              <a:srgbClr val="FFFFFF"/>
            </a:solidFill>
            <a:ln w="12700">
              <a:solidFill>
                <a:srgbClr val="BAD2EA"/>
              </a:solidFill>
              <a:prstDash val="solid"/>
            </a:ln>
            <a:effectLst>
              <a:outerShdw blurRad="25400" dist="50800" dir="2700000" algn="bl" rotWithShape="0">
                <a:srgbClr val="999999">
                  <a:alpha val="2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0" name="Shape 56">
              <a:extLst>
                <a:ext uri="{FF2B5EF4-FFF2-40B4-BE49-F238E27FC236}">
                  <a16:creationId xmlns:a16="http://schemas.microsoft.com/office/drawing/2014/main" id="{530303B2-5523-4FCE-B75D-C7F9D802C8FB}"/>
                </a:ext>
              </a:extLst>
            </p:cNvPr>
            <p:cNvSpPr/>
            <p:nvPr/>
          </p:nvSpPr>
          <p:spPr>
            <a:xfrm>
              <a:off x="521207" y="4709160"/>
              <a:ext cx="1063020" cy="960120"/>
            </a:xfrm>
            <a:prstGeom prst="roundRect">
              <a:avLst>
                <a:gd name="adj" fmla="val 7619"/>
              </a:avLst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1" name="Shape 57">
              <a:extLst>
                <a:ext uri="{FF2B5EF4-FFF2-40B4-BE49-F238E27FC236}">
                  <a16:creationId xmlns:a16="http://schemas.microsoft.com/office/drawing/2014/main" id="{3A9F4926-AF66-4A17-80FF-2963001A2A40}"/>
                </a:ext>
              </a:extLst>
            </p:cNvPr>
            <p:cNvSpPr/>
            <p:nvPr/>
          </p:nvSpPr>
          <p:spPr>
            <a:xfrm>
              <a:off x="795344" y="4828032"/>
              <a:ext cx="411480" cy="432054"/>
            </a:xfrm>
            <a:prstGeom prst="roundRect">
              <a:avLst>
                <a:gd name="adj" fmla="val 8889"/>
              </a:avLst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2" name="Shape 58">
              <a:extLst>
                <a:ext uri="{FF2B5EF4-FFF2-40B4-BE49-F238E27FC236}">
                  <a16:creationId xmlns:a16="http://schemas.microsoft.com/office/drawing/2014/main" id="{61757DB6-2CF2-447C-9C5E-E4230C1194A1}"/>
                </a:ext>
              </a:extLst>
            </p:cNvPr>
            <p:cNvSpPr/>
            <p:nvPr/>
          </p:nvSpPr>
          <p:spPr>
            <a:xfrm>
              <a:off x="870509" y="4877410"/>
              <a:ext cx="279806" cy="74066"/>
            </a:xfrm>
            <a:prstGeom prst="rect">
              <a:avLst/>
            </a:prstGeom>
            <a:solidFill>
              <a:srgbClr val="0B5AAE">
                <a:alpha val="85000"/>
              </a:srgbClr>
            </a:solidFill>
            <a:ln w="12700">
              <a:solidFill>
                <a:srgbClr val="0B5AAE">
                  <a:alpha val="85000"/>
                </a:srgbClr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3" name="Shape 59">
              <a:extLst>
                <a:ext uri="{FF2B5EF4-FFF2-40B4-BE49-F238E27FC236}">
                  <a16:creationId xmlns:a16="http://schemas.microsoft.com/office/drawing/2014/main" id="{F7F033FC-3D82-436B-9455-C2AF84F4A460}"/>
                </a:ext>
              </a:extLst>
            </p:cNvPr>
            <p:cNvSpPr/>
            <p:nvPr/>
          </p:nvSpPr>
          <p:spPr>
            <a:xfrm>
              <a:off x="878738" y="4992624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4" name="Shape 60">
              <a:extLst>
                <a:ext uri="{FF2B5EF4-FFF2-40B4-BE49-F238E27FC236}">
                  <a16:creationId xmlns:a16="http://schemas.microsoft.com/office/drawing/2014/main" id="{33D54ADE-9B97-40A3-8811-064D87E4B955}"/>
                </a:ext>
              </a:extLst>
            </p:cNvPr>
            <p:cNvSpPr/>
            <p:nvPr/>
          </p:nvSpPr>
          <p:spPr>
            <a:xfrm>
              <a:off x="973379" y="4992624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5" name="Shape 61">
              <a:extLst>
                <a:ext uri="{FF2B5EF4-FFF2-40B4-BE49-F238E27FC236}">
                  <a16:creationId xmlns:a16="http://schemas.microsoft.com/office/drawing/2014/main" id="{99E92019-1351-4EE0-A68D-972D6AE05172}"/>
                </a:ext>
              </a:extLst>
            </p:cNvPr>
            <p:cNvSpPr/>
            <p:nvPr/>
          </p:nvSpPr>
          <p:spPr>
            <a:xfrm>
              <a:off x="1068019" y="4992624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6" name="Shape 62">
              <a:extLst>
                <a:ext uri="{FF2B5EF4-FFF2-40B4-BE49-F238E27FC236}">
                  <a16:creationId xmlns:a16="http://schemas.microsoft.com/office/drawing/2014/main" id="{8A64A152-0F77-4380-A981-A23D03260C39}"/>
                </a:ext>
              </a:extLst>
            </p:cNvPr>
            <p:cNvSpPr/>
            <p:nvPr/>
          </p:nvSpPr>
          <p:spPr>
            <a:xfrm>
              <a:off x="878738" y="5066690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7" name="Shape 63">
              <a:extLst>
                <a:ext uri="{FF2B5EF4-FFF2-40B4-BE49-F238E27FC236}">
                  <a16:creationId xmlns:a16="http://schemas.microsoft.com/office/drawing/2014/main" id="{328CDDD4-16E1-48E1-8064-0C34A7A9E03F}"/>
                </a:ext>
              </a:extLst>
            </p:cNvPr>
            <p:cNvSpPr/>
            <p:nvPr/>
          </p:nvSpPr>
          <p:spPr>
            <a:xfrm>
              <a:off x="973379" y="5066690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8" name="Shape 64">
              <a:extLst>
                <a:ext uri="{FF2B5EF4-FFF2-40B4-BE49-F238E27FC236}">
                  <a16:creationId xmlns:a16="http://schemas.microsoft.com/office/drawing/2014/main" id="{60E9C2D5-32FC-4D47-844D-D583395B017A}"/>
                </a:ext>
              </a:extLst>
            </p:cNvPr>
            <p:cNvSpPr/>
            <p:nvPr/>
          </p:nvSpPr>
          <p:spPr>
            <a:xfrm>
              <a:off x="1068019" y="5066690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9" name="Shape 65">
              <a:extLst>
                <a:ext uri="{FF2B5EF4-FFF2-40B4-BE49-F238E27FC236}">
                  <a16:creationId xmlns:a16="http://schemas.microsoft.com/office/drawing/2014/main" id="{778505BA-8F9B-4172-94D6-8427F13C2738}"/>
                </a:ext>
              </a:extLst>
            </p:cNvPr>
            <p:cNvSpPr/>
            <p:nvPr/>
          </p:nvSpPr>
          <p:spPr>
            <a:xfrm>
              <a:off x="878738" y="5140757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70" name="Shape 66">
              <a:extLst>
                <a:ext uri="{FF2B5EF4-FFF2-40B4-BE49-F238E27FC236}">
                  <a16:creationId xmlns:a16="http://schemas.microsoft.com/office/drawing/2014/main" id="{25D1DBF0-0C19-40DC-97D2-22589F930599}"/>
                </a:ext>
              </a:extLst>
            </p:cNvPr>
            <p:cNvSpPr/>
            <p:nvPr/>
          </p:nvSpPr>
          <p:spPr>
            <a:xfrm>
              <a:off x="973379" y="5140757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71" name="Shape 67">
              <a:extLst>
                <a:ext uri="{FF2B5EF4-FFF2-40B4-BE49-F238E27FC236}">
                  <a16:creationId xmlns:a16="http://schemas.microsoft.com/office/drawing/2014/main" id="{3AD5F172-963C-48E5-8CE8-34DFF777DE8D}"/>
                </a:ext>
              </a:extLst>
            </p:cNvPr>
            <p:cNvSpPr/>
            <p:nvPr/>
          </p:nvSpPr>
          <p:spPr>
            <a:xfrm>
              <a:off x="1068019" y="5140757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72" name="Text 68">
              <a:extLst>
                <a:ext uri="{FF2B5EF4-FFF2-40B4-BE49-F238E27FC236}">
                  <a16:creationId xmlns:a16="http://schemas.microsoft.com/office/drawing/2014/main" id="{C3DC41EB-2D07-4D65-AFDD-65FFCF0C8F76}"/>
                </a:ext>
              </a:extLst>
            </p:cNvPr>
            <p:cNvSpPr/>
            <p:nvPr/>
          </p:nvSpPr>
          <p:spPr>
            <a:xfrm>
              <a:off x="521208" y="5321808"/>
              <a:ext cx="1097280" cy="237744"/>
            </a:xfrm>
            <a:prstGeom prst="rect">
              <a:avLst/>
            </a:prstGeom>
            <a:noFill/>
            <a:ln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381" tIns="381" rIns="381" bIns="381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註冊率計算</a:t>
              </a:r>
              <a:endParaRPr lang="en-US" sz="1500" dirty="0"/>
            </a:p>
          </p:txBody>
        </p:sp>
        <p:sp>
          <p:nvSpPr>
            <p:cNvPr id="73" name="Text 69">
              <a:extLst>
                <a:ext uri="{FF2B5EF4-FFF2-40B4-BE49-F238E27FC236}">
                  <a16:creationId xmlns:a16="http://schemas.microsoft.com/office/drawing/2014/main" id="{8D7DBB42-9106-4A5D-B12F-5F685122F3AE}"/>
                </a:ext>
              </a:extLst>
            </p:cNvPr>
            <p:cNvSpPr/>
            <p:nvPr/>
          </p:nvSpPr>
          <p:spPr>
            <a:xfrm>
              <a:off x="1874520" y="5074920"/>
              <a:ext cx="4297680" cy="329184"/>
            </a:xfrm>
            <a:prstGeom prst="rect">
              <a:avLst/>
            </a:prstGeom>
            <a:noFill/>
            <a:ln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381" tIns="381" rIns="381" bIns="381" rtlCol="0" anchor="ctr">
              <a:normAutofit/>
            </a:bodyPr>
            <a:lstStyle/>
            <a:p>
              <a:pPr marL="0" indent="0">
                <a:buNone/>
              </a:pPr>
              <a:r>
                <a:rPr lang="en-US" sz="1800" b="1" dirty="0">
                  <a:solidFill>
                    <a:srgbClr val="0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資訊管理學系學士班新生註冊率(%) (D) =</a:t>
              </a:r>
              <a:endParaRPr lang="en-US" sz="1800" dirty="0"/>
            </a:p>
          </p:txBody>
        </p:sp>
        <p:sp>
          <p:nvSpPr>
            <p:cNvPr id="74" name="Text 70">
              <a:extLst>
                <a:ext uri="{FF2B5EF4-FFF2-40B4-BE49-F238E27FC236}">
                  <a16:creationId xmlns:a16="http://schemas.microsoft.com/office/drawing/2014/main" id="{E2799079-0EC8-462B-B184-5A8FECD07335}"/>
                </a:ext>
              </a:extLst>
            </p:cNvPr>
            <p:cNvSpPr/>
            <p:nvPr/>
          </p:nvSpPr>
          <p:spPr>
            <a:xfrm>
              <a:off x="6355080" y="4910328"/>
              <a:ext cx="109728" cy="594360"/>
            </a:xfrm>
            <a:prstGeom prst="rect">
              <a:avLst/>
            </a:prstGeom>
            <a:noFill/>
            <a:ln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381" tIns="381" rIns="381" bIns="381" rtlCol="0" anchor="ctr">
              <a:normAutofit/>
            </a:bodyPr>
            <a:lstStyle/>
            <a:p>
              <a:pPr marL="0" indent="0">
                <a:buNone/>
              </a:pPr>
              <a:r>
                <a:rPr lang="en-US" sz="3500" dirty="0">
                  <a:solidFill>
                    <a:srgbClr val="0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[</a:t>
              </a:r>
              <a:endParaRPr lang="en-US" sz="3500" dirty="0"/>
            </a:p>
          </p:txBody>
        </p:sp>
        <p:sp>
          <p:nvSpPr>
            <p:cNvPr id="75" name="Shape 71">
              <a:extLst>
                <a:ext uri="{FF2B5EF4-FFF2-40B4-BE49-F238E27FC236}">
                  <a16:creationId xmlns:a16="http://schemas.microsoft.com/office/drawing/2014/main" id="{73401941-4A58-4DB0-9BFA-E5BFB8D5CF54}"/>
                </a:ext>
              </a:extLst>
            </p:cNvPr>
            <p:cNvSpPr/>
            <p:nvPr/>
          </p:nvSpPr>
          <p:spPr>
            <a:xfrm>
              <a:off x="6492240" y="5248656"/>
              <a:ext cx="306324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76" name="Text 72">
              <a:extLst>
                <a:ext uri="{FF2B5EF4-FFF2-40B4-BE49-F238E27FC236}">
                  <a16:creationId xmlns:a16="http://schemas.microsoft.com/office/drawing/2014/main" id="{92607725-B35D-4A80-A1ED-02B417F97B28}"/>
                </a:ext>
              </a:extLst>
            </p:cNvPr>
            <p:cNvSpPr/>
            <p:nvPr/>
          </p:nvSpPr>
          <p:spPr>
            <a:xfrm>
              <a:off x="6510528" y="4901184"/>
              <a:ext cx="3127248" cy="292608"/>
            </a:xfrm>
            <a:prstGeom prst="rect">
              <a:avLst/>
            </a:prstGeom>
            <a:noFill/>
            <a:ln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381" tIns="381" rIns="381" bIns="381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altLang="zh-TW" sz="1600" b="1" dirty="0">
                  <a:solidFill>
                    <a:srgbClr val="0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55</a:t>
              </a:r>
              <a:r>
                <a:rPr lang="en-US" sz="1600" b="1" dirty="0">
                  <a:solidFill>
                    <a:srgbClr val="0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(C)+5(E)+4(F)+</a:t>
              </a:r>
              <a:r>
                <a:rPr lang="en-US" sz="1600" b="1" dirty="0">
                  <a:solidFill>
                    <a:srgbClr val="C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20(G)</a:t>
              </a:r>
              <a:endParaRPr lang="en-US" sz="1600" dirty="0">
                <a:solidFill>
                  <a:srgbClr val="C00000"/>
                </a:solidFill>
              </a:endParaRPr>
            </a:p>
          </p:txBody>
        </p:sp>
        <p:sp>
          <p:nvSpPr>
            <p:cNvPr id="77" name="Text 73">
              <a:extLst>
                <a:ext uri="{FF2B5EF4-FFF2-40B4-BE49-F238E27FC236}">
                  <a16:creationId xmlns:a16="http://schemas.microsoft.com/office/drawing/2014/main" id="{4FD28C24-524E-45FE-8276-B240BFF19D84}"/>
                </a:ext>
              </a:extLst>
            </p:cNvPr>
            <p:cNvSpPr/>
            <p:nvPr/>
          </p:nvSpPr>
          <p:spPr>
            <a:xfrm>
              <a:off x="6510528" y="5285232"/>
              <a:ext cx="3127248" cy="292608"/>
            </a:xfrm>
            <a:prstGeom prst="rect">
              <a:avLst/>
            </a:prstGeom>
            <a:noFill/>
            <a:ln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381" tIns="381" rIns="381" bIns="381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0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60(A)-3(B)+5(E)+4(F)+</a:t>
              </a:r>
              <a:r>
                <a:rPr lang="en-US" sz="1600" b="1" dirty="0">
                  <a:solidFill>
                    <a:srgbClr val="C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20(G)</a:t>
              </a:r>
              <a:endParaRPr lang="en-US" sz="1600" dirty="0">
                <a:solidFill>
                  <a:srgbClr val="C00000"/>
                </a:solidFill>
              </a:endParaRPr>
            </a:p>
          </p:txBody>
        </p:sp>
        <p:sp>
          <p:nvSpPr>
            <p:cNvPr id="78" name="Text 74">
              <a:extLst>
                <a:ext uri="{FF2B5EF4-FFF2-40B4-BE49-F238E27FC236}">
                  <a16:creationId xmlns:a16="http://schemas.microsoft.com/office/drawing/2014/main" id="{AB3B78CB-496B-4B4E-B9CC-06055B11416E}"/>
                </a:ext>
              </a:extLst>
            </p:cNvPr>
            <p:cNvSpPr/>
            <p:nvPr/>
          </p:nvSpPr>
          <p:spPr>
            <a:xfrm>
              <a:off x="9619488" y="4910328"/>
              <a:ext cx="109728" cy="594360"/>
            </a:xfrm>
            <a:prstGeom prst="rect">
              <a:avLst/>
            </a:prstGeom>
            <a:noFill/>
            <a:ln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381" tIns="381" rIns="381" bIns="381" rtlCol="0" anchor="ctr">
              <a:normAutofit/>
            </a:bodyPr>
            <a:lstStyle/>
            <a:p>
              <a:pPr marL="0" indent="0">
                <a:buNone/>
              </a:pPr>
              <a:r>
                <a:rPr lang="en-US" sz="3500" dirty="0">
                  <a:solidFill>
                    <a:srgbClr val="0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]</a:t>
              </a:r>
              <a:endParaRPr lang="en-US" sz="3500" dirty="0"/>
            </a:p>
          </p:txBody>
        </p:sp>
        <p:sp>
          <p:nvSpPr>
            <p:cNvPr id="79" name="Text 75">
              <a:extLst>
                <a:ext uri="{FF2B5EF4-FFF2-40B4-BE49-F238E27FC236}">
                  <a16:creationId xmlns:a16="http://schemas.microsoft.com/office/drawing/2014/main" id="{683DE434-7C86-4A32-B276-25A5C1A81579}"/>
                </a:ext>
              </a:extLst>
            </p:cNvPr>
            <p:cNvSpPr/>
            <p:nvPr/>
          </p:nvSpPr>
          <p:spPr>
            <a:xfrm>
              <a:off x="9829800" y="5102352"/>
              <a:ext cx="960120" cy="274320"/>
            </a:xfrm>
            <a:prstGeom prst="rect">
              <a:avLst/>
            </a:prstGeom>
            <a:noFill/>
            <a:ln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381" tIns="381" rIns="381" bIns="381" rtlCol="0" anchor="ctr">
              <a:noAutofit/>
            </a:bodyPr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0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× 100%  =</a:t>
              </a:r>
              <a:endParaRPr lang="en-US" sz="1500" dirty="0"/>
            </a:p>
          </p:txBody>
        </p:sp>
        <p:sp>
          <p:nvSpPr>
            <p:cNvPr id="80" name="Text 76">
              <a:extLst>
                <a:ext uri="{FF2B5EF4-FFF2-40B4-BE49-F238E27FC236}">
                  <a16:creationId xmlns:a16="http://schemas.microsoft.com/office/drawing/2014/main" id="{8B58E8D6-F44E-47F0-A7D1-669086FDF067}"/>
                </a:ext>
              </a:extLst>
            </p:cNvPr>
            <p:cNvSpPr/>
            <p:nvPr/>
          </p:nvSpPr>
          <p:spPr>
            <a:xfrm>
              <a:off x="10789920" y="5056632"/>
              <a:ext cx="914400" cy="329184"/>
            </a:xfrm>
            <a:prstGeom prst="rect">
              <a:avLst/>
            </a:prstGeom>
            <a:noFill/>
            <a:ln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381" tIns="381" rIns="381" bIns="381" rtlCol="0" anchor="ctr">
              <a:noAutofit/>
            </a:bodyPr>
            <a:lstStyle/>
            <a:p>
              <a:pPr marL="0" indent="0" algn="r">
                <a:buNone/>
              </a:pPr>
              <a:r>
                <a:rPr lang="en-US" altLang="zh-TW" sz="1700" b="1" dirty="0">
                  <a:solidFill>
                    <a:srgbClr val="0000FF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97</a:t>
              </a:r>
              <a:r>
                <a:rPr lang="en-US" sz="1700" b="1" dirty="0">
                  <a:solidFill>
                    <a:srgbClr val="0000FF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.</a:t>
              </a:r>
              <a:r>
                <a:rPr lang="en-US" altLang="zh-TW" sz="1700" b="1" dirty="0">
                  <a:solidFill>
                    <a:srgbClr val="0000FF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67</a:t>
              </a:r>
              <a:r>
                <a:rPr lang="en-US" sz="1700" b="1" dirty="0">
                  <a:solidFill>
                    <a:srgbClr val="0000FF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%</a:t>
              </a:r>
              <a:endParaRPr lang="en-US" sz="1700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633AA94B-B9AD-4477-8459-752784D88339}"/>
              </a:ext>
            </a:extLst>
          </p:cNvPr>
          <p:cNvGrpSpPr/>
          <p:nvPr/>
        </p:nvGrpSpPr>
        <p:grpSpPr>
          <a:xfrm>
            <a:off x="275844" y="2173414"/>
            <a:ext cx="11640312" cy="2128123"/>
            <a:chOff x="274320" y="2355494"/>
            <a:chExt cx="11640312" cy="1637018"/>
          </a:xfrm>
        </p:grpSpPr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4044003A-F81C-4F7F-A065-C32CD0C4AB57}"/>
                </a:ext>
              </a:extLst>
            </p:cNvPr>
            <p:cNvGrpSpPr/>
            <p:nvPr/>
          </p:nvGrpSpPr>
          <p:grpSpPr>
            <a:xfrm>
              <a:off x="274320" y="2355494"/>
              <a:ext cx="11640312" cy="1637018"/>
              <a:chOff x="274320" y="2496312"/>
              <a:chExt cx="11640312" cy="1637018"/>
            </a:xfrm>
          </p:grpSpPr>
          <p:sp>
            <p:nvSpPr>
              <p:cNvPr id="11" name="Shape 9">
                <a:extLst>
                  <a:ext uri="{FF2B5EF4-FFF2-40B4-BE49-F238E27FC236}">
                    <a16:creationId xmlns:a16="http://schemas.microsoft.com/office/drawing/2014/main" id="{9E8E7081-A337-4101-B37C-1A60B19BE045}"/>
                  </a:ext>
                </a:extLst>
              </p:cNvPr>
              <p:cNvSpPr/>
              <p:nvPr/>
            </p:nvSpPr>
            <p:spPr>
              <a:xfrm>
                <a:off x="274320" y="2496312"/>
                <a:ext cx="11640312" cy="1637018"/>
              </a:xfrm>
              <a:prstGeom prst="roundRect">
                <a:avLst>
                  <a:gd name="adj" fmla="val 6000"/>
                </a:avLst>
              </a:prstGeom>
              <a:solidFill>
                <a:srgbClr val="FFFFFF"/>
              </a:solidFill>
              <a:ln w="12700">
                <a:solidFill>
                  <a:srgbClr val="BAD2EA"/>
                </a:solidFill>
                <a:prstDash val="solid"/>
              </a:ln>
              <a:effectLst>
                <a:outerShdw blurRad="25400" dist="50800" dir="2700000" algn="bl" rotWithShape="0">
                  <a:srgbClr val="999999">
                    <a:alpha val="20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</p:sp>
          <p:sp>
            <p:nvSpPr>
              <p:cNvPr id="12" name="Shape 10">
                <a:extLst>
                  <a:ext uri="{FF2B5EF4-FFF2-40B4-BE49-F238E27FC236}">
                    <a16:creationId xmlns:a16="http://schemas.microsoft.com/office/drawing/2014/main" id="{B59406CC-9688-4132-91D0-2E7E257E777C}"/>
                  </a:ext>
                </a:extLst>
              </p:cNvPr>
              <p:cNvSpPr/>
              <p:nvPr/>
            </p:nvSpPr>
            <p:spPr>
              <a:xfrm>
                <a:off x="504227" y="2587752"/>
                <a:ext cx="1080000" cy="1441305"/>
              </a:xfrm>
              <a:prstGeom prst="roundRect">
                <a:avLst>
                  <a:gd name="adj" fmla="val 5797"/>
                </a:avLst>
              </a:prstGeom>
              <a:solidFill>
                <a:srgbClr val="0B5AAE"/>
              </a:solidFill>
              <a:ln w="12700">
                <a:solidFill>
                  <a:srgbClr val="0B5AAE"/>
                </a:solidFill>
                <a:prstDash val="solid"/>
              </a:ln>
            </p:spPr>
          </p:sp>
          <p:sp>
            <p:nvSpPr>
              <p:cNvPr id="13" name="Shape 11">
                <a:extLst>
                  <a:ext uri="{FF2B5EF4-FFF2-40B4-BE49-F238E27FC236}">
                    <a16:creationId xmlns:a16="http://schemas.microsoft.com/office/drawing/2014/main" id="{32D74F3A-5DD3-4D7B-AFE0-D24466D30E4C}"/>
                  </a:ext>
                </a:extLst>
              </p:cNvPr>
              <p:cNvSpPr/>
              <p:nvPr/>
            </p:nvSpPr>
            <p:spPr>
              <a:xfrm>
                <a:off x="849478" y="2907792"/>
                <a:ext cx="321869" cy="90526"/>
              </a:xfrm>
              <a:prstGeom prst="triangle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prstDash val="solid"/>
              </a:ln>
            </p:spPr>
          </p:sp>
          <p:sp>
            <p:nvSpPr>
              <p:cNvPr id="14" name="Shape 12">
                <a:extLst>
                  <a:ext uri="{FF2B5EF4-FFF2-40B4-BE49-F238E27FC236}">
                    <a16:creationId xmlns:a16="http://schemas.microsoft.com/office/drawing/2014/main" id="{E5850B32-5ACC-44E3-BAF6-0CDBC32247AF}"/>
                  </a:ext>
                </a:extLst>
              </p:cNvPr>
              <p:cNvSpPr/>
              <p:nvPr/>
            </p:nvSpPr>
            <p:spPr>
              <a:xfrm>
                <a:off x="809244" y="3008376"/>
                <a:ext cx="402336" cy="3017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prstDash val="solid"/>
              </a:ln>
            </p:spPr>
          </p:sp>
          <p:sp>
            <p:nvSpPr>
              <p:cNvPr id="15" name="Shape 13">
                <a:extLst>
                  <a:ext uri="{FF2B5EF4-FFF2-40B4-BE49-F238E27FC236}">
                    <a16:creationId xmlns:a16="http://schemas.microsoft.com/office/drawing/2014/main" id="{426BCB8C-FA1F-4363-A788-BF69EEC7B7B7}"/>
                  </a:ext>
                </a:extLst>
              </p:cNvPr>
              <p:cNvSpPr/>
              <p:nvPr/>
            </p:nvSpPr>
            <p:spPr>
              <a:xfrm>
                <a:off x="849478" y="3058668"/>
                <a:ext cx="30175" cy="21122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prstDash val="solid"/>
              </a:ln>
            </p:spPr>
          </p:sp>
          <p:sp>
            <p:nvSpPr>
              <p:cNvPr id="16" name="Shape 14">
                <a:extLst>
                  <a:ext uri="{FF2B5EF4-FFF2-40B4-BE49-F238E27FC236}">
                    <a16:creationId xmlns:a16="http://schemas.microsoft.com/office/drawing/2014/main" id="{BC7BA38C-3A29-45C6-ABB4-BC0B2A2E1B94}"/>
                  </a:ext>
                </a:extLst>
              </p:cNvPr>
              <p:cNvSpPr/>
              <p:nvPr/>
            </p:nvSpPr>
            <p:spPr>
              <a:xfrm>
                <a:off x="934974" y="3058668"/>
                <a:ext cx="30175" cy="21122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prstDash val="solid"/>
              </a:ln>
            </p:spPr>
          </p:sp>
          <p:sp>
            <p:nvSpPr>
              <p:cNvPr id="17" name="Shape 15">
                <a:extLst>
                  <a:ext uri="{FF2B5EF4-FFF2-40B4-BE49-F238E27FC236}">
                    <a16:creationId xmlns:a16="http://schemas.microsoft.com/office/drawing/2014/main" id="{4E515B90-1F14-4295-B15B-DF3695C392E4}"/>
                  </a:ext>
                </a:extLst>
              </p:cNvPr>
              <p:cNvSpPr/>
              <p:nvPr/>
            </p:nvSpPr>
            <p:spPr>
              <a:xfrm>
                <a:off x="1020470" y="3058668"/>
                <a:ext cx="30175" cy="21122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prstDash val="solid"/>
              </a:ln>
            </p:spPr>
          </p:sp>
          <p:sp>
            <p:nvSpPr>
              <p:cNvPr id="18" name="Shape 16">
                <a:extLst>
                  <a:ext uri="{FF2B5EF4-FFF2-40B4-BE49-F238E27FC236}">
                    <a16:creationId xmlns:a16="http://schemas.microsoft.com/office/drawing/2014/main" id="{B3AEFD70-D81C-42A5-8A5E-749583F2A716}"/>
                  </a:ext>
                </a:extLst>
              </p:cNvPr>
              <p:cNvSpPr/>
              <p:nvPr/>
            </p:nvSpPr>
            <p:spPr>
              <a:xfrm>
                <a:off x="1105967" y="3058668"/>
                <a:ext cx="30175" cy="21122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prstDash val="solid"/>
              </a:ln>
            </p:spPr>
          </p:sp>
          <p:sp>
            <p:nvSpPr>
              <p:cNvPr id="19" name="Shape 17">
                <a:extLst>
                  <a:ext uri="{FF2B5EF4-FFF2-40B4-BE49-F238E27FC236}">
                    <a16:creationId xmlns:a16="http://schemas.microsoft.com/office/drawing/2014/main" id="{0D747FAA-32A9-4B5E-B50D-25487D229DFB}"/>
                  </a:ext>
                </a:extLst>
              </p:cNvPr>
              <p:cNvSpPr/>
              <p:nvPr/>
            </p:nvSpPr>
            <p:spPr>
              <a:xfrm>
                <a:off x="809244" y="3290011"/>
                <a:ext cx="402336" cy="3017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prstDash val="solid"/>
              </a:ln>
            </p:spPr>
          </p:sp>
          <p:sp>
            <p:nvSpPr>
              <p:cNvPr id="20" name="Shape 18">
                <a:extLst>
                  <a:ext uri="{FF2B5EF4-FFF2-40B4-BE49-F238E27FC236}">
                    <a16:creationId xmlns:a16="http://schemas.microsoft.com/office/drawing/2014/main" id="{E7A2726E-22C4-4222-90E5-43E49F1D34E0}"/>
                  </a:ext>
                </a:extLst>
              </p:cNvPr>
              <p:cNvSpPr/>
              <p:nvPr/>
            </p:nvSpPr>
            <p:spPr>
              <a:xfrm>
                <a:off x="784098" y="3340303"/>
                <a:ext cx="452628" cy="2514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prstDash val="solid"/>
              </a:ln>
            </p:spPr>
          </p:sp>
          <p:sp>
            <p:nvSpPr>
              <p:cNvPr id="22" name="Text 19">
                <a:extLst>
                  <a:ext uri="{FF2B5EF4-FFF2-40B4-BE49-F238E27FC236}">
                    <a16:creationId xmlns:a16="http://schemas.microsoft.com/office/drawing/2014/main" id="{ABD06FD8-5D36-4A63-B0C3-DEE05F6921CE}"/>
                  </a:ext>
                </a:extLst>
              </p:cNvPr>
              <p:cNvSpPr/>
              <p:nvPr/>
            </p:nvSpPr>
            <p:spPr>
              <a:xfrm>
                <a:off x="521208" y="3529584"/>
                <a:ext cx="1097280" cy="310896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700" b="1" dirty="0">
                    <a:solidFill>
                      <a:srgbClr val="FFFFFF"/>
                    </a:solidFill>
                    <a:latin typeface="Microsoft JhengHei" pitchFamily="34" charset="0"/>
                    <a:ea typeface="Microsoft JhengHei" pitchFamily="34" charset="-122"/>
                    <a:cs typeface="Microsoft JhengHei" pitchFamily="34" charset="-120"/>
                  </a:rPr>
                  <a:t>範例情境</a:t>
                </a:r>
                <a:endParaRPr lang="en-US" sz="1700" dirty="0"/>
              </a:p>
            </p:txBody>
          </p:sp>
          <p:sp>
            <p:nvSpPr>
              <p:cNvPr id="23" name="Shape 20">
                <a:extLst>
                  <a:ext uri="{FF2B5EF4-FFF2-40B4-BE49-F238E27FC236}">
                    <a16:creationId xmlns:a16="http://schemas.microsoft.com/office/drawing/2014/main" id="{E9790E77-2674-400E-B206-085CA16E0608}"/>
                  </a:ext>
                </a:extLst>
              </p:cNvPr>
              <p:cNvSpPr/>
              <p:nvPr/>
            </p:nvSpPr>
            <p:spPr>
              <a:xfrm>
                <a:off x="1725228" y="2606040"/>
                <a:ext cx="438912" cy="329184"/>
              </a:xfrm>
              <a:prstGeom prst="roundRect">
                <a:avLst>
                  <a:gd name="adj" fmla="val 33333"/>
                </a:avLst>
              </a:prstGeom>
              <a:solidFill>
                <a:srgbClr val="0B7FC0"/>
              </a:solidFill>
              <a:ln w="12700">
                <a:solidFill>
                  <a:srgbClr val="0B7FC0"/>
                </a:solidFill>
                <a:prstDash val="solid"/>
              </a:ln>
            </p:spPr>
          </p:sp>
          <p:sp>
            <p:nvSpPr>
              <p:cNvPr id="24" name="Text 21">
                <a:extLst>
                  <a:ext uri="{FF2B5EF4-FFF2-40B4-BE49-F238E27FC236}">
                    <a16:creationId xmlns:a16="http://schemas.microsoft.com/office/drawing/2014/main" id="{AC09B61B-A056-410B-9BC6-BFB438C60115}"/>
                  </a:ext>
                </a:extLst>
              </p:cNvPr>
              <p:cNvSpPr/>
              <p:nvPr/>
            </p:nvSpPr>
            <p:spPr>
              <a:xfrm>
                <a:off x="1725228" y="2633472"/>
                <a:ext cx="422557" cy="32918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A</a:t>
                </a:r>
                <a:endParaRPr lang="en-US" sz="16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5" name="Shape 22">
                <a:extLst>
                  <a:ext uri="{FF2B5EF4-FFF2-40B4-BE49-F238E27FC236}">
                    <a16:creationId xmlns:a16="http://schemas.microsoft.com/office/drawing/2014/main" id="{99976CC7-84AF-4C56-8BE0-F36F84EF88A8}"/>
                  </a:ext>
                </a:extLst>
              </p:cNvPr>
              <p:cNvSpPr/>
              <p:nvPr/>
            </p:nvSpPr>
            <p:spPr>
              <a:xfrm>
                <a:off x="2246809" y="2606040"/>
                <a:ext cx="4853787" cy="329184"/>
              </a:xfrm>
              <a:prstGeom prst="roundRect">
                <a:avLst>
                  <a:gd name="adj" fmla="val 13889"/>
                </a:avLst>
              </a:prstGeom>
              <a:solidFill>
                <a:srgbClr val="F5FAFF"/>
              </a:solidFill>
              <a:ln w="12700">
                <a:solidFill>
                  <a:srgbClr val="B9D4EC"/>
                </a:solidFill>
                <a:prstDash val="solid"/>
              </a:ln>
            </p:spPr>
          </p:sp>
          <p:sp>
            <p:nvSpPr>
              <p:cNvPr id="26" name="Text 23">
                <a:extLst>
                  <a:ext uri="{FF2B5EF4-FFF2-40B4-BE49-F238E27FC236}">
                    <a16:creationId xmlns:a16="http://schemas.microsoft.com/office/drawing/2014/main" id="{AAA5F4CF-6D93-42A8-9693-98E7F5A18CCE}"/>
                  </a:ext>
                </a:extLst>
              </p:cNvPr>
              <p:cNvSpPr/>
              <p:nvPr/>
            </p:nvSpPr>
            <p:spPr>
              <a:xfrm>
                <a:off x="2346648" y="2642616"/>
                <a:ext cx="4160520" cy="28346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Autofit/>
              </a:bodyPr>
              <a:lstStyle/>
              <a:p>
                <a:pPr marL="0" indent="0">
                  <a:buNone/>
                </a:pP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總量內核定新生招生名額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(A)</a:t>
                </a:r>
                <a:endParaRPr lang="en-US" sz="1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 24">
                <a:extLst>
                  <a:ext uri="{FF2B5EF4-FFF2-40B4-BE49-F238E27FC236}">
                    <a16:creationId xmlns:a16="http://schemas.microsoft.com/office/drawing/2014/main" id="{EFAD54A1-AE18-4FDB-87EB-EF93B1C5CBDD}"/>
                  </a:ext>
                </a:extLst>
              </p:cNvPr>
              <p:cNvSpPr/>
              <p:nvPr/>
            </p:nvSpPr>
            <p:spPr>
              <a:xfrm>
                <a:off x="6267370" y="2651760"/>
                <a:ext cx="731520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r">
                  <a:buNone/>
                </a:pPr>
                <a:r>
                  <a:rPr lang="en-US" sz="14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60名</a:t>
                </a:r>
                <a:endParaRPr lang="en-US" sz="14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 26">
                <a:extLst>
                  <a:ext uri="{FF2B5EF4-FFF2-40B4-BE49-F238E27FC236}">
                    <a16:creationId xmlns:a16="http://schemas.microsoft.com/office/drawing/2014/main" id="{8746DB19-FF5F-4344-A5A2-C9F933E593DD}"/>
                  </a:ext>
                </a:extLst>
              </p:cNvPr>
              <p:cNvSpPr/>
              <p:nvPr/>
            </p:nvSpPr>
            <p:spPr>
              <a:xfrm>
                <a:off x="1725228" y="3072384"/>
                <a:ext cx="422557" cy="32918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A1</a:t>
                </a:r>
                <a:endParaRPr lang="en-US" sz="16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3" name="Shape 30">
                <a:extLst>
                  <a:ext uri="{FF2B5EF4-FFF2-40B4-BE49-F238E27FC236}">
                    <a16:creationId xmlns:a16="http://schemas.microsoft.com/office/drawing/2014/main" id="{07161A0A-A5F9-4839-A166-6439383ADC6F}"/>
                  </a:ext>
                </a:extLst>
              </p:cNvPr>
              <p:cNvSpPr/>
              <p:nvPr/>
            </p:nvSpPr>
            <p:spPr>
              <a:xfrm>
                <a:off x="1725228" y="3110643"/>
                <a:ext cx="438912" cy="329184"/>
              </a:xfrm>
              <a:prstGeom prst="roundRect">
                <a:avLst>
                  <a:gd name="adj" fmla="val 33333"/>
                </a:avLst>
              </a:prstGeom>
              <a:solidFill>
                <a:srgbClr val="0B7FC0"/>
              </a:solidFill>
              <a:ln w="12700">
                <a:solidFill>
                  <a:srgbClr val="0B7FC0"/>
                </a:solidFill>
                <a:prstDash val="solid"/>
              </a:ln>
            </p:spPr>
          </p:sp>
          <p:sp>
            <p:nvSpPr>
              <p:cNvPr id="34" name="Text 31">
                <a:extLst>
                  <a:ext uri="{FF2B5EF4-FFF2-40B4-BE49-F238E27FC236}">
                    <a16:creationId xmlns:a16="http://schemas.microsoft.com/office/drawing/2014/main" id="{9FEE0A48-F7F0-4B76-BBAC-687C94EB6996}"/>
                  </a:ext>
                </a:extLst>
              </p:cNvPr>
              <p:cNvSpPr/>
              <p:nvPr/>
            </p:nvSpPr>
            <p:spPr>
              <a:xfrm>
                <a:off x="1725228" y="3138073"/>
                <a:ext cx="422557" cy="32918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B</a:t>
                </a:r>
                <a:endParaRPr lang="en-US" sz="16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5" name="Shape 32">
                <a:extLst>
                  <a:ext uri="{FF2B5EF4-FFF2-40B4-BE49-F238E27FC236}">
                    <a16:creationId xmlns:a16="http://schemas.microsoft.com/office/drawing/2014/main" id="{59DD598B-A682-49AA-84F6-6B627D2548BE}"/>
                  </a:ext>
                </a:extLst>
              </p:cNvPr>
              <p:cNvSpPr/>
              <p:nvPr/>
            </p:nvSpPr>
            <p:spPr>
              <a:xfrm>
                <a:off x="2246809" y="3110643"/>
                <a:ext cx="4853787" cy="329184"/>
              </a:xfrm>
              <a:prstGeom prst="roundRect">
                <a:avLst>
                  <a:gd name="adj" fmla="val 13889"/>
                </a:avLst>
              </a:prstGeom>
              <a:solidFill>
                <a:srgbClr val="F5FAFF"/>
              </a:solidFill>
              <a:ln w="12700">
                <a:solidFill>
                  <a:srgbClr val="B9D4EC"/>
                </a:solidFill>
                <a:prstDash val="solid"/>
              </a:ln>
            </p:spPr>
          </p:sp>
          <p:sp>
            <p:nvSpPr>
              <p:cNvPr id="36" name="Text 33">
                <a:extLst>
                  <a:ext uri="{FF2B5EF4-FFF2-40B4-BE49-F238E27FC236}">
                    <a16:creationId xmlns:a16="http://schemas.microsoft.com/office/drawing/2014/main" id="{01317FBD-08F8-492A-A262-4849AF931E14}"/>
                  </a:ext>
                </a:extLst>
              </p:cNvPr>
              <p:cNvSpPr/>
              <p:nvPr/>
            </p:nvSpPr>
            <p:spPr>
              <a:xfrm>
                <a:off x="2374637" y="3147213"/>
                <a:ext cx="4160520" cy="28346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>
                  <a:buNone/>
                </a:pP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總量內新生保留入學資格人數</a:t>
                </a:r>
                <a:r>
                  <a:rPr lang="en-US" altLang="zh-TW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 (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B)</a:t>
                </a:r>
                <a:endParaRPr lang="en-US" sz="1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7" name="Text 34">
                <a:extLst>
                  <a:ext uri="{FF2B5EF4-FFF2-40B4-BE49-F238E27FC236}">
                    <a16:creationId xmlns:a16="http://schemas.microsoft.com/office/drawing/2014/main" id="{3BB27659-78BC-4DE0-A68D-3EF97C84AF2A}"/>
                  </a:ext>
                </a:extLst>
              </p:cNvPr>
              <p:cNvSpPr/>
              <p:nvPr/>
            </p:nvSpPr>
            <p:spPr>
              <a:xfrm>
                <a:off x="6267370" y="3156363"/>
                <a:ext cx="731520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r">
                  <a:buNone/>
                </a:pPr>
                <a:r>
                  <a:rPr lang="en-US" sz="14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3名</a:t>
                </a:r>
                <a:endParaRPr lang="en-US" sz="14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8" name="Shape 35">
                <a:extLst>
                  <a:ext uri="{FF2B5EF4-FFF2-40B4-BE49-F238E27FC236}">
                    <a16:creationId xmlns:a16="http://schemas.microsoft.com/office/drawing/2014/main" id="{C6EE9378-AE17-48E1-B270-0065F16967F5}"/>
                  </a:ext>
                </a:extLst>
              </p:cNvPr>
              <p:cNvSpPr/>
              <p:nvPr/>
            </p:nvSpPr>
            <p:spPr>
              <a:xfrm>
                <a:off x="1725228" y="3585437"/>
                <a:ext cx="438912" cy="329184"/>
              </a:xfrm>
              <a:prstGeom prst="roundRect">
                <a:avLst>
                  <a:gd name="adj" fmla="val 33333"/>
                </a:avLst>
              </a:prstGeom>
              <a:solidFill>
                <a:srgbClr val="0B7FC0"/>
              </a:solidFill>
              <a:ln w="12700">
                <a:solidFill>
                  <a:srgbClr val="0B7FC0"/>
                </a:solidFill>
                <a:prstDash val="solid"/>
              </a:ln>
            </p:spPr>
          </p:sp>
          <p:sp>
            <p:nvSpPr>
              <p:cNvPr id="39" name="Text 36">
                <a:extLst>
                  <a:ext uri="{FF2B5EF4-FFF2-40B4-BE49-F238E27FC236}">
                    <a16:creationId xmlns:a16="http://schemas.microsoft.com/office/drawing/2014/main" id="{5AB93A12-AEE5-4BBA-9A12-7C241F36A442}"/>
                  </a:ext>
                </a:extLst>
              </p:cNvPr>
              <p:cNvSpPr/>
              <p:nvPr/>
            </p:nvSpPr>
            <p:spPr>
              <a:xfrm>
                <a:off x="1725228" y="3584160"/>
                <a:ext cx="422557" cy="32918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C</a:t>
                </a:r>
                <a:endParaRPr lang="en-US" sz="16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0" name="Shape 37">
                <a:extLst>
                  <a:ext uri="{FF2B5EF4-FFF2-40B4-BE49-F238E27FC236}">
                    <a16:creationId xmlns:a16="http://schemas.microsoft.com/office/drawing/2014/main" id="{2ABA647C-1737-4C07-AAED-72E9936B36E4}"/>
                  </a:ext>
                </a:extLst>
              </p:cNvPr>
              <p:cNvSpPr/>
              <p:nvPr/>
            </p:nvSpPr>
            <p:spPr>
              <a:xfrm>
                <a:off x="2246809" y="3578260"/>
                <a:ext cx="4853787" cy="329184"/>
              </a:xfrm>
              <a:prstGeom prst="roundRect">
                <a:avLst>
                  <a:gd name="adj" fmla="val 13889"/>
                </a:avLst>
              </a:prstGeom>
              <a:solidFill>
                <a:srgbClr val="F5FAFF"/>
              </a:solidFill>
              <a:ln w="12700">
                <a:solidFill>
                  <a:srgbClr val="B9D4EC"/>
                </a:solidFill>
                <a:prstDash val="solid"/>
              </a:ln>
            </p:spPr>
          </p:sp>
          <p:sp>
            <p:nvSpPr>
              <p:cNvPr id="41" name="Text 38">
                <a:extLst>
                  <a:ext uri="{FF2B5EF4-FFF2-40B4-BE49-F238E27FC236}">
                    <a16:creationId xmlns:a16="http://schemas.microsoft.com/office/drawing/2014/main" id="{E5EEE037-7C5F-4228-B9FA-5CDDD7CAA693}"/>
                  </a:ext>
                </a:extLst>
              </p:cNvPr>
              <p:cNvSpPr/>
              <p:nvPr/>
            </p:nvSpPr>
            <p:spPr>
              <a:xfrm>
                <a:off x="2383969" y="3614840"/>
                <a:ext cx="4160520" cy="28346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Autofit/>
              </a:bodyPr>
              <a:lstStyle/>
              <a:p>
                <a:pPr marL="0" indent="0">
                  <a:buNone/>
                </a:pP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總量內新生招生名額之實際註冊人數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(C)</a:t>
                </a:r>
                <a:endParaRPr lang="en-US" sz="1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2" name="Text 39">
                <a:extLst>
                  <a:ext uri="{FF2B5EF4-FFF2-40B4-BE49-F238E27FC236}">
                    <a16:creationId xmlns:a16="http://schemas.microsoft.com/office/drawing/2014/main" id="{B885E870-3FC5-440B-BFAA-D01DEC2F73FC}"/>
                  </a:ext>
                </a:extLst>
              </p:cNvPr>
              <p:cNvSpPr/>
              <p:nvPr/>
            </p:nvSpPr>
            <p:spPr>
              <a:xfrm>
                <a:off x="6267370" y="3623980"/>
                <a:ext cx="731520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r">
                  <a:buNone/>
                </a:pPr>
                <a:r>
                  <a:rPr lang="en-US" altLang="zh-TW" sz="14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55</a:t>
                </a:r>
                <a:r>
                  <a:rPr lang="en-US" sz="14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名</a:t>
                </a:r>
                <a:endParaRPr lang="en-US" sz="14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3" name="Shape 40">
                <a:extLst>
                  <a:ext uri="{FF2B5EF4-FFF2-40B4-BE49-F238E27FC236}">
                    <a16:creationId xmlns:a16="http://schemas.microsoft.com/office/drawing/2014/main" id="{C4063EFD-A053-442E-B6CF-FB892F853CD5}"/>
                  </a:ext>
                </a:extLst>
              </p:cNvPr>
              <p:cNvSpPr/>
              <p:nvPr/>
            </p:nvSpPr>
            <p:spPr>
              <a:xfrm>
                <a:off x="7396938" y="2587752"/>
                <a:ext cx="438912" cy="329184"/>
              </a:xfrm>
              <a:prstGeom prst="roundRect">
                <a:avLst>
                  <a:gd name="adj" fmla="val 33333"/>
                </a:avLst>
              </a:prstGeom>
              <a:solidFill>
                <a:srgbClr val="0B7FC0"/>
              </a:solidFill>
              <a:ln w="12700">
                <a:solidFill>
                  <a:srgbClr val="0B7FC0"/>
                </a:solidFill>
                <a:prstDash val="solid"/>
              </a:ln>
            </p:spPr>
          </p:sp>
          <p:sp>
            <p:nvSpPr>
              <p:cNvPr id="44" name="Text 41">
                <a:extLst>
                  <a:ext uri="{FF2B5EF4-FFF2-40B4-BE49-F238E27FC236}">
                    <a16:creationId xmlns:a16="http://schemas.microsoft.com/office/drawing/2014/main" id="{E312AD9C-533E-428C-ABB2-C88EEDCB2A9E}"/>
                  </a:ext>
                </a:extLst>
              </p:cNvPr>
              <p:cNvSpPr/>
              <p:nvPr/>
            </p:nvSpPr>
            <p:spPr>
              <a:xfrm>
                <a:off x="7400290" y="2615536"/>
                <a:ext cx="438912" cy="32918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E</a:t>
                </a:r>
                <a:endParaRPr lang="en-US" sz="16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5" name="Shape 42">
                <a:extLst>
                  <a:ext uri="{FF2B5EF4-FFF2-40B4-BE49-F238E27FC236}">
                    <a16:creationId xmlns:a16="http://schemas.microsoft.com/office/drawing/2014/main" id="{3A2E88AD-8BC4-4C23-A099-8BC26111DEF2}"/>
                  </a:ext>
                </a:extLst>
              </p:cNvPr>
              <p:cNvSpPr/>
              <p:nvPr/>
            </p:nvSpPr>
            <p:spPr>
              <a:xfrm>
                <a:off x="7895096" y="2587752"/>
                <a:ext cx="3794760" cy="329184"/>
              </a:xfrm>
              <a:prstGeom prst="roundRect">
                <a:avLst>
                  <a:gd name="adj" fmla="val 13889"/>
                </a:avLst>
              </a:prstGeom>
              <a:solidFill>
                <a:srgbClr val="F7FBFF"/>
              </a:solidFill>
              <a:ln w="12700">
                <a:solidFill>
                  <a:srgbClr val="B9D4EC"/>
                </a:solidFill>
                <a:prstDash val="solid"/>
              </a:ln>
            </p:spPr>
          </p:sp>
          <p:sp>
            <p:nvSpPr>
              <p:cNvPr id="46" name="Text 43">
                <a:extLst>
                  <a:ext uri="{FF2B5EF4-FFF2-40B4-BE49-F238E27FC236}">
                    <a16:creationId xmlns:a16="http://schemas.microsoft.com/office/drawing/2014/main" id="{E3FED013-BC12-46F1-8E2E-9D27C20AEB18}"/>
                  </a:ext>
                </a:extLst>
              </p:cNvPr>
              <p:cNvSpPr/>
              <p:nvPr/>
            </p:nvSpPr>
            <p:spPr>
              <a:xfrm>
                <a:off x="7972074" y="2617296"/>
                <a:ext cx="2971800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>
                  <a:buNone/>
                </a:pP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境外(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新生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)</a:t>
                </a:r>
                <a:r>
                  <a:rPr lang="zh-TW" alt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學生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實際註冊人數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(E)</a:t>
                </a:r>
                <a:endParaRPr lang="en-US" sz="1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7" name="Text 44">
                <a:extLst>
                  <a:ext uri="{FF2B5EF4-FFF2-40B4-BE49-F238E27FC236}">
                    <a16:creationId xmlns:a16="http://schemas.microsoft.com/office/drawing/2014/main" id="{70D4B898-C0AF-46EE-9A7F-2553BEDFCE55}"/>
                  </a:ext>
                </a:extLst>
              </p:cNvPr>
              <p:cNvSpPr/>
              <p:nvPr/>
            </p:nvSpPr>
            <p:spPr>
              <a:xfrm>
                <a:off x="10881360" y="2608869"/>
                <a:ext cx="731520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r">
                  <a:buNone/>
                </a:pPr>
                <a:r>
                  <a:rPr lang="en-US" sz="14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5名</a:t>
                </a:r>
                <a:endParaRPr lang="en-US" sz="14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8" name="Shape 45">
                <a:extLst>
                  <a:ext uri="{FF2B5EF4-FFF2-40B4-BE49-F238E27FC236}">
                    <a16:creationId xmlns:a16="http://schemas.microsoft.com/office/drawing/2014/main" id="{D821AF9B-847D-451B-BA6E-C64B301F3C56}"/>
                  </a:ext>
                </a:extLst>
              </p:cNvPr>
              <p:cNvSpPr/>
              <p:nvPr/>
            </p:nvSpPr>
            <p:spPr>
              <a:xfrm>
                <a:off x="7407840" y="3103699"/>
                <a:ext cx="438912" cy="329184"/>
              </a:xfrm>
              <a:prstGeom prst="roundRect">
                <a:avLst>
                  <a:gd name="adj" fmla="val 33333"/>
                </a:avLst>
              </a:prstGeom>
              <a:solidFill>
                <a:srgbClr val="0B7FC0"/>
              </a:solidFill>
              <a:ln w="12700">
                <a:solidFill>
                  <a:srgbClr val="0B7FC0"/>
                </a:solidFill>
                <a:prstDash val="solid"/>
              </a:ln>
            </p:spPr>
          </p:sp>
          <p:sp>
            <p:nvSpPr>
              <p:cNvPr id="49" name="Text 46">
                <a:extLst>
                  <a:ext uri="{FF2B5EF4-FFF2-40B4-BE49-F238E27FC236}">
                    <a16:creationId xmlns:a16="http://schemas.microsoft.com/office/drawing/2014/main" id="{AD029216-3A3D-4372-AC7F-E624BA59D6A7}"/>
                  </a:ext>
                </a:extLst>
              </p:cNvPr>
              <p:cNvSpPr/>
              <p:nvPr/>
            </p:nvSpPr>
            <p:spPr>
              <a:xfrm>
                <a:off x="7406807" y="3107631"/>
                <a:ext cx="438912" cy="32918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F</a:t>
                </a:r>
                <a:endParaRPr lang="en-US" sz="16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50" name="Shape 47">
                <a:extLst>
                  <a:ext uri="{FF2B5EF4-FFF2-40B4-BE49-F238E27FC236}">
                    <a16:creationId xmlns:a16="http://schemas.microsoft.com/office/drawing/2014/main" id="{A6DC924A-1772-4AF0-AAF1-FA75857E11B0}"/>
                  </a:ext>
                </a:extLst>
              </p:cNvPr>
              <p:cNvSpPr/>
              <p:nvPr/>
            </p:nvSpPr>
            <p:spPr>
              <a:xfrm>
                <a:off x="7932420" y="3100454"/>
                <a:ext cx="3757436" cy="329184"/>
              </a:xfrm>
              <a:prstGeom prst="roundRect">
                <a:avLst>
                  <a:gd name="adj" fmla="val 13889"/>
                </a:avLst>
              </a:prstGeom>
              <a:solidFill>
                <a:srgbClr val="F7FBFF"/>
              </a:solidFill>
              <a:ln w="12700">
                <a:solidFill>
                  <a:srgbClr val="B9D4EC"/>
                </a:solidFill>
                <a:prstDash val="solid"/>
              </a:ln>
            </p:spPr>
          </p:sp>
          <p:sp>
            <p:nvSpPr>
              <p:cNvPr id="51" name="Text 48">
                <a:extLst>
                  <a:ext uri="{FF2B5EF4-FFF2-40B4-BE49-F238E27FC236}">
                    <a16:creationId xmlns:a16="http://schemas.microsoft.com/office/drawing/2014/main" id="{CDCD77C0-125F-4861-8C07-BC18BECE8DC8}"/>
                  </a:ext>
                </a:extLst>
              </p:cNvPr>
              <p:cNvSpPr/>
              <p:nvPr/>
            </p:nvSpPr>
            <p:spPr>
              <a:xfrm>
                <a:off x="7972073" y="3140229"/>
                <a:ext cx="3149083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Autofit/>
              </a:bodyPr>
              <a:lstStyle/>
              <a:p>
                <a:pPr marL="0" indent="0">
                  <a:buNone/>
                </a:pP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國際專修部華語先修生實際註冊人數(F)</a:t>
                </a:r>
                <a:endParaRPr lang="en-US" sz="1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52" name="Text 49">
                <a:extLst>
                  <a:ext uri="{FF2B5EF4-FFF2-40B4-BE49-F238E27FC236}">
                    <a16:creationId xmlns:a16="http://schemas.microsoft.com/office/drawing/2014/main" id="{2167EE02-D2D9-4A6B-AD0A-EE160727824D}"/>
                  </a:ext>
                </a:extLst>
              </p:cNvPr>
              <p:cNvSpPr/>
              <p:nvPr/>
            </p:nvSpPr>
            <p:spPr>
              <a:xfrm>
                <a:off x="10891623" y="3139109"/>
                <a:ext cx="731520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r">
                  <a:buNone/>
                </a:pPr>
                <a:r>
                  <a:rPr lang="en-US" sz="14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4名</a:t>
                </a:r>
                <a:endParaRPr lang="en-US" sz="14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53" name="Shape 50">
                <a:extLst>
                  <a:ext uri="{FF2B5EF4-FFF2-40B4-BE49-F238E27FC236}">
                    <a16:creationId xmlns:a16="http://schemas.microsoft.com/office/drawing/2014/main" id="{1FD5A21D-EF9E-42F3-9B84-ED3F1F10D245}"/>
                  </a:ext>
                </a:extLst>
              </p:cNvPr>
              <p:cNvSpPr/>
              <p:nvPr/>
            </p:nvSpPr>
            <p:spPr>
              <a:xfrm>
                <a:off x="7407840" y="3579826"/>
                <a:ext cx="438912" cy="329184"/>
              </a:xfrm>
              <a:prstGeom prst="roundRect">
                <a:avLst>
                  <a:gd name="adj" fmla="val 33333"/>
                </a:avLst>
              </a:prstGeom>
              <a:solidFill>
                <a:srgbClr val="C00000"/>
              </a:solidFill>
              <a:ln w="12700">
                <a:solidFill>
                  <a:srgbClr val="E60012"/>
                </a:solidFill>
                <a:prstDash val="solid"/>
              </a:ln>
            </p:spPr>
          </p:sp>
          <p:sp>
            <p:nvSpPr>
              <p:cNvPr id="54" name="Text 51">
                <a:extLst>
                  <a:ext uri="{FF2B5EF4-FFF2-40B4-BE49-F238E27FC236}">
                    <a16:creationId xmlns:a16="http://schemas.microsoft.com/office/drawing/2014/main" id="{94F11175-18DA-4F27-B6F1-675FBB56269D}"/>
                  </a:ext>
                </a:extLst>
              </p:cNvPr>
              <p:cNvSpPr/>
              <p:nvPr/>
            </p:nvSpPr>
            <p:spPr>
              <a:xfrm>
                <a:off x="7406103" y="3579826"/>
                <a:ext cx="438912" cy="32918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G</a:t>
                </a:r>
                <a:endParaRPr lang="en-US" sz="16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55" name="Shape 52">
                <a:extLst>
                  <a:ext uri="{FF2B5EF4-FFF2-40B4-BE49-F238E27FC236}">
                    <a16:creationId xmlns:a16="http://schemas.microsoft.com/office/drawing/2014/main" id="{D79FFBFE-295C-49F9-9222-EC3088617C21}"/>
                  </a:ext>
                </a:extLst>
              </p:cNvPr>
              <p:cNvSpPr/>
              <p:nvPr/>
            </p:nvSpPr>
            <p:spPr>
              <a:xfrm>
                <a:off x="7909560" y="3585489"/>
                <a:ext cx="3794760" cy="329184"/>
              </a:xfrm>
              <a:prstGeom prst="roundRect">
                <a:avLst>
                  <a:gd name="adj" fmla="val 13889"/>
                </a:avLst>
              </a:prstGeom>
              <a:solidFill>
                <a:srgbClr val="F7FBFF"/>
              </a:solidFill>
              <a:ln w="12700">
                <a:solidFill>
                  <a:srgbClr val="B9D4EC"/>
                </a:solidFill>
                <a:prstDash val="solid"/>
              </a:ln>
            </p:spPr>
          </p:sp>
          <p:sp>
            <p:nvSpPr>
              <p:cNvPr id="56" name="Text 53">
                <a:extLst>
                  <a:ext uri="{FF2B5EF4-FFF2-40B4-BE49-F238E27FC236}">
                    <a16:creationId xmlns:a16="http://schemas.microsoft.com/office/drawing/2014/main" id="{BD1DE3DE-2797-4ABD-8706-D01E6B2870BA}"/>
                  </a:ext>
                </a:extLst>
              </p:cNvPr>
              <p:cNvSpPr/>
              <p:nvPr/>
            </p:nvSpPr>
            <p:spPr>
              <a:xfrm>
                <a:off x="7969509" y="3654295"/>
                <a:ext cx="3171942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t">
                <a:noAutofit/>
              </a:bodyPr>
              <a:lstStyle/>
              <a:p>
                <a:pPr marL="0" indent="0">
                  <a:buNone/>
                </a:pPr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30</a:t>
                </a:r>
                <a:r>
                  <a:rPr lang="en-US" sz="1400" b="1" baseline="30000" dirty="0">
                    <a:solidFill>
                      <a:srgbClr val="C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+</a:t>
                </a:r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大學試辦計畫學生實際註冊人數(G)</a:t>
                </a:r>
                <a:endParaRPr lang="en-US" sz="1400" dirty="0">
                  <a:solidFill>
                    <a:srgbClr val="C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57" name="Text 54">
                <a:extLst>
                  <a:ext uri="{FF2B5EF4-FFF2-40B4-BE49-F238E27FC236}">
                    <a16:creationId xmlns:a16="http://schemas.microsoft.com/office/drawing/2014/main" id="{C0EF4D60-FFDD-4851-A2DC-44B105EA0276}"/>
                  </a:ext>
                </a:extLst>
              </p:cNvPr>
              <p:cNvSpPr/>
              <p:nvPr/>
            </p:nvSpPr>
            <p:spPr>
              <a:xfrm>
                <a:off x="10922039" y="3612471"/>
                <a:ext cx="731520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r">
                  <a:buNone/>
                </a:pPr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20名</a:t>
                </a:r>
                <a:endParaRPr lang="en-US" sz="1400" dirty="0">
                  <a:solidFill>
                    <a:srgbClr val="C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1" name="Shape 16">
              <a:extLst>
                <a:ext uri="{FF2B5EF4-FFF2-40B4-BE49-F238E27FC236}">
                  <a16:creationId xmlns:a16="http://schemas.microsoft.com/office/drawing/2014/main" id="{083C08C8-6053-4D9F-9A78-B63BCE06E701}"/>
                </a:ext>
              </a:extLst>
            </p:cNvPr>
            <p:cNvSpPr/>
            <p:nvPr/>
          </p:nvSpPr>
          <p:spPr>
            <a:xfrm>
              <a:off x="1183723" y="2920964"/>
              <a:ext cx="30175" cy="21122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</a:ln>
          </p:spPr>
        </p:sp>
      </p:grp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06F893FE-BE12-4DCF-9D73-0BFBC766652A}"/>
              </a:ext>
            </a:extLst>
          </p:cNvPr>
          <p:cNvSpPr txBox="1"/>
          <p:nvPr/>
        </p:nvSpPr>
        <p:spPr>
          <a:xfrm>
            <a:off x="316121" y="555984"/>
            <a:ext cx="11712158" cy="1305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>
                <a:solidFill>
                  <a:srgbClr val="000000"/>
                </a:solidFill>
              </a:defRPr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📝</a:t>
            </a:r>
            <a:r>
              <a:rPr lang="zh-TW" altLang="en-US" sz="2800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新生註冊率計算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</a:t>
            </a:r>
            <a:r>
              <a:rPr lang="zh-TW" altLang="en-US" sz="2800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tabLst/>
              <a:defRPr sz="1600" b="1">
                <a:solidFill>
                  <a:srgbClr val="000000"/>
                </a:solidFill>
              </a:defRPr>
            </a:pPr>
            <a:r>
              <a:rPr lang="en-US" altLang="zh-TW" sz="2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Y大學115學年度經教育部核定「資訊管理學系學士班」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21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3.2.16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lnSpc>
                <a:spcPts val="4000"/>
              </a:lnSpc>
              <a:tabLst>
                <a:tab pos="801688" algn="l"/>
              </a:tabLst>
              <a:defRPr/>
            </a:pPr>
            <a:r>
              <a:rPr lang="zh-TW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、學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24-1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及學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24-2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註冊率相關表冊補充「新型專班</a:t>
            </a:r>
            <a:r>
              <a:rPr lang="zh-TW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註冊人數填報原則說明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     						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9A65A28C-AC6B-4132-9D6A-E02EB2387E05}"/>
              </a:ext>
            </a:extLst>
          </p:cNvPr>
          <p:cNvGrpSpPr/>
          <p:nvPr/>
        </p:nvGrpSpPr>
        <p:grpSpPr>
          <a:xfrm>
            <a:off x="195245" y="1373788"/>
            <a:ext cx="11691627" cy="900000"/>
            <a:chOff x="160020" y="1298448"/>
            <a:chExt cx="11691627" cy="658368"/>
          </a:xfrm>
        </p:grpSpPr>
        <p:sp>
          <p:nvSpPr>
            <p:cNvPr id="8" name="Shape 5">
              <a:extLst>
                <a:ext uri="{FF2B5EF4-FFF2-40B4-BE49-F238E27FC236}">
                  <a16:creationId xmlns:a16="http://schemas.microsoft.com/office/drawing/2014/main" id="{E56AF130-91D9-41D0-8925-793FB4C97CCB}"/>
                </a:ext>
              </a:extLst>
            </p:cNvPr>
            <p:cNvSpPr/>
            <p:nvPr/>
          </p:nvSpPr>
          <p:spPr>
            <a:xfrm>
              <a:off x="160020" y="1298448"/>
              <a:ext cx="11691627" cy="65836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rgbClr val="D7E0F3"/>
              </a:solidFill>
              <a:prstDash val="solid"/>
            </a:ln>
            <a:effectLst>
              <a:outerShdw blurRad="15240" dist="3810" dir="2700000" algn="bl" rotWithShape="0">
                <a:srgbClr val="000000">
                  <a:alpha val="8000"/>
                </a:srgbClr>
              </a:outerShdw>
            </a:effectLst>
          </p:spPr>
        </p:sp>
        <p:sp>
          <p:nvSpPr>
            <p:cNvPr id="9" name="Text 6">
              <a:extLst>
                <a:ext uri="{FF2B5EF4-FFF2-40B4-BE49-F238E27FC236}">
                  <a16:creationId xmlns:a16="http://schemas.microsoft.com/office/drawing/2014/main" id="{944A925B-1C05-4885-99CB-B63BE770286A}"/>
                </a:ext>
              </a:extLst>
            </p:cNvPr>
            <p:cNvSpPr/>
            <p:nvPr/>
          </p:nvSpPr>
          <p:spPr>
            <a:xfrm>
              <a:off x="315469" y="1444752"/>
              <a:ext cx="382704" cy="365760"/>
            </a:xfrm>
            <a:prstGeom prst="roundRect">
              <a:avLst/>
            </a:prstGeom>
            <a:solidFill>
              <a:srgbClr val="3564E8"/>
            </a:solidFill>
            <a:ln>
              <a:solidFill>
                <a:srgbClr val="3564E8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50000"/>
                </a:lnSpc>
                <a:buNone/>
              </a:pPr>
              <a:r>
                <a:rPr lang="en-US" sz="1400" b="1" i="1" dirty="0">
                  <a:solidFill>
                    <a:srgbClr val="FFFFF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i</a:t>
              </a:r>
              <a:endParaRPr lang="en-US" sz="1400" dirty="0"/>
            </a:p>
          </p:txBody>
        </p:sp>
        <p:sp>
          <p:nvSpPr>
            <p:cNvPr id="10" name="Text 7">
              <a:extLst>
                <a:ext uri="{FF2B5EF4-FFF2-40B4-BE49-F238E27FC236}">
                  <a16:creationId xmlns:a16="http://schemas.microsoft.com/office/drawing/2014/main" id="{A1A8E59D-3549-4F80-9D18-E69CB82B4F11}"/>
                </a:ext>
              </a:extLst>
            </p:cNvPr>
            <p:cNvSpPr/>
            <p:nvPr/>
          </p:nvSpPr>
          <p:spPr>
            <a:xfrm>
              <a:off x="827531" y="1453896"/>
              <a:ext cx="11024115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lnSpc>
                  <a:spcPct val="150000"/>
                </a:lnSpc>
                <a:buNone/>
              </a:pPr>
              <a:r>
                <a:rPr lang="en-US" sz="2000" b="1" dirty="0" err="1">
                  <a:solidFill>
                    <a:srgbClr val="0D244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適用對象：</a:t>
              </a:r>
              <a:r>
                <a:rPr lang="en-US" sz="2000" dirty="0" err="1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國際產業人才教育專班（以下簡稱「新型專班</a:t>
              </a:r>
              <a:r>
                <a:rPr lang="en-US" sz="20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」）</a:t>
              </a:r>
            </a:p>
            <a:p>
              <a:pPr marL="0" indent="0">
                <a:lnSpc>
                  <a:spcPct val="150000"/>
                </a:lnSpc>
                <a:buNone/>
              </a:pPr>
              <a:r>
                <a:rPr lang="en-US" sz="2000" b="1" dirty="0" err="1">
                  <a:solidFill>
                    <a:srgbClr val="0D244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填報欄位：</a:t>
              </a:r>
              <a:r>
                <a:rPr lang="en-US" sz="2000" dirty="0" err="1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各學系／各學制／全校之「境外（新生）學生實際註冊人數</a:t>
              </a:r>
              <a:r>
                <a:rPr lang="en-US" sz="20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」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3C9FC912-B047-4482-87DB-D1E93CCB1869}"/>
              </a:ext>
            </a:extLst>
          </p:cNvPr>
          <p:cNvGrpSpPr/>
          <p:nvPr/>
        </p:nvGrpSpPr>
        <p:grpSpPr>
          <a:xfrm>
            <a:off x="270129" y="2399192"/>
            <a:ext cx="5656628" cy="3136392"/>
            <a:chOff x="502920" y="2148840"/>
            <a:chExt cx="5504688" cy="2971800"/>
          </a:xfrm>
        </p:grpSpPr>
        <p:sp>
          <p:nvSpPr>
            <p:cNvPr id="12" name="Shape 8">
              <a:extLst>
                <a:ext uri="{FF2B5EF4-FFF2-40B4-BE49-F238E27FC236}">
                  <a16:creationId xmlns:a16="http://schemas.microsoft.com/office/drawing/2014/main" id="{27DB85C2-DDC3-4E56-8FBE-51E024370145}"/>
                </a:ext>
              </a:extLst>
            </p:cNvPr>
            <p:cNvSpPr/>
            <p:nvPr/>
          </p:nvSpPr>
          <p:spPr>
            <a:xfrm>
              <a:off x="502920" y="2148840"/>
              <a:ext cx="5504688" cy="2971800"/>
            </a:xfrm>
            <a:prstGeom prst="roundRect">
              <a:avLst/>
            </a:prstGeom>
            <a:solidFill>
              <a:srgbClr val="FFFFFF"/>
            </a:solidFill>
            <a:ln w="15240">
              <a:solidFill>
                <a:srgbClr val="B7DFC4"/>
              </a:solidFill>
              <a:prstDash val="solid"/>
            </a:ln>
            <a:effectLst>
              <a:outerShdw blurRad="19050" dist="508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13" name="Text 9">
              <a:extLst>
                <a:ext uri="{FF2B5EF4-FFF2-40B4-BE49-F238E27FC236}">
                  <a16:creationId xmlns:a16="http://schemas.microsoft.com/office/drawing/2014/main" id="{284B16CE-9B3D-4475-8AC1-DE994FBFF4CA}"/>
                </a:ext>
              </a:extLst>
            </p:cNvPr>
            <p:cNvSpPr/>
            <p:nvPr/>
          </p:nvSpPr>
          <p:spPr>
            <a:xfrm>
              <a:off x="502920" y="2148841"/>
              <a:ext cx="5504688" cy="515369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rgbClr val="2B9C55"/>
              </a:solidFill>
            </a:ln>
          </p:spPr>
          <p:txBody>
            <a:bodyPr wrap="square" lIns="2286" tIns="2286" rIns="2286" bIns="2286" rtlCol="0" anchor="ctr"/>
            <a:lstStyle/>
            <a:p>
              <a:pPr marL="0" indent="0" algn="l">
                <a:buNone/>
              </a:pPr>
              <a:r>
                <a:rPr lang="zh-TW" altLang="en-US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✅</a:t>
              </a:r>
              <a:r>
                <a:rPr lang="en-US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可列入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Text 12">
              <a:extLst>
                <a:ext uri="{FF2B5EF4-FFF2-40B4-BE49-F238E27FC236}">
                  <a16:creationId xmlns:a16="http://schemas.microsoft.com/office/drawing/2014/main" id="{A362E82D-E9FD-409F-9EC8-27812CE51528}"/>
                </a:ext>
              </a:extLst>
            </p:cNvPr>
            <p:cNvSpPr/>
            <p:nvPr/>
          </p:nvSpPr>
          <p:spPr>
            <a:xfrm>
              <a:off x="749808" y="2765652"/>
              <a:ext cx="1115568" cy="283464"/>
            </a:xfrm>
            <a:prstGeom prst="roundRect">
              <a:avLst/>
            </a:prstGeom>
            <a:solidFill>
              <a:srgbClr val="1F7A43">
                <a:alpha val="12000"/>
              </a:srgbClr>
            </a:solidFill>
            <a:ln>
              <a:solidFill>
                <a:srgbClr val="1F7A43">
                  <a:alpha val="0"/>
                </a:srgbClr>
              </a:solidFill>
            </a:ln>
          </p:spPr>
          <p:txBody>
            <a:bodyPr wrap="square" lIns="635" tIns="635" rIns="635" bIns="635" rtlCol="0" anchor="ctr"/>
            <a:lstStyle/>
            <a:p>
              <a:pPr marL="0" indent="0" algn="l">
                <a:buNone/>
              </a:pPr>
              <a:r>
                <a:rPr lang="en-US" sz="2000" b="1" dirty="0">
                  <a:solidFill>
                    <a:srgbClr val="13753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專班範圍</a:t>
              </a:r>
              <a:endParaRPr lang="en-US" sz="2000" dirty="0">
                <a:solidFill>
                  <a:srgbClr val="13753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Text 13">
              <a:extLst>
                <a:ext uri="{FF2B5EF4-FFF2-40B4-BE49-F238E27FC236}">
                  <a16:creationId xmlns:a16="http://schemas.microsoft.com/office/drawing/2014/main" id="{F0C5E152-4CBA-46FC-B28B-2C28CECA4F55}"/>
                </a:ext>
              </a:extLst>
            </p:cNvPr>
            <p:cNvSpPr/>
            <p:nvPr/>
          </p:nvSpPr>
          <p:spPr>
            <a:xfrm>
              <a:off x="773840" y="3089181"/>
              <a:ext cx="4800600" cy="1143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• </a:t>
              </a:r>
              <a:r>
                <a:rPr lang="en-US" sz="1500" dirty="0" err="1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學士雙聯專班</a:t>
              </a:r>
              <a:r>
                <a:rPr lang="zh-TW" altLang="en-US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                          </a:t>
              </a:r>
              <a:r>
                <a:rPr lang="en-US" altLang="zh-TW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• </a:t>
              </a:r>
              <a:r>
                <a:rPr lang="en-US" altLang="zh-TW" sz="1500" dirty="0" err="1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兩年制學士專班</a:t>
              </a:r>
              <a:endParaRPr 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• </a:t>
              </a:r>
              <a:r>
                <a:rPr lang="en-US" sz="1500" dirty="0" err="1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兩年制學士後專班</a:t>
              </a:r>
              <a:r>
                <a:rPr lang="zh-TW" altLang="en-US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                  </a:t>
              </a:r>
              <a:r>
                <a:rPr lang="en-US" altLang="zh-TW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•</a:t>
              </a:r>
              <a:r>
                <a:rPr lang="zh-TW" altLang="en-US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</a:t>
              </a:r>
              <a:r>
                <a:rPr lang="en-US" altLang="zh-TW" sz="1500" dirty="0" err="1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與本國生混班之學士班</a:t>
              </a:r>
              <a:r>
                <a:rPr lang="en-US" altLang="zh-TW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</a:t>
              </a:r>
            </a:p>
            <a:p>
              <a:pPr>
                <a:lnSpc>
                  <a:spcPct val="150000"/>
                </a:lnSpc>
              </a:pPr>
              <a:r>
                <a:rPr lang="en-US" altLang="zh-TW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• </a:t>
              </a:r>
              <a:r>
                <a:rPr lang="en-US" altLang="zh-TW" sz="1500" dirty="0" err="1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碩士、博士學位（含雙聯學位</a:t>
              </a:r>
              <a:r>
                <a:rPr lang="en-US" altLang="zh-TW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）</a:t>
              </a:r>
              <a:endParaRPr lang="en-US" sz="1500" dirty="0">
                <a:solidFill>
                  <a:srgbClr val="1B2A4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CJK TC" pitchFamily="34" charset="-120"/>
              </a:endParaRPr>
            </a:p>
          </p:txBody>
        </p:sp>
        <p:sp>
          <p:nvSpPr>
            <p:cNvPr id="16" name="Shape 14">
              <a:extLst>
                <a:ext uri="{FF2B5EF4-FFF2-40B4-BE49-F238E27FC236}">
                  <a16:creationId xmlns:a16="http://schemas.microsoft.com/office/drawing/2014/main" id="{F1039BF5-668A-4EAA-A357-78C13DB42E26}"/>
                </a:ext>
              </a:extLst>
            </p:cNvPr>
            <p:cNvSpPr/>
            <p:nvPr/>
          </p:nvSpPr>
          <p:spPr>
            <a:xfrm>
              <a:off x="774837" y="4067858"/>
              <a:ext cx="5010912" cy="0"/>
            </a:xfrm>
            <a:prstGeom prst="line">
              <a:avLst/>
            </a:prstGeom>
            <a:noFill/>
            <a:ln w="12700">
              <a:solidFill>
                <a:srgbClr val="DDE9E1"/>
              </a:solidFill>
              <a:prstDash val="solid"/>
            </a:ln>
          </p:spPr>
        </p:sp>
        <p:sp>
          <p:nvSpPr>
            <p:cNvPr id="17" name="Text 15">
              <a:extLst>
                <a:ext uri="{FF2B5EF4-FFF2-40B4-BE49-F238E27FC236}">
                  <a16:creationId xmlns:a16="http://schemas.microsoft.com/office/drawing/2014/main" id="{E58AFA69-55D9-427D-9F38-63263B016877}"/>
                </a:ext>
              </a:extLst>
            </p:cNvPr>
            <p:cNvSpPr/>
            <p:nvPr/>
          </p:nvSpPr>
          <p:spPr>
            <a:xfrm>
              <a:off x="749808" y="4126389"/>
              <a:ext cx="1115568" cy="283464"/>
            </a:xfrm>
            <a:prstGeom prst="roundRect">
              <a:avLst/>
            </a:prstGeom>
            <a:solidFill>
              <a:srgbClr val="1F7A43">
                <a:alpha val="12000"/>
              </a:srgbClr>
            </a:solidFill>
            <a:ln>
              <a:solidFill>
                <a:srgbClr val="1F7A43">
                  <a:alpha val="0"/>
                </a:srgbClr>
              </a:solidFill>
            </a:ln>
          </p:spPr>
          <p:txBody>
            <a:bodyPr wrap="square" lIns="635" tIns="635" rIns="635" bIns="635" rtlCol="0" anchor="ctr"/>
            <a:lstStyle/>
            <a:p>
              <a:pPr marL="0" indent="0" algn="l">
                <a:buNone/>
              </a:pPr>
              <a:r>
                <a:rPr lang="en-US" sz="2000" b="1" dirty="0">
                  <a:solidFill>
                    <a:srgbClr val="13753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列計條件</a:t>
              </a:r>
              <a:endParaRPr lang="en-US" sz="2000" dirty="0">
                <a:solidFill>
                  <a:srgbClr val="13753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Text 16">
              <a:extLst>
                <a:ext uri="{FF2B5EF4-FFF2-40B4-BE49-F238E27FC236}">
                  <a16:creationId xmlns:a16="http://schemas.microsoft.com/office/drawing/2014/main" id="{1494DA2F-8832-4365-967F-7F857C140FE9}"/>
                </a:ext>
              </a:extLst>
            </p:cNvPr>
            <p:cNvSpPr/>
            <p:nvPr/>
          </p:nvSpPr>
          <p:spPr>
            <a:xfrm>
              <a:off x="760583" y="4503164"/>
              <a:ext cx="5038344" cy="43890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lnSpc>
                  <a:spcPct val="150000"/>
                </a:lnSpc>
                <a:buNone/>
              </a:pPr>
              <a:r>
                <a:rPr lang="en-US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上述專班招收之境外生，若為</a:t>
              </a:r>
              <a:r>
                <a:rPr lang="en-US" sz="1500" b="1" dirty="0">
                  <a:solidFill>
                    <a:srgbClr val="1F7A4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「首次來臺就讀」</a:t>
              </a:r>
              <a:r>
                <a:rPr lang="en-US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者，得列入「境外（新生）學生實際註冊人數」。</a:t>
              </a:r>
              <a:endParaRPr 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EBC89DCE-4657-47BF-99B0-0005C37F1BE5}"/>
              </a:ext>
            </a:extLst>
          </p:cNvPr>
          <p:cNvGrpSpPr/>
          <p:nvPr/>
        </p:nvGrpSpPr>
        <p:grpSpPr>
          <a:xfrm>
            <a:off x="6096000" y="2410948"/>
            <a:ext cx="5825871" cy="3073265"/>
            <a:chOff x="6181344" y="2148840"/>
            <a:chExt cx="5544571" cy="2966772"/>
          </a:xfrm>
        </p:grpSpPr>
        <p:sp>
          <p:nvSpPr>
            <p:cNvPr id="20" name="Shape 10">
              <a:extLst>
                <a:ext uri="{FF2B5EF4-FFF2-40B4-BE49-F238E27FC236}">
                  <a16:creationId xmlns:a16="http://schemas.microsoft.com/office/drawing/2014/main" id="{E8E2BFC9-0DD3-486F-A235-146AD542141E}"/>
                </a:ext>
              </a:extLst>
            </p:cNvPr>
            <p:cNvSpPr/>
            <p:nvPr/>
          </p:nvSpPr>
          <p:spPr>
            <a:xfrm>
              <a:off x="6181344" y="2148841"/>
              <a:ext cx="5544571" cy="2966771"/>
            </a:xfrm>
            <a:prstGeom prst="roundRect">
              <a:avLst/>
            </a:prstGeom>
            <a:solidFill>
              <a:srgbClr val="FFFFFF"/>
            </a:solidFill>
            <a:ln w="15240">
              <a:solidFill>
                <a:srgbClr val="F0C5C5"/>
              </a:solidFill>
              <a:prstDash val="solid"/>
            </a:ln>
            <a:effectLst>
              <a:outerShdw blurRad="19050" dist="508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22" name="Text 11">
              <a:extLst>
                <a:ext uri="{FF2B5EF4-FFF2-40B4-BE49-F238E27FC236}">
                  <a16:creationId xmlns:a16="http://schemas.microsoft.com/office/drawing/2014/main" id="{66231A55-B74F-454F-930B-6E0A77BA49DC}"/>
                </a:ext>
              </a:extLst>
            </p:cNvPr>
            <p:cNvSpPr/>
            <p:nvPr/>
          </p:nvSpPr>
          <p:spPr>
            <a:xfrm>
              <a:off x="6181344" y="2148840"/>
              <a:ext cx="5495544" cy="502920"/>
            </a:xfrm>
            <a:prstGeom prst="roundRect">
              <a:avLst/>
            </a:prstGeom>
            <a:solidFill>
              <a:srgbClr val="D94B4B"/>
            </a:solidFill>
            <a:ln>
              <a:solidFill>
                <a:srgbClr val="D94B4B"/>
              </a:solidFill>
            </a:ln>
          </p:spPr>
          <p:txBody>
            <a:bodyPr wrap="square" lIns="2286" tIns="2286" rIns="2286" bIns="2286" rtlCol="0" anchor="ctr"/>
            <a:lstStyle/>
            <a:p>
              <a:pPr marL="0" indent="0" algn="l">
                <a:buNone/>
              </a:pPr>
              <a:r>
                <a:rPr lang="zh-TW" altLang="en-US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</a:t>
              </a:r>
              <a:r>
                <a:rPr lang="en-US" altLang="zh-TW" sz="20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╳ </a:t>
              </a:r>
              <a:r>
                <a:rPr lang="zh-TW" altLang="en-US" sz="20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</a:t>
              </a:r>
              <a:r>
                <a:rPr lang="en-US" sz="2000" b="1" dirty="0" err="1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不得重複列入</a:t>
              </a:r>
              <a:endParaRPr 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Text 17">
              <a:extLst>
                <a:ext uri="{FF2B5EF4-FFF2-40B4-BE49-F238E27FC236}">
                  <a16:creationId xmlns:a16="http://schemas.microsoft.com/office/drawing/2014/main" id="{A26CD5DE-FB38-443D-8027-51D5D637D6F6}"/>
                </a:ext>
              </a:extLst>
            </p:cNvPr>
            <p:cNvSpPr/>
            <p:nvPr/>
          </p:nvSpPr>
          <p:spPr>
            <a:xfrm>
              <a:off x="6428232" y="2723557"/>
              <a:ext cx="749808" cy="283464"/>
            </a:xfrm>
            <a:prstGeom prst="roundRect">
              <a:avLst/>
            </a:prstGeom>
            <a:solidFill>
              <a:srgbClr val="A93030">
                <a:alpha val="12000"/>
              </a:srgbClr>
            </a:solidFill>
            <a:ln>
              <a:solidFill>
                <a:srgbClr val="A93030">
                  <a:alpha val="0"/>
                </a:srgbClr>
              </a:solidFill>
            </a:ln>
          </p:spPr>
          <p:txBody>
            <a:bodyPr wrap="square" lIns="635" tIns="635" rIns="635" bIns="635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A9303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情境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Text 18">
              <a:extLst>
                <a:ext uri="{FF2B5EF4-FFF2-40B4-BE49-F238E27FC236}">
                  <a16:creationId xmlns:a16="http://schemas.microsoft.com/office/drawing/2014/main" id="{A797F46F-2281-4B56-A156-C32815CBB3DE}"/>
                </a:ext>
              </a:extLst>
            </p:cNvPr>
            <p:cNvSpPr/>
            <p:nvPr/>
          </p:nvSpPr>
          <p:spPr>
            <a:xfrm>
              <a:off x="6482694" y="2946174"/>
              <a:ext cx="5001768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>
                <a:buNone/>
              </a:pPr>
              <a:r>
                <a:rPr lang="en-US" sz="1400" dirty="0" err="1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已在臺就讀學士班，之後再</a:t>
              </a:r>
              <a:r>
                <a:rPr lang="en-US" sz="1400" b="1" dirty="0" err="1">
                  <a:solidFill>
                    <a:srgbClr val="A9303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轉入新型專班就讀大三、大四年級</a:t>
              </a:r>
              <a:r>
                <a:rPr lang="en-US" sz="14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。</a:t>
              </a:r>
              <a:endParaRPr 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Shape 19">
              <a:extLst>
                <a:ext uri="{FF2B5EF4-FFF2-40B4-BE49-F238E27FC236}">
                  <a16:creationId xmlns:a16="http://schemas.microsoft.com/office/drawing/2014/main" id="{CC7CFB28-D423-4595-B64F-93C62EF0A5AF}"/>
                </a:ext>
              </a:extLst>
            </p:cNvPr>
            <p:cNvSpPr/>
            <p:nvPr/>
          </p:nvSpPr>
          <p:spPr>
            <a:xfrm>
              <a:off x="6473952" y="3353708"/>
              <a:ext cx="5001768" cy="0"/>
            </a:xfrm>
            <a:prstGeom prst="line">
              <a:avLst/>
            </a:prstGeom>
            <a:noFill/>
            <a:ln w="12700">
              <a:solidFill>
                <a:srgbClr val="F3DDDD"/>
              </a:solidFill>
              <a:prstDash val="solid"/>
            </a:ln>
          </p:spPr>
        </p:sp>
        <p:sp>
          <p:nvSpPr>
            <p:cNvPr id="26" name="Text 20">
              <a:extLst>
                <a:ext uri="{FF2B5EF4-FFF2-40B4-BE49-F238E27FC236}">
                  <a16:creationId xmlns:a16="http://schemas.microsoft.com/office/drawing/2014/main" id="{049443B0-236D-4393-82F4-6A5ED8018091}"/>
                </a:ext>
              </a:extLst>
            </p:cNvPr>
            <p:cNvSpPr/>
            <p:nvPr/>
          </p:nvSpPr>
          <p:spPr>
            <a:xfrm>
              <a:off x="6446695" y="3398402"/>
              <a:ext cx="1101572" cy="283464"/>
            </a:xfrm>
            <a:prstGeom prst="roundRect">
              <a:avLst/>
            </a:prstGeom>
            <a:solidFill>
              <a:srgbClr val="A93030">
                <a:alpha val="12000"/>
              </a:srgbClr>
            </a:solidFill>
            <a:ln>
              <a:solidFill>
                <a:srgbClr val="A93030">
                  <a:alpha val="0"/>
                </a:srgbClr>
              </a:solidFill>
            </a:ln>
          </p:spPr>
          <p:txBody>
            <a:bodyPr wrap="square" lIns="635" tIns="635" rIns="635" bIns="635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A9303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處理原則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Text 21">
              <a:extLst>
                <a:ext uri="{FF2B5EF4-FFF2-40B4-BE49-F238E27FC236}">
                  <a16:creationId xmlns:a16="http://schemas.microsoft.com/office/drawing/2014/main" id="{28B04074-4790-46B2-AB3E-EC6FC61FE392}"/>
                </a:ext>
              </a:extLst>
            </p:cNvPr>
            <p:cNvSpPr/>
            <p:nvPr/>
          </p:nvSpPr>
          <p:spPr>
            <a:xfrm>
              <a:off x="6473952" y="3753956"/>
              <a:ext cx="4754880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A9303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不得再次列入</a:t>
              </a:r>
              <a:r>
                <a:rPr lang="en-US" sz="14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「境外（新生）學生實際註冊人數」。</a:t>
              </a:r>
              <a:endParaRPr 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Shape 22">
              <a:extLst>
                <a:ext uri="{FF2B5EF4-FFF2-40B4-BE49-F238E27FC236}">
                  <a16:creationId xmlns:a16="http://schemas.microsoft.com/office/drawing/2014/main" id="{783B4C4E-1B00-4379-BEA8-02520DB2505F}"/>
                </a:ext>
              </a:extLst>
            </p:cNvPr>
            <p:cNvSpPr/>
            <p:nvPr/>
          </p:nvSpPr>
          <p:spPr>
            <a:xfrm>
              <a:off x="6456858" y="4108231"/>
              <a:ext cx="5001768" cy="0"/>
            </a:xfrm>
            <a:prstGeom prst="line">
              <a:avLst/>
            </a:prstGeom>
            <a:noFill/>
            <a:ln w="12700">
              <a:solidFill>
                <a:srgbClr val="F3DDDD"/>
              </a:solidFill>
              <a:prstDash val="solid"/>
            </a:ln>
          </p:spPr>
        </p:sp>
        <p:sp>
          <p:nvSpPr>
            <p:cNvPr id="29" name="Text 23">
              <a:extLst>
                <a:ext uri="{FF2B5EF4-FFF2-40B4-BE49-F238E27FC236}">
                  <a16:creationId xmlns:a16="http://schemas.microsoft.com/office/drawing/2014/main" id="{65F0793D-01C0-46B9-987E-EFB008B45E21}"/>
                </a:ext>
              </a:extLst>
            </p:cNvPr>
            <p:cNvSpPr/>
            <p:nvPr/>
          </p:nvSpPr>
          <p:spPr>
            <a:xfrm>
              <a:off x="6492655" y="4154913"/>
              <a:ext cx="749808" cy="283464"/>
            </a:xfrm>
            <a:prstGeom prst="roundRect">
              <a:avLst/>
            </a:prstGeom>
            <a:solidFill>
              <a:srgbClr val="A93030">
                <a:alpha val="12000"/>
              </a:srgbClr>
            </a:solidFill>
            <a:ln>
              <a:solidFill>
                <a:srgbClr val="A93030">
                  <a:alpha val="0"/>
                </a:srgbClr>
              </a:solidFill>
            </a:ln>
          </p:spPr>
          <p:txBody>
            <a:bodyPr wrap="square" lIns="635" tIns="635" rIns="635" bIns="635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A9303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原因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Text 24">
              <a:extLst>
                <a:ext uri="{FF2B5EF4-FFF2-40B4-BE49-F238E27FC236}">
                  <a16:creationId xmlns:a16="http://schemas.microsoft.com/office/drawing/2014/main" id="{6A9B5605-4B82-4C56-803E-2742C21C69A2}"/>
                </a:ext>
              </a:extLst>
            </p:cNvPr>
            <p:cNvSpPr/>
            <p:nvPr/>
          </p:nvSpPr>
          <p:spPr>
            <a:xfrm>
              <a:off x="6492655" y="4543560"/>
              <a:ext cx="4754880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該生首次來臺就讀時，已列計為境外新生註冊人數。</a:t>
              </a:r>
              <a:endParaRPr 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3B3DC11C-45FC-4AC6-83AA-B679324F3DEB}"/>
              </a:ext>
            </a:extLst>
          </p:cNvPr>
          <p:cNvGrpSpPr/>
          <p:nvPr/>
        </p:nvGrpSpPr>
        <p:grpSpPr>
          <a:xfrm>
            <a:off x="195245" y="5663600"/>
            <a:ext cx="11691626" cy="960120"/>
            <a:chOff x="502920" y="5349240"/>
            <a:chExt cx="11173968" cy="960120"/>
          </a:xfrm>
        </p:grpSpPr>
        <p:sp>
          <p:nvSpPr>
            <p:cNvPr id="32" name="Shape 25">
              <a:extLst>
                <a:ext uri="{FF2B5EF4-FFF2-40B4-BE49-F238E27FC236}">
                  <a16:creationId xmlns:a16="http://schemas.microsoft.com/office/drawing/2014/main" id="{A8072DD8-6603-41CB-8F78-04CE9863738B}"/>
                </a:ext>
              </a:extLst>
            </p:cNvPr>
            <p:cNvSpPr/>
            <p:nvPr/>
          </p:nvSpPr>
          <p:spPr>
            <a:xfrm>
              <a:off x="502920" y="5349240"/>
              <a:ext cx="11173968" cy="96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rgbClr val="D7E0F3"/>
              </a:solidFill>
              <a:prstDash val="solid"/>
            </a:ln>
            <a:effectLst>
              <a:outerShdw blurRad="12700" dist="2540" dir="2700000" algn="bl" rotWithShape="0">
                <a:srgbClr val="000000">
                  <a:alpha val="6000"/>
                </a:srgbClr>
              </a:outerShdw>
            </a:effectLst>
          </p:spPr>
        </p:sp>
        <p:sp>
          <p:nvSpPr>
            <p:cNvPr id="33" name="Text 26">
              <a:extLst>
                <a:ext uri="{FF2B5EF4-FFF2-40B4-BE49-F238E27FC236}">
                  <a16:creationId xmlns:a16="http://schemas.microsoft.com/office/drawing/2014/main" id="{46109811-4522-4CDF-A15A-D997D730E8FE}"/>
                </a:ext>
              </a:extLst>
            </p:cNvPr>
            <p:cNvSpPr/>
            <p:nvPr/>
          </p:nvSpPr>
          <p:spPr>
            <a:xfrm>
              <a:off x="694944" y="5577840"/>
              <a:ext cx="438912" cy="438912"/>
            </a:xfrm>
            <a:prstGeom prst="ellipse">
              <a:avLst/>
            </a:prstGeom>
            <a:solidFill>
              <a:srgbClr val="3564E8"/>
            </a:solidFill>
            <a:ln>
              <a:solidFill>
                <a:srgbClr val="3564E8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2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?</a:t>
              </a:r>
              <a:endParaRPr lang="en-US" sz="2200" dirty="0"/>
            </a:p>
          </p:txBody>
        </p:sp>
        <p:sp>
          <p:nvSpPr>
            <p:cNvPr id="34" name="Text 27">
              <a:extLst>
                <a:ext uri="{FF2B5EF4-FFF2-40B4-BE49-F238E27FC236}">
                  <a16:creationId xmlns:a16="http://schemas.microsoft.com/office/drawing/2014/main" id="{91AD61F6-9473-43B0-B09C-B3A8B76B18E7}"/>
                </a:ext>
              </a:extLst>
            </p:cNvPr>
            <p:cNvSpPr/>
            <p:nvPr/>
          </p:nvSpPr>
          <p:spPr>
            <a:xfrm>
              <a:off x="1243584" y="5504688"/>
              <a:ext cx="10515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0D244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核心判斷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Text 28">
              <a:extLst>
                <a:ext uri="{FF2B5EF4-FFF2-40B4-BE49-F238E27FC236}">
                  <a16:creationId xmlns:a16="http://schemas.microsoft.com/office/drawing/2014/main" id="{414D0C78-DC00-4884-BE8E-BD5FE8C0B494}"/>
                </a:ext>
              </a:extLst>
            </p:cNvPr>
            <p:cNvSpPr/>
            <p:nvPr/>
          </p:nvSpPr>
          <p:spPr>
            <a:xfrm>
              <a:off x="1243583" y="5910013"/>
              <a:ext cx="3922774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是否為「首次來臺就讀」，且過去未曾列計？</a:t>
              </a:r>
              <a:endParaRPr 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Shape 29">
              <a:extLst>
                <a:ext uri="{FF2B5EF4-FFF2-40B4-BE49-F238E27FC236}">
                  <a16:creationId xmlns:a16="http://schemas.microsoft.com/office/drawing/2014/main" id="{120E66D6-C07C-47D0-AE68-2C4C83F005D6}"/>
                </a:ext>
              </a:extLst>
            </p:cNvPr>
            <p:cNvSpPr/>
            <p:nvPr/>
          </p:nvSpPr>
          <p:spPr>
            <a:xfrm>
              <a:off x="5212080" y="5532120"/>
              <a:ext cx="0" cy="566928"/>
            </a:xfrm>
            <a:prstGeom prst="line">
              <a:avLst/>
            </a:prstGeom>
            <a:noFill/>
            <a:ln w="12700">
              <a:solidFill>
                <a:srgbClr val="D7E0F3"/>
              </a:solidFill>
              <a:prstDash val="solid"/>
            </a:ln>
          </p:spPr>
        </p:sp>
        <p:sp>
          <p:nvSpPr>
            <p:cNvPr id="37" name="Text 30">
              <a:extLst>
                <a:ext uri="{FF2B5EF4-FFF2-40B4-BE49-F238E27FC236}">
                  <a16:creationId xmlns:a16="http://schemas.microsoft.com/office/drawing/2014/main" id="{E70B397F-670E-45FB-B05E-5570B3DFC3BE}"/>
                </a:ext>
              </a:extLst>
            </p:cNvPr>
            <p:cNvSpPr/>
            <p:nvPr/>
          </p:nvSpPr>
          <p:spPr>
            <a:xfrm>
              <a:off x="5449824" y="5513832"/>
              <a:ext cx="969264" cy="292608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EAF7EF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1F7A4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是</a:t>
              </a:r>
              <a:endParaRPr 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Text 31">
              <a:extLst>
                <a:ext uri="{FF2B5EF4-FFF2-40B4-BE49-F238E27FC236}">
                  <a16:creationId xmlns:a16="http://schemas.microsoft.com/office/drawing/2014/main" id="{86B27E68-8149-4003-B532-8B7526D646BA}"/>
                </a:ext>
              </a:extLst>
            </p:cNvPr>
            <p:cNvSpPr/>
            <p:nvPr/>
          </p:nvSpPr>
          <p:spPr>
            <a:xfrm>
              <a:off x="6565392" y="5522976"/>
              <a:ext cx="196596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首次來臺＋未曾列計</a:t>
              </a:r>
              <a:endParaRPr 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Text 32">
              <a:extLst>
                <a:ext uri="{FF2B5EF4-FFF2-40B4-BE49-F238E27FC236}">
                  <a16:creationId xmlns:a16="http://schemas.microsoft.com/office/drawing/2014/main" id="{C41B07B2-636E-465F-8891-D9A0857D5B04}"/>
                </a:ext>
              </a:extLst>
            </p:cNvPr>
            <p:cNvSpPr/>
            <p:nvPr/>
          </p:nvSpPr>
          <p:spPr>
            <a:xfrm>
              <a:off x="8577072" y="5468112"/>
              <a:ext cx="1097280" cy="384048"/>
            </a:xfrm>
            <a:prstGeom prst="roundRect">
              <a:avLst/>
            </a:prstGeom>
            <a:solidFill>
              <a:srgbClr val="2B9C55"/>
            </a:solidFill>
            <a:ln>
              <a:solidFill>
                <a:srgbClr val="2B9C55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得列入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Text 33">
              <a:extLst>
                <a:ext uri="{FF2B5EF4-FFF2-40B4-BE49-F238E27FC236}">
                  <a16:creationId xmlns:a16="http://schemas.microsoft.com/office/drawing/2014/main" id="{1CA0410F-0E54-4585-8036-6EC830662E8C}"/>
                </a:ext>
              </a:extLst>
            </p:cNvPr>
            <p:cNvSpPr/>
            <p:nvPr/>
          </p:nvSpPr>
          <p:spPr>
            <a:xfrm>
              <a:off x="5449824" y="5879592"/>
              <a:ext cx="969264" cy="292608"/>
            </a:xfrm>
            <a:prstGeom prst="roundRect">
              <a:avLst/>
            </a:prstGeom>
            <a:solidFill>
              <a:srgbClr val="FFF0F0"/>
            </a:solidFill>
            <a:ln>
              <a:solidFill>
                <a:srgbClr val="FFF0F0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A9303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否</a:t>
              </a:r>
              <a:endParaRPr 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1" name="Text 34">
              <a:extLst>
                <a:ext uri="{FF2B5EF4-FFF2-40B4-BE49-F238E27FC236}">
                  <a16:creationId xmlns:a16="http://schemas.microsoft.com/office/drawing/2014/main" id="{3927B65D-7023-4161-B48B-B4E82F87BF0C}"/>
                </a:ext>
              </a:extLst>
            </p:cNvPr>
            <p:cNvSpPr/>
            <p:nvPr/>
          </p:nvSpPr>
          <p:spPr>
            <a:xfrm>
              <a:off x="6565392" y="5888736"/>
              <a:ext cx="196596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已在臺就讀／曾列計</a:t>
              </a:r>
              <a:endParaRPr 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2" name="Text 35">
              <a:extLst>
                <a:ext uri="{FF2B5EF4-FFF2-40B4-BE49-F238E27FC236}">
                  <a16:creationId xmlns:a16="http://schemas.microsoft.com/office/drawing/2014/main" id="{09E51E8A-87C9-4EA0-9818-67C7BF6DB7E6}"/>
                </a:ext>
              </a:extLst>
            </p:cNvPr>
            <p:cNvSpPr/>
            <p:nvPr/>
          </p:nvSpPr>
          <p:spPr>
            <a:xfrm>
              <a:off x="8577072" y="5879592"/>
              <a:ext cx="1874520" cy="356616"/>
            </a:xfrm>
            <a:prstGeom prst="roundRect">
              <a:avLst/>
            </a:prstGeom>
            <a:solidFill>
              <a:srgbClr val="D94B4B"/>
            </a:solidFill>
            <a:ln>
              <a:solidFill>
                <a:srgbClr val="D94B4B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不得重複列入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364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91743"/>
            <a:ext cx="12182664" cy="49854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學24-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.「30</a:t>
            </a:r>
            <a:r>
              <a:rPr lang="zh-TW" alt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大學試辦計畫」核定招生情形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(</a:t>
            </a:r>
            <a:r>
              <a:rPr lang="en-US" altLang="zh-TW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115.10期首填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，10月填報)</a:t>
            </a:r>
            <a:endParaRPr lang="zh-TW" altLang="en-US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7108C173-5410-4800-AF1D-47618F79889D}"/>
              </a:ext>
            </a:extLst>
          </p:cNvPr>
          <p:cNvSpPr/>
          <p:nvPr/>
        </p:nvSpPr>
        <p:spPr>
          <a:xfrm>
            <a:off x="369104" y="1740299"/>
            <a:ext cx="11555418" cy="12286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41325" marR="0" lvl="0" indent="-44132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📢 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蒐集目的：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配合教育部「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="1" baseline="30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大學試辦計畫」，蒐集核定辦理學校之</a:t>
            </a:r>
            <a:r>
              <a:rPr lang="zh-TW" altLang="en-US" sz="2000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學系（學位學程）招生情形</a:t>
            </a:r>
            <a:endParaRPr lang="en-US" altLang="zh-TW" sz="20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⏰ 填報時程：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每年10月填報當學年度資料，以10月15日為資料調查基準日</a:t>
            </a:r>
          </a:p>
        </p:txBody>
      </p:sp>
      <p:sp>
        <p:nvSpPr>
          <p:cNvPr id="18" name="Rectangle 47">
            <a:extLst>
              <a:ext uri="{FF2B5EF4-FFF2-40B4-BE49-F238E27FC236}">
                <a16:creationId xmlns:a16="http://schemas.microsoft.com/office/drawing/2014/main" id="{F713FB00-D7D6-4B64-8B7F-7B3E82012DAA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3.2.17</a:t>
            </a: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21F8BF0C-0477-40AA-BFEB-6E6FCA7162C4}"/>
              </a:ext>
            </a:extLst>
          </p:cNvPr>
          <p:cNvSpPr/>
          <p:nvPr/>
        </p:nvSpPr>
        <p:spPr>
          <a:xfrm>
            <a:off x="369104" y="3232583"/>
            <a:ext cx="5033320" cy="298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l">
              <a:lnSpc>
                <a:spcPct val="150000"/>
              </a:lnSpc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✅ </a:t>
            </a:r>
            <a:r>
              <a:rPr sz="20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填報範圍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經教育部核定辦理「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aseline="30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大學試辦計畫」之學校及其核定學系（學位學程）</a:t>
            </a:r>
            <a:endParaRPr lang="en-US" altLang="zh-TW"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報名、錄取及實際註冊人數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實際註冊人數需區分已在職／未在職</a:t>
            </a:r>
            <a:endParaRPr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1BEBEC64-CA0C-4A19-9595-540BE8F57CEB}"/>
              </a:ext>
            </a:extLst>
          </p:cNvPr>
          <p:cNvSpPr/>
          <p:nvPr/>
        </p:nvSpPr>
        <p:spPr>
          <a:xfrm>
            <a:off x="5589037" y="3227783"/>
            <a:ext cx="6335485" cy="298334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l">
              <a:lnSpc>
                <a:spcPct val="150000"/>
              </a:lnSpc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❌ 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請勿列計</a:t>
            </a:r>
            <a:endParaRPr lang="en-US" altLang="zh-TW" sz="20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sz="20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原學系（學位學程）招生資料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非30</a:t>
            </a:r>
            <a:r>
              <a:rPr sz="2000" baseline="30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之報名、錄取及實際註冊人數</a:t>
            </a:r>
            <a:endParaRPr lang="en-US" altLang="zh-TW"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退學學生</a:t>
            </a:r>
            <a:endParaRPr lang="en-US" altLang="zh-TW"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學年度新生保留入學資格者</a:t>
            </a:r>
            <a:endParaRPr lang="en-US" altLang="zh-TW"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前學年度新生保留入學資格之復學者</a:t>
            </a:r>
            <a:endParaRPr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5F865666-4DC1-4EF0-AC25-F7C7DFE2CC2C}"/>
              </a:ext>
            </a:extLst>
          </p:cNvPr>
          <p:cNvGrpSpPr/>
          <p:nvPr/>
        </p:nvGrpSpPr>
        <p:grpSpPr>
          <a:xfrm>
            <a:off x="369104" y="958933"/>
            <a:ext cx="11555418" cy="564280"/>
            <a:chOff x="369104" y="958933"/>
            <a:chExt cx="11555418" cy="564280"/>
          </a:xfrm>
        </p:grpSpPr>
        <p:sp>
          <p:nvSpPr>
            <p:cNvPr id="76" name="Rounded Rectangle 5">
              <a:extLst>
                <a:ext uri="{FF2B5EF4-FFF2-40B4-BE49-F238E27FC236}">
                  <a16:creationId xmlns:a16="http://schemas.microsoft.com/office/drawing/2014/main" id="{3816BEB2-8700-48DB-A0F7-9F2AF6844C49}"/>
                </a:ext>
              </a:extLst>
            </p:cNvPr>
            <p:cNvSpPr/>
            <p:nvPr/>
          </p:nvSpPr>
          <p:spPr>
            <a:xfrm>
              <a:off x="369104" y="958933"/>
              <a:ext cx="11555418" cy="56428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ECB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2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本表僅經教育部核定</a:t>
              </a:r>
              <a:r>
                <a:rPr lang="zh-TW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參與「</a:t>
              </a:r>
              <a:r>
                <a:rPr lang="en-US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30</a:t>
              </a:r>
              <a:r>
                <a:rPr lang="zh-TW" altLang="zh-TW" sz="2200" b="1" kern="100" baseline="300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＋</a:t>
              </a:r>
              <a:r>
                <a:rPr lang="zh-TW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大學試辦計畫」</a:t>
              </a:r>
              <a:r>
                <a:rPr lang="zh-TW" altLang="en-US" sz="22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之學校填報</a:t>
              </a:r>
              <a:r>
                <a:rPr lang="zh-TW" altLang="en-US" sz="22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，其他學校無須填報。</a:t>
              </a:r>
              <a:endParaRPr lang="zh-TW" altLang="en-US" sz="2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77" name="组合 360">
              <a:extLst>
                <a:ext uri="{FF2B5EF4-FFF2-40B4-BE49-F238E27FC236}">
                  <a16:creationId xmlns:a16="http://schemas.microsoft.com/office/drawing/2014/main" id="{3F9A95CC-CF5F-4713-A40A-948311ADA1C1}"/>
                </a:ext>
              </a:extLst>
            </p:cNvPr>
            <p:cNvGrpSpPr/>
            <p:nvPr/>
          </p:nvGrpSpPr>
          <p:grpSpPr>
            <a:xfrm>
              <a:off x="619860" y="1038949"/>
              <a:ext cx="438353" cy="396114"/>
              <a:chOff x="8099424" y="782638"/>
              <a:chExt cx="871538" cy="873125"/>
            </a:xfrm>
          </p:grpSpPr>
          <p:sp>
            <p:nvSpPr>
              <p:cNvPr id="78" name="Freeform 249">
                <a:extLst>
                  <a:ext uri="{FF2B5EF4-FFF2-40B4-BE49-F238E27FC236}">
                    <a16:creationId xmlns:a16="http://schemas.microsoft.com/office/drawing/2014/main" id="{E44B78F3-1C20-4225-8C1B-AE50CE6671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9424" y="782638"/>
                <a:ext cx="871536" cy="873125"/>
              </a:xfrm>
              <a:custGeom>
                <a:avLst/>
                <a:gdLst>
                  <a:gd name="T0" fmla="*/ 275 w 549"/>
                  <a:gd name="T1" fmla="*/ 0 h 550"/>
                  <a:gd name="T2" fmla="*/ 315 w 549"/>
                  <a:gd name="T3" fmla="*/ 74 h 550"/>
                  <a:gd name="T4" fmla="*/ 379 w 549"/>
                  <a:gd name="T5" fmla="*/ 19 h 550"/>
                  <a:gd name="T6" fmla="*/ 388 w 549"/>
                  <a:gd name="T7" fmla="*/ 104 h 550"/>
                  <a:gd name="T8" fmla="*/ 474 w 549"/>
                  <a:gd name="T9" fmla="*/ 76 h 550"/>
                  <a:gd name="T10" fmla="*/ 445 w 549"/>
                  <a:gd name="T11" fmla="*/ 161 h 550"/>
                  <a:gd name="T12" fmla="*/ 530 w 549"/>
                  <a:gd name="T13" fmla="*/ 171 h 550"/>
                  <a:gd name="T14" fmla="*/ 476 w 549"/>
                  <a:gd name="T15" fmla="*/ 235 h 550"/>
                  <a:gd name="T16" fmla="*/ 549 w 549"/>
                  <a:gd name="T17" fmla="*/ 275 h 550"/>
                  <a:gd name="T18" fmla="*/ 476 w 549"/>
                  <a:gd name="T19" fmla="*/ 315 h 550"/>
                  <a:gd name="T20" fmla="*/ 530 w 549"/>
                  <a:gd name="T21" fmla="*/ 379 h 550"/>
                  <a:gd name="T22" fmla="*/ 445 w 549"/>
                  <a:gd name="T23" fmla="*/ 389 h 550"/>
                  <a:gd name="T24" fmla="*/ 474 w 549"/>
                  <a:gd name="T25" fmla="*/ 474 h 550"/>
                  <a:gd name="T26" fmla="*/ 388 w 549"/>
                  <a:gd name="T27" fmla="*/ 445 h 550"/>
                  <a:gd name="T28" fmla="*/ 379 w 549"/>
                  <a:gd name="T29" fmla="*/ 531 h 550"/>
                  <a:gd name="T30" fmla="*/ 315 w 549"/>
                  <a:gd name="T31" fmla="*/ 476 h 550"/>
                  <a:gd name="T32" fmla="*/ 275 w 549"/>
                  <a:gd name="T33" fmla="*/ 550 h 550"/>
                  <a:gd name="T34" fmla="*/ 235 w 549"/>
                  <a:gd name="T35" fmla="*/ 476 h 550"/>
                  <a:gd name="T36" fmla="*/ 171 w 549"/>
                  <a:gd name="T37" fmla="*/ 531 h 550"/>
                  <a:gd name="T38" fmla="*/ 161 w 549"/>
                  <a:gd name="T39" fmla="*/ 445 h 550"/>
                  <a:gd name="T40" fmla="*/ 76 w 549"/>
                  <a:gd name="T41" fmla="*/ 474 h 550"/>
                  <a:gd name="T42" fmla="*/ 104 w 549"/>
                  <a:gd name="T43" fmla="*/ 389 h 550"/>
                  <a:gd name="T44" fmla="*/ 19 w 549"/>
                  <a:gd name="T45" fmla="*/ 379 h 550"/>
                  <a:gd name="T46" fmla="*/ 74 w 549"/>
                  <a:gd name="T47" fmla="*/ 315 h 550"/>
                  <a:gd name="T48" fmla="*/ 0 w 549"/>
                  <a:gd name="T49" fmla="*/ 275 h 550"/>
                  <a:gd name="T50" fmla="*/ 74 w 549"/>
                  <a:gd name="T51" fmla="*/ 235 h 550"/>
                  <a:gd name="T52" fmla="*/ 19 w 549"/>
                  <a:gd name="T53" fmla="*/ 171 h 550"/>
                  <a:gd name="T54" fmla="*/ 104 w 549"/>
                  <a:gd name="T55" fmla="*/ 161 h 550"/>
                  <a:gd name="T56" fmla="*/ 76 w 549"/>
                  <a:gd name="T57" fmla="*/ 76 h 550"/>
                  <a:gd name="T58" fmla="*/ 161 w 549"/>
                  <a:gd name="T59" fmla="*/ 104 h 550"/>
                  <a:gd name="T60" fmla="*/ 171 w 549"/>
                  <a:gd name="T61" fmla="*/ 19 h 550"/>
                  <a:gd name="T62" fmla="*/ 235 w 549"/>
                  <a:gd name="T63" fmla="*/ 74 h 550"/>
                  <a:gd name="T64" fmla="*/ 275 w 549"/>
                  <a:gd name="T65" fmla="*/ 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9" h="550">
                    <a:moveTo>
                      <a:pt x="275" y="0"/>
                    </a:moveTo>
                    <a:lnTo>
                      <a:pt x="315" y="74"/>
                    </a:lnTo>
                    <a:lnTo>
                      <a:pt x="379" y="19"/>
                    </a:lnTo>
                    <a:lnTo>
                      <a:pt x="388" y="104"/>
                    </a:lnTo>
                    <a:lnTo>
                      <a:pt x="474" y="76"/>
                    </a:lnTo>
                    <a:lnTo>
                      <a:pt x="445" y="161"/>
                    </a:lnTo>
                    <a:lnTo>
                      <a:pt x="530" y="171"/>
                    </a:lnTo>
                    <a:lnTo>
                      <a:pt x="476" y="235"/>
                    </a:lnTo>
                    <a:lnTo>
                      <a:pt x="549" y="275"/>
                    </a:lnTo>
                    <a:lnTo>
                      <a:pt x="476" y="315"/>
                    </a:lnTo>
                    <a:lnTo>
                      <a:pt x="530" y="379"/>
                    </a:lnTo>
                    <a:lnTo>
                      <a:pt x="445" y="389"/>
                    </a:lnTo>
                    <a:lnTo>
                      <a:pt x="474" y="474"/>
                    </a:lnTo>
                    <a:lnTo>
                      <a:pt x="388" y="445"/>
                    </a:lnTo>
                    <a:lnTo>
                      <a:pt x="379" y="531"/>
                    </a:lnTo>
                    <a:lnTo>
                      <a:pt x="315" y="476"/>
                    </a:lnTo>
                    <a:lnTo>
                      <a:pt x="275" y="550"/>
                    </a:lnTo>
                    <a:lnTo>
                      <a:pt x="235" y="476"/>
                    </a:lnTo>
                    <a:lnTo>
                      <a:pt x="171" y="531"/>
                    </a:lnTo>
                    <a:lnTo>
                      <a:pt x="161" y="445"/>
                    </a:lnTo>
                    <a:lnTo>
                      <a:pt x="76" y="474"/>
                    </a:lnTo>
                    <a:lnTo>
                      <a:pt x="104" y="389"/>
                    </a:lnTo>
                    <a:lnTo>
                      <a:pt x="19" y="379"/>
                    </a:lnTo>
                    <a:lnTo>
                      <a:pt x="74" y="315"/>
                    </a:lnTo>
                    <a:lnTo>
                      <a:pt x="0" y="275"/>
                    </a:lnTo>
                    <a:lnTo>
                      <a:pt x="74" y="235"/>
                    </a:lnTo>
                    <a:lnTo>
                      <a:pt x="19" y="171"/>
                    </a:lnTo>
                    <a:lnTo>
                      <a:pt x="104" y="161"/>
                    </a:lnTo>
                    <a:lnTo>
                      <a:pt x="76" y="76"/>
                    </a:lnTo>
                    <a:lnTo>
                      <a:pt x="161" y="104"/>
                    </a:lnTo>
                    <a:lnTo>
                      <a:pt x="171" y="19"/>
                    </a:lnTo>
                    <a:lnTo>
                      <a:pt x="235" y="74"/>
                    </a:lnTo>
                    <a:lnTo>
                      <a:pt x="275" y="0"/>
                    </a:lnTo>
                    <a:close/>
                  </a:path>
                </a:pathLst>
              </a:custGeom>
              <a:solidFill>
                <a:srgbClr val="27A2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" name="Freeform 250">
                <a:extLst>
                  <a:ext uri="{FF2B5EF4-FFF2-40B4-BE49-F238E27FC236}">
                    <a16:creationId xmlns:a16="http://schemas.microsoft.com/office/drawing/2014/main" id="{3ED65981-1059-4383-9064-EDB87BEA1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9425" y="782638"/>
                <a:ext cx="871537" cy="873125"/>
              </a:xfrm>
              <a:custGeom>
                <a:avLst/>
                <a:gdLst>
                  <a:gd name="T0" fmla="*/ 275 w 549"/>
                  <a:gd name="T1" fmla="*/ 0 h 550"/>
                  <a:gd name="T2" fmla="*/ 315 w 549"/>
                  <a:gd name="T3" fmla="*/ 74 h 550"/>
                  <a:gd name="T4" fmla="*/ 379 w 549"/>
                  <a:gd name="T5" fmla="*/ 19 h 550"/>
                  <a:gd name="T6" fmla="*/ 388 w 549"/>
                  <a:gd name="T7" fmla="*/ 104 h 550"/>
                  <a:gd name="T8" fmla="*/ 474 w 549"/>
                  <a:gd name="T9" fmla="*/ 76 h 550"/>
                  <a:gd name="T10" fmla="*/ 445 w 549"/>
                  <a:gd name="T11" fmla="*/ 161 h 550"/>
                  <a:gd name="T12" fmla="*/ 530 w 549"/>
                  <a:gd name="T13" fmla="*/ 171 h 550"/>
                  <a:gd name="T14" fmla="*/ 476 w 549"/>
                  <a:gd name="T15" fmla="*/ 235 h 550"/>
                  <a:gd name="T16" fmla="*/ 549 w 549"/>
                  <a:gd name="T17" fmla="*/ 275 h 550"/>
                  <a:gd name="T18" fmla="*/ 476 w 549"/>
                  <a:gd name="T19" fmla="*/ 315 h 550"/>
                  <a:gd name="T20" fmla="*/ 530 w 549"/>
                  <a:gd name="T21" fmla="*/ 379 h 550"/>
                  <a:gd name="T22" fmla="*/ 445 w 549"/>
                  <a:gd name="T23" fmla="*/ 389 h 550"/>
                  <a:gd name="T24" fmla="*/ 474 w 549"/>
                  <a:gd name="T25" fmla="*/ 474 h 550"/>
                  <a:gd name="T26" fmla="*/ 388 w 549"/>
                  <a:gd name="T27" fmla="*/ 445 h 550"/>
                  <a:gd name="T28" fmla="*/ 379 w 549"/>
                  <a:gd name="T29" fmla="*/ 531 h 550"/>
                  <a:gd name="T30" fmla="*/ 315 w 549"/>
                  <a:gd name="T31" fmla="*/ 476 h 550"/>
                  <a:gd name="T32" fmla="*/ 275 w 549"/>
                  <a:gd name="T33" fmla="*/ 550 h 550"/>
                  <a:gd name="T34" fmla="*/ 235 w 549"/>
                  <a:gd name="T35" fmla="*/ 476 h 550"/>
                  <a:gd name="T36" fmla="*/ 171 w 549"/>
                  <a:gd name="T37" fmla="*/ 531 h 550"/>
                  <a:gd name="T38" fmla="*/ 161 w 549"/>
                  <a:gd name="T39" fmla="*/ 445 h 550"/>
                  <a:gd name="T40" fmla="*/ 76 w 549"/>
                  <a:gd name="T41" fmla="*/ 474 h 550"/>
                  <a:gd name="T42" fmla="*/ 104 w 549"/>
                  <a:gd name="T43" fmla="*/ 389 h 550"/>
                  <a:gd name="T44" fmla="*/ 19 w 549"/>
                  <a:gd name="T45" fmla="*/ 379 h 550"/>
                  <a:gd name="T46" fmla="*/ 74 w 549"/>
                  <a:gd name="T47" fmla="*/ 315 h 550"/>
                  <a:gd name="T48" fmla="*/ 0 w 549"/>
                  <a:gd name="T49" fmla="*/ 275 h 550"/>
                  <a:gd name="T50" fmla="*/ 74 w 549"/>
                  <a:gd name="T51" fmla="*/ 235 h 550"/>
                  <a:gd name="T52" fmla="*/ 19 w 549"/>
                  <a:gd name="T53" fmla="*/ 171 h 550"/>
                  <a:gd name="T54" fmla="*/ 104 w 549"/>
                  <a:gd name="T55" fmla="*/ 161 h 550"/>
                  <a:gd name="T56" fmla="*/ 76 w 549"/>
                  <a:gd name="T57" fmla="*/ 76 h 550"/>
                  <a:gd name="T58" fmla="*/ 161 w 549"/>
                  <a:gd name="T59" fmla="*/ 104 h 550"/>
                  <a:gd name="T60" fmla="*/ 171 w 549"/>
                  <a:gd name="T61" fmla="*/ 19 h 550"/>
                  <a:gd name="T62" fmla="*/ 235 w 549"/>
                  <a:gd name="T63" fmla="*/ 74 h 550"/>
                  <a:gd name="T64" fmla="*/ 275 w 549"/>
                  <a:gd name="T65" fmla="*/ 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9" h="550">
                    <a:moveTo>
                      <a:pt x="275" y="0"/>
                    </a:moveTo>
                    <a:lnTo>
                      <a:pt x="315" y="74"/>
                    </a:lnTo>
                    <a:lnTo>
                      <a:pt x="379" y="19"/>
                    </a:lnTo>
                    <a:lnTo>
                      <a:pt x="388" y="104"/>
                    </a:lnTo>
                    <a:lnTo>
                      <a:pt x="474" y="76"/>
                    </a:lnTo>
                    <a:lnTo>
                      <a:pt x="445" y="161"/>
                    </a:lnTo>
                    <a:lnTo>
                      <a:pt x="530" y="171"/>
                    </a:lnTo>
                    <a:lnTo>
                      <a:pt x="476" y="235"/>
                    </a:lnTo>
                    <a:lnTo>
                      <a:pt x="549" y="275"/>
                    </a:lnTo>
                    <a:lnTo>
                      <a:pt x="476" y="315"/>
                    </a:lnTo>
                    <a:lnTo>
                      <a:pt x="530" y="379"/>
                    </a:lnTo>
                    <a:lnTo>
                      <a:pt x="445" y="389"/>
                    </a:lnTo>
                    <a:lnTo>
                      <a:pt x="474" y="474"/>
                    </a:lnTo>
                    <a:lnTo>
                      <a:pt x="388" y="445"/>
                    </a:lnTo>
                    <a:lnTo>
                      <a:pt x="379" y="531"/>
                    </a:lnTo>
                    <a:lnTo>
                      <a:pt x="315" y="476"/>
                    </a:lnTo>
                    <a:lnTo>
                      <a:pt x="275" y="550"/>
                    </a:lnTo>
                    <a:lnTo>
                      <a:pt x="235" y="476"/>
                    </a:lnTo>
                    <a:lnTo>
                      <a:pt x="171" y="531"/>
                    </a:lnTo>
                    <a:lnTo>
                      <a:pt x="161" y="445"/>
                    </a:lnTo>
                    <a:lnTo>
                      <a:pt x="76" y="474"/>
                    </a:lnTo>
                    <a:lnTo>
                      <a:pt x="104" y="389"/>
                    </a:lnTo>
                    <a:lnTo>
                      <a:pt x="19" y="379"/>
                    </a:lnTo>
                    <a:lnTo>
                      <a:pt x="74" y="315"/>
                    </a:lnTo>
                    <a:lnTo>
                      <a:pt x="0" y="275"/>
                    </a:lnTo>
                    <a:lnTo>
                      <a:pt x="74" y="235"/>
                    </a:lnTo>
                    <a:lnTo>
                      <a:pt x="19" y="171"/>
                    </a:lnTo>
                    <a:lnTo>
                      <a:pt x="104" y="161"/>
                    </a:lnTo>
                    <a:lnTo>
                      <a:pt x="76" y="76"/>
                    </a:lnTo>
                    <a:lnTo>
                      <a:pt x="161" y="104"/>
                    </a:lnTo>
                    <a:lnTo>
                      <a:pt x="171" y="19"/>
                    </a:lnTo>
                    <a:lnTo>
                      <a:pt x="235" y="74"/>
                    </a:lnTo>
                    <a:lnTo>
                      <a:pt x="27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" name="Freeform 251">
                <a:extLst>
                  <a:ext uri="{FF2B5EF4-FFF2-40B4-BE49-F238E27FC236}">
                    <a16:creationId xmlns:a16="http://schemas.microsoft.com/office/drawing/2014/main" id="{083FA45B-585E-4BBA-93F2-2FB9E396EE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9788" y="1114425"/>
                <a:ext cx="120650" cy="209550"/>
              </a:xfrm>
              <a:custGeom>
                <a:avLst/>
                <a:gdLst>
                  <a:gd name="T0" fmla="*/ 32 w 32"/>
                  <a:gd name="T1" fmla="*/ 56 h 56"/>
                  <a:gd name="T2" fmla="*/ 12 w 32"/>
                  <a:gd name="T3" fmla="*/ 56 h 56"/>
                  <a:gd name="T4" fmla="*/ 0 w 32"/>
                  <a:gd name="T5" fmla="*/ 44 h 56"/>
                  <a:gd name="T6" fmla="*/ 0 w 32"/>
                  <a:gd name="T7" fmla="*/ 12 h 56"/>
                  <a:gd name="T8" fmla="*/ 12 w 32"/>
                  <a:gd name="T9" fmla="*/ 0 h 56"/>
                  <a:gd name="T10" fmla="*/ 32 w 32"/>
                  <a:gd name="T11" fmla="*/ 0 h 56"/>
                  <a:gd name="T12" fmla="*/ 32 w 32"/>
                  <a:gd name="T13" fmla="*/ 8 h 56"/>
                  <a:gd name="T14" fmla="*/ 12 w 32"/>
                  <a:gd name="T15" fmla="*/ 8 h 56"/>
                  <a:gd name="T16" fmla="*/ 8 w 32"/>
                  <a:gd name="T17" fmla="*/ 12 h 56"/>
                  <a:gd name="T18" fmla="*/ 8 w 32"/>
                  <a:gd name="T19" fmla="*/ 44 h 56"/>
                  <a:gd name="T20" fmla="*/ 12 w 32"/>
                  <a:gd name="T21" fmla="*/ 48 h 56"/>
                  <a:gd name="T22" fmla="*/ 32 w 32"/>
                  <a:gd name="T23" fmla="*/ 48 h 56"/>
                  <a:gd name="T24" fmla="*/ 32 w 32"/>
                  <a:gd name="T2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" h="56">
                    <a:moveTo>
                      <a:pt x="32" y="56"/>
                    </a:moveTo>
                    <a:cubicBezTo>
                      <a:pt x="12" y="56"/>
                      <a:pt x="12" y="56"/>
                      <a:pt x="12" y="56"/>
                    </a:cubicBezTo>
                    <a:cubicBezTo>
                      <a:pt x="5" y="56"/>
                      <a:pt x="0" y="51"/>
                      <a:pt x="0" y="4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0" y="8"/>
                      <a:pt x="8" y="10"/>
                      <a:pt x="8" y="12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8" y="46"/>
                      <a:pt x="10" y="48"/>
                      <a:pt x="12" y="48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2" y="56"/>
                      <a:pt x="32" y="56"/>
                      <a:pt x="32" y="56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" name="Rectangle 252">
                <a:extLst>
                  <a:ext uri="{FF2B5EF4-FFF2-40B4-BE49-F238E27FC236}">
                    <a16:creationId xmlns:a16="http://schemas.microsoft.com/office/drawing/2014/main" id="{7F17185A-0464-429A-836E-B2984FAA6A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89950" y="1203325"/>
                <a:ext cx="90487" cy="301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" name="Rectangle 253">
                <a:extLst>
                  <a:ext uri="{FF2B5EF4-FFF2-40B4-BE49-F238E27FC236}">
                    <a16:creationId xmlns:a16="http://schemas.microsoft.com/office/drawing/2014/main" id="{D1C9786F-4110-485D-944A-3D4854FEDD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89950" y="1203325"/>
                <a:ext cx="90487" cy="30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Rectangle 254">
                <a:extLst>
                  <a:ext uri="{FF2B5EF4-FFF2-40B4-BE49-F238E27FC236}">
                    <a16:creationId xmlns:a16="http://schemas.microsoft.com/office/drawing/2014/main" id="{56251187-4E18-43C1-9CFB-90C4AC920F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563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Rectangle 255">
                <a:extLst>
                  <a:ext uri="{FF2B5EF4-FFF2-40B4-BE49-F238E27FC236}">
                    <a16:creationId xmlns:a16="http://schemas.microsoft.com/office/drawing/2014/main" id="{4EE40A37-62AB-4BFE-AC96-FE9E313CCB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563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" name="Rectangle 256">
                <a:extLst>
                  <a:ext uri="{FF2B5EF4-FFF2-40B4-BE49-F238E27FC236}">
                    <a16:creationId xmlns:a16="http://schemas.microsoft.com/office/drawing/2014/main" id="{0FA64CEF-441A-4FBA-935C-819A13DC45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105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" name="Rectangle 257">
                <a:extLst>
                  <a:ext uri="{FF2B5EF4-FFF2-40B4-BE49-F238E27FC236}">
                    <a16:creationId xmlns:a16="http://schemas.microsoft.com/office/drawing/2014/main" id="{662300FB-DD8A-46EE-83AA-9CD76524E4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1050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" name="Freeform 258">
                <a:extLst>
                  <a:ext uri="{FF2B5EF4-FFF2-40B4-BE49-F238E27FC236}">
                    <a16:creationId xmlns:a16="http://schemas.microsoft.com/office/drawing/2014/main" id="{7E1B1A09-CA24-4DF1-AA51-0349EFB865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76 w 76"/>
                  <a:gd name="T1" fmla="*/ 132 h 132"/>
                  <a:gd name="T2" fmla="*/ 57 w 76"/>
                  <a:gd name="T3" fmla="*/ 132 h 132"/>
                  <a:gd name="T4" fmla="*/ 0 w 76"/>
                  <a:gd name="T5" fmla="*/ 9 h 132"/>
                  <a:gd name="T6" fmla="*/ 0 w 76"/>
                  <a:gd name="T7" fmla="*/ 0 h 132"/>
                  <a:gd name="T8" fmla="*/ 19 w 76"/>
                  <a:gd name="T9" fmla="*/ 0 h 132"/>
                  <a:gd name="T10" fmla="*/ 76 w 76"/>
                  <a:gd name="T11" fmla="*/ 123 h 132"/>
                  <a:gd name="T12" fmla="*/ 76 w 76"/>
                  <a:gd name="T13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132">
                    <a:moveTo>
                      <a:pt x="76" y="132"/>
                    </a:moveTo>
                    <a:lnTo>
                      <a:pt x="57" y="132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76" y="123"/>
                    </a:lnTo>
                    <a:lnTo>
                      <a:pt x="76" y="1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8" name="Freeform 259">
                <a:extLst>
                  <a:ext uri="{FF2B5EF4-FFF2-40B4-BE49-F238E27FC236}">
                    <a16:creationId xmlns:a16="http://schemas.microsoft.com/office/drawing/2014/main" id="{5CC0D2A5-E55A-4B40-8D6A-BDD2CC5CF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76 w 76"/>
                  <a:gd name="T1" fmla="*/ 132 h 132"/>
                  <a:gd name="T2" fmla="*/ 57 w 76"/>
                  <a:gd name="T3" fmla="*/ 132 h 132"/>
                  <a:gd name="T4" fmla="*/ 0 w 76"/>
                  <a:gd name="T5" fmla="*/ 9 h 132"/>
                  <a:gd name="T6" fmla="*/ 0 w 76"/>
                  <a:gd name="T7" fmla="*/ 0 h 132"/>
                  <a:gd name="T8" fmla="*/ 19 w 76"/>
                  <a:gd name="T9" fmla="*/ 0 h 132"/>
                  <a:gd name="T10" fmla="*/ 76 w 76"/>
                  <a:gd name="T11" fmla="*/ 123 h 132"/>
                  <a:gd name="T12" fmla="*/ 76 w 76"/>
                  <a:gd name="T13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132">
                    <a:moveTo>
                      <a:pt x="76" y="132"/>
                    </a:moveTo>
                    <a:lnTo>
                      <a:pt x="57" y="132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76" y="123"/>
                    </a:lnTo>
                    <a:lnTo>
                      <a:pt x="76" y="13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9" name="Rectangle 260">
                <a:extLst>
                  <a:ext uri="{FF2B5EF4-FFF2-40B4-BE49-F238E27FC236}">
                    <a16:creationId xmlns:a16="http://schemas.microsoft.com/office/drawing/2014/main" id="{63B64C50-1556-4A0D-B864-7BF98D8010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060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0" name="Rectangle 261">
                <a:extLst>
                  <a:ext uri="{FF2B5EF4-FFF2-40B4-BE49-F238E27FC236}">
                    <a16:creationId xmlns:a16="http://schemas.microsoft.com/office/drawing/2014/main" id="{143BD5AA-F83B-4DC1-BE89-F8921E8BCA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0600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1" name="Rectangle 262">
                <a:extLst>
                  <a:ext uri="{FF2B5EF4-FFF2-40B4-BE49-F238E27FC236}">
                    <a16:creationId xmlns:a16="http://schemas.microsoft.com/office/drawing/2014/main" id="{7AB332E1-ECA9-43F7-A38C-F2FB63C2A3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3125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2" name="Freeform 263">
                <a:extLst>
                  <a:ext uri="{FF2B5EF4-FFF2-40B4-BE49-F238E27FC236}">
                    <a16:creationId xmlns:a16="http://schemas.microsoft.com/office/drawing/2014/main" id="{2375160D-F30C-4A3F-9790-7AB39259C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70925" y="1189038"/>
                <a:ext cx="90487" cy="134938"/>
              </a:xfrm>
              <a:custGeom>
                <a:avLst/>
                <a:gdLst>
                  <a:gd name="T0" fmla="*/ 57 w 57"/>
                  <a:gd name="T1" fmla="*/ 85 h 85"/>
                  <a:gd name="T2" fmla="*/ 38 w 57"/>
                  <a:gd name="T3" fmla="*/ 85 h 85"/>
                  <a:gd name="T4" fmla="*/ 0 w 57"/>
                  <a:gd name="T5" fmla="*/ 9 h 85"/>
                  <a:gd name="T6" fmla="*/ 0 w 57"/>
                  <a:gd name="T7" fmla="*/ 0 h 85"/>
                  <a:gd name="T8" fmla="*/ 19 w 57"/>
                  <a:gd name="T9" fmla="*/ 0 h 85"/>
                  <a:gd name="T10" fmla="*/ 57 w 57"/>
                  <a:gd name="T11" fmla="*/ 76 h 85"/>
                  <a:gd name="T12" fmla="*/ 57 w 57"/>
                  <a:gd name="T13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85">
                    <a:moveTo>
                      <a:pt x="57" y="85"/>
                    </a:moveTo>
                    <a:lnTo>
                      <a:pt x="38" y="85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57" y="76"/>
                    </a:lnTo>
                    <a:lnTo>
                      <a:pt x="57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3" name="Freeform 264">
                <a:extLst>
                  <a:ext uri="{FF2B5EF4-FFF2-40B4-BE49-F238E27FC236}">
                    <a16:creationId xmlns:a16="http://schemas.microsoft.com/office/drawing/2014/main" id="{0FDFA32F-6C1B-477F-967A-2D2BD964D2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89038"/>
                <a:ext cx="90487" cy="134938"/>
              </a:xfrm>
              <a:custGeom>
                <a:avLst/>
                <a:gdLst>
                  <a:gd name="T0" fmla="*/ 0 w 57"/>
                  <a:gd name="T1" fmla="*/ 85 h 85"/>
                  <a:gd name="T2" fmla="*/ 0 w 57"/>
                  <a:gd name="T3" fmla="*/ 76 h 85"/>
                  <a:gd name="T4" fmla="*/ 38 w 57"/>
                  <a:gd name="T5" fmla="*/ 0 h 85"/>
                  <a:gd name="T6" fmla="*/ 57 w 57"/>
                  <a:gd name="T7" fmla="*/ 0 h 85"/>
                  <a:gd name="T8" fmla="*/ 57 w 57"/>
                  <a:gd name="T9" fmla="*/ 9 h 85"/>
                  <a:gd name="T10" fmla="*/ 19 w 57"/>
                  <a:gd name="T11" fmla="*/ 85 h 85"/>
                  <a:gd name="T12" fmla="*/ 0 w 57"/>
                  <a:gd name="T13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85">
                    <a:moveTo>
                      <a:pt x="0" y="85"/>
                    </a:moveTo>
                    <a:lnTo>
                      <a:pt x="0" y="76"/>
                    </a:lnTo>
                    <a:lnTo>
                      <a:pt x="38" y="0"/>
                    </a:lnTo>
                    <a:lnTo>
                      <a:pt x="57" y="0"/>
                    </a:lnTo>
                    <a:lnTo>
                      <a:pt x="57" y="9"/>
                    </a:lnTo>
                    <a:lnTo>
                      <a:pt x="19" y="85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4" name="Freeform 265">
                <a:extLst>
                  <a:ext uri="{FF2B5EF4-FFF2-40B4-BE49-F238E27FC236}">
                    <a16:creationId xmlns:a16="http://schemas.microsoft.com/office/drawing/2014/main" id="{7571BD3F-4FE4-435E-914B-D5D1269681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25" y="1155700"/>
                <a:ext cx="117475" cy="127000"/>
              </a:xfrm>
              <a:custGeom>
                <a:avLst/>
                <a:gdLst>
                  <a:gd name="T0" fmla="*/ 0 w 74"/>
                  <a:gd name="T1" fmla="*/ 40 h 80"/>
                  <a:gd name="T2" fmla="*/ 74 w 74"/>
                  <a:gd name="T3" fmla="*/ 80 h 80"/>
                  <a:gd name="T4" fmla="*/ 74 w 74"/>
                  <a:gd name="T5" fmla="*/ 80 h 80"/>
                  <a:gd name="T6" fmla="*/ 0 w 74"/>
                  <a:gd name="T7" fmla="*/ 40 h 80"/>
                  <a:gd name="T8" fmla="*/ 74 w 74"/>
                  <a:gd name="T9" fmla="*/ 0 h 80"/>
                  <a:gd name="T10" fmla="*/ 0 w 74"/>
                  <a:gd name="T11" fmla="*/ 40 h 80"/>
                  <a:gd name="T12" fmla="*/ 74 w 74"/>
                  <a:gd name="T13" fmla="*/ 0 h 80"/>
                  <a:gd name="T14" fmla="*/ 74 w 74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80">
                    <a:moveTo>
                      <a:pt x="0" y="40"/>
                    </a:moveTo>
                    <a:lnTo>
                      <a:pt x="74" y="80"/>
                    </a:lnTo>
                    <a:lnTo>
                      <a:pt x="74" y="80"/>
                    </a:lnTo>
                    <a:lnTo>
                      <a:pt x="0" y="40"/>
                    </a:lnTo>
                    <a:close/>
                    <a:moveTo>
                      <a:pt x="74" y="0"/>
                    </a:moveTo>
                    <a:lnTo>
                      <a:pt x="0" y="40"/>
                    </a:lnTo>
                    <a:lnTo>
                      <a:pt x="74" y="0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5" name="Freeform 266">
                <a:extLst>
                  <a:ext uri="{FF2B5EF4-FFF2-40B4-BE49-F238E27FC236}">
                    <a16:creationId xmlns:a16="http://schemas.microsoft.com/office/drawing/2014/main" id="{907B347C-F807-4D69-B4D2-8E198D85D2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25" y="1155700"/>
                <a:ext cx="117475" cy="127000"/>
              </a:xfrm>
              <a:custGeom>
                <a:avLst/>
                <a:gdLst>
                  <a:gd name="T0" fmla="*/ 0 w 74"/>
                  <a:gd name="T1" fmla="*/ 40 h 80"/>
                  <a:gd name="T2" fmla="*/ 74 w 74"/>
                  <a:gd name="T3" fmla="*/ 80 h 80"/>
                  <a:gd name="T4" fmla="*/ 74 w 74"/>
                  <a:gd name="T5" fmla="*/ 80 h 80"/>
                  <a:gd name="T6" fmla="*/ 0 w 74"/>
                  <a:gd name="T7" fmla="*/ 40 h 80"/>
                  <a:gd name="T8" fmla="*/ 74 w 74"/>
                  <a:gd name="T9" fmla="*/ 0 h 80"/>
                  <a:gd name="T10" fmla="*/ 0 w 74"/>
                  <a:gd name="T11" fmla="*/ 40 h 80"/>
                  <a:gd name="T12" fmla="*/ 74 w 74"/>
                  <a:gd name="T13" fmla="*/ 0 h 80"/>
                  <a:gd name="T14" fmla="*/ 74 w 74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80">
                    <a:moveTo>
                      <a:pt x="0" y="40"/>
                    </a:moveTo>
                    <a:lnTo>
                      <a:pt x="74" y="80"/>
                    </a:lnTo>
                    <a:lnTo>
                      <a:pt x="74" y="80"/>
                    </a:lnTo>
                    <a:lnTo>
                      <a:pt x="0" y="40"/>
                    </a:lnTo>
                    <a:moveTo>
                      <a:pt x="74" y="0"/>
                    </a:moveTo>
                    <a:lnTo>
                      <a:pt x="0" y="40"/>
                    </a:lnTo>
                    <a:lnTo>
                      <a:pt x="74" y="0"/>
                    </a:lnTo>
                    <a:lnTo>
                      <a:pt x="7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6" name="Freeform 267">
                <a:extLst>
                  <a:ext uri="{FF2B5EF4-FFF2-40B4-BE49-F238E27FC236}">
                    <a16:creationId xmlns:a16="http://schemas.microsoft.com/office/drawing/2014/main" id="{12059655-A2AF-4DDB-9BD5-D46B30285B7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25" y="782638"/>
                <a:ext cx="752474" cy="752474"/>
              </a:xfrm>
              <a:custGeom>
                <a:avLst/>
                <a:gdLst>
                  <a:gd name="T0" fmla="*/ 80 w 200"/>
                  <a:gd name="T1" fmla="*/ 123 h 200"/>
                  <a:gd name="T2" fmla="*/ 80 w 200"/>
                  <a:gd name="T3" fmla="*/ 88 h 200"/>
                  <a:gd name="T4" fmla="*/ 88 w 200"/>
                  <a:gd name="T5" fmla="*/ 88 h 200"/>
                  <a:gd name="T6" fmla="*/ 88 w 200"/>
                  <a:gd name="T7" fmla="*/ 140 h 200"/>
                  <a:gd name="T8" fmla="*/ 88 w 200"/>
                  <a:gd name="T9" fmla="*/ 144 h 200"/>
                  <a:gd name="T10" fmla="*/ 80 w 200"/>
                  <a:gd name="T11" fmla="*/ 144 h 200"/>
                  <a:gd name="T12" fmla="*/ 64 w 200"/>
                  <a:gd name="T13" fmla="*/ 109 h 200"/>
                  <a:gd name="T14" fmla="*/ 64 w 200"/>
                  <a:gd name="T15" fmla="*/ 144 h 200"/>
                  <a:gd name="T16" fmla="*/ 56 w 200"/>
                  <a:gd name="T17" fmla="*/ 144 h 200"/>
                  <a:gd name="T18" fmla="*/ 56 w 200"/>
                  <a:gd name="T19" fmla="*/ 88 h 200"/>
                  <a:gd name="T20" fmla="*/ 64 w 200"/>
                  <a:gd name="T21" fmla="*/ 88 h 200"/>
                  <a:gd name="T22" fmla="*/ 80 w 200"/>
                  <a:gd name="T23" fmla="*/ 123 h 200"/>
                  <a:gd name="T24" fmla="*/ 116 w 200"/>
                  <a:gd name="T25" fmla="*/ 0 h 200"/>
                  <a:gd name="T26" fmla="*/ 116 w 200"/>
                  <a:gd name="T27" fmla="*/ 0 h 200"/>
                  <a:gd name="T28" fmla="*/ 99 w 200"/>
                  <a:gd name="T29" fmla="*/ 31 h 200"/>
                  <a:gd name="T30" fmla="*/ 72 w 200"/>
                  <a:gd name="T31" fmla="*/ 8 h 200"/>
                  <a:gd name="T32" fmla="*/ 68 w 200"/>
                  <a:gd name="T33" fmla="*/ 44 h 200"/>
                  <a:gd name="T34" fmla="*/ 32 w 200"/>
                  <a:gd name="T35" fmla="*/ 32 h 200"/>
                  <a:gd name="T36" fmla="*/ 44 w 200"/>
                  <a:gd name="T37" fmla="*/ 68 h 200"/>
                  <a:gd name="T38" fmla="*/ 8 w 200"/>
                  <a:gd name="T39" fmla="*/ 72 h 200"/>
                  <a:gd name="T40" fmla="*/ 31 w 200"/>
                  <a:gd name="T41" fmla="*/ 99 h 200"/>
                  <a:gd name="T42" fmla="*/ 31 w 200"/>
                  <a:gd name="T43" fmla="*/ 99 h 200"/>
                  <a:gd name="T44" fmla="*/ 31 w 200"/>
                  <a:gd name="T45" fmla="*/ 99 h 200"/>
                  <a:gd name="T46" fmla="*/ 0 w 200"/>
                  <a:gd name="T47" fmla="*/ 116 h 200"/>
                  <a:gd name="T48" fmla="*/ 31 w 200"/>
                  <a:gd name="T49" fmla="*/ 133 h 200"/>
                  <a:gd name="T50" fmla="*/ 31 w 200"/>
                  <a:gd name="T51" fmla="*/ 133 h 200"/>
                  <a:gd name="T52" fmla="*/ 31 w 200"/>
                  <a:gd name="T53" fmla="*/ 133 h 200"/>
                  <a:gd name="T54" fmla="*/ 8 w 200"/>
                  <a:gd name="T55" fmla="*/ 160 h 200"/>
                  <a:gd name="T56" fmla="*/ 44 w 200"/>
                  <a:gd name="T57" fmla="*/ 164 h 200"/>
                  <a:gd name="T58" fmla="*/ 32 w 200"/>
                  <a:gd name="T59" fmla="*/ 200 h 200"/>
                  <a:gd name="T60" fmla="*/ 97 w 200"/>
                  <a:gd name="T61" fmla="*/ 135 h 200"/>
                  <a:gd name="T62" fmla="*/ 96 w 200"/>
                  <a:gd name="T63" fmla="*/ 132 h 200"/>
                  <a:gd name="T64" fmla="*/ 96 w 200"/>
                  <a:gd name="T65" fmla="*/ 100 h 200"/>
                  <a:gd name="T66" fmla="*/ 108 w 200"/>
                  <a:gd name="T67" fmla="*/ 88 h 200"/>
                  <a:gd name="T68" fmla="*/ 128 w 200"/>
                  <a:gd name="T69" fmla="*/ 88 h 200"/>
                  <a:gd name="T70" fmla="*/ 128 w 200"/>
                  <a:gd name="T71" fmla="*/ 96 h 200"/>
                  <a:gd name="T72" fmla="*/ 108 w 200"/>
                  <a:gd name="T73" fmla="*/ 96 h 200"/>
                  <a:gd name="T74" fmla="*/ 104 w 200"/>
                  <a:gd name="T75" fmla="*/ 100 h 200"/>
                  <a:gd name="T76" fmla="*/ 104 w 200"/>
                  <a:gd name="T77" fmla="*/ 128 h 200"/>
                  <a:gd name="T78" fmla="*/ 112 w 200"/>
                  <a:gd name="T79" fmla="*/ 120 h 200"/>
                  <a:gd name="T80" fmla="*/ 104 w 200"/>
                  <a:gd name="T81" fmla="*/ 120 h 200"/>
                  <a:gd name="T82" fmla="*/ 104 w 200"/>
                  <a:gd name="T83" fmla="*/ 112 h 200"/>
                  <a:gd name="T84" fmla="*/ 120 w 200"/>
                  <a:gd name="T85" fmla="*/ 112 h 200"/>
                  <a:gd name="T86" fmla="*/ 136 w 200"/>
                  <a:gd name="T87" fmla="*/ 96 h 200"/>
                  <a:gd name="T88" fmla="*/ 136 w 200"/>
                  <a:gd name="T89" fmla="*/ 88 h 200"/>
                  <a:gd name="T90" fmla="*/ 144 w 200"/>
                  <a:gd name="T91" fmla="*/ 88 h 200"/>
                  <a:gd name="T92" fmla="*/ 200 w 200"/>
                  <a:gd name="T93" fmla="*/ 32 h 200"/>
                  <a:gd name="T94" fmla="*/ 164 w 200"/>
                  <a:gd name="T95" fmla="*/ 44 h 200"/>
                  <a:gd name="T96" fmla="*/ 160 w 200"/>
                  <a:gd name="T97" fmla="*/ 8 h 200"/>
                  <a:gd name="T98" fmla="*/ 133 w 200"/>
                  <a:gd name="T99" fmla="*/ 31 h 200"/>
                  <a:gd name="T100" fmla="*/ 116 w 200"/>
                  <a:gd name="T101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00" h="200">
                    <a:moveTo>
                      <a:pt x="80" y="123"/>
                    </a:moveTo>
                    <a:cubicBezTo>
                      <a:pt x="80" y="88"/>
                      <a:pt x="80" y="88"/>
                      <a:pt x="80" y="88"/>
                    </a:cubicBezTo>
                    <a:cubicBezTo>
                      <a:pt x="88" y="88"/>
                      <a:pt x="88" y="88"/>
                      <a:pt x="88" y="88"/>
                    </a:cubicBezTo>
                    <a:cubicBezTo>
                      <a:pt x="88" y="140"/>
                      <a:pt x="88" y="140"/>
                      <a:pt x="88" y="140"/>
                    </a:cubicBezTo>
                    <a:cubicBezTo>
                      <a:pt x="88" y="144"/>
                      <a:pt x="88" y="144"/>
                      <a:pt x="88" y="144"/>
                    </a:cubicBezTo>
                    <a:cubicBezTo>
                      <a:pt x="80" y="144"/>
                      <a:pt x="80" y="144"/>
                      <a:pt x="80" y="144"/>
                    </a:cubicBezTo>
                    <a:cubicBezTo>
                      <a:pt x="64" y="109"/>
                      <a:pt x="64" y="109"/>
                      <a:pt x="64" y="109"/>
                    </a:cubicBezTo>
                    <a:cubicBezTo>
                      <a:pt x="64" y="144"/>
                      <a:pt x="64" y="144"/>
                      <a:pt x="64" y="144"/>
                    </a:cubicBezTo>
                    <a:cubicBezTo>
                      <a:pt x="56" y="144"/>
                      <a:pt x="56" y="144"/>
                      <a:pt x="56" y="144"/>
                    </a:cubicBezTo>
                    <a:cubicBezTo>
                      <a:pt x="56" y="88"/>
                      <a:pt x="56" y="88"/>
                      <a:pt x="56" y="88"/>
                    </a:cubicBezTo>
                    <a:cubicBezTo>
                      <a:pt x="64" y="88"/>
                      <a:pt x="64" y="88"/>
                      <a:pt x="64" y="88"/>
                    </a:cubicBezTo>
                    <a:cubicBezTo>
                      <a:pt x="80" y="123"/>
                      <a:pt x="80" y="123"/>
                      <a:pt x="80" y="123"/>
                    </a:cubicBezTo>
                    <a:moveTo>
                      <a:pt x="116" y="0"/>
                    </a:moveTo>
                    <a:cubicBezTo>
                      <a:pt x="116" y="0"/>
                      <a:pt x="116" y="0"/>
                      <a:pt x="116" y="0"/>
                    </a:cubicBezTo>
                    <a:cubicBezTo>
                      <a:pt x="99" y="31"/>
                      <a:pt x="99" y="31"/>
                      <a:pt x="99" y="31"/>
                    </a:cubicBezTo>
                    <a:cubicBezTo>
                      <a:pt x="72" y="8"/>
                      <a:pt x="72" y="8"/>
                      <a:pt x="72" y="8"/>
                    </a:cubicBezTo>
                    <a:cubicBezTo>
                      <a:pt x="68" y="44"/>
                      <a:pt x="68" y="44"/>
                      <a:pt x="68" y="44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44" y="68"/>
                      <a:pt x="44" y="68"/>
                      <a:pt x="44" y="68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8" y="160"/>
                      <a:pt x="8" y="160"/>
                      <a:pt x="8" y="160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2" y="200"/>
                      <a:pt x="32" y="200"/>
                      <a:pt x="32" y="200"/>
                    </a:cubicBezTo>
                    <a:cubicBezTo>
                      <a:pt x="97" y="135"/>
                      <a:pt x="97" y="135"/>
                      <a:pt x="97" y="135"/>
                    </a:cubicBezTo>
                    <a:cubicBezTo>
                      <a:pt x="96" y="134"/>
                      <a:pt x="96" y="133"/>
                      <a:pt x="96" y="132"/>
                    </a:cubicBezTo>
                    <a:cubicBezTo>
                      <a:pt x="96" y="100"/>
                      <a:pt x="96" y="100"/>
                      <a:pt x="96" y="100"/>
                    </a:cubicBezTo>
                    <a:cubicBezTo>
                      <a:pt x="96" y="93"/>
                      <a:pt x="101" y="88"/>
                      <a:pt x="108" y="88"/>
                    </a:cubicBezTo>
                    <a:cubicBezTo>
                      <a:pt x="128" y="88"/>
                      <a:pt x="128" y="88"/>
                      <a:pt x="128" y="88"/>
                    </a:cubicBezTo>
                    <a:cubicBezTo>
                      <a:pt x="128" y="96"/>
                      <a:pt x="128" y="96"/>
                      <a:pt x="128" y="96"/>
                    </a:cubicBezTo>
                    <a:cubicBezTo>
                      <a:pt x="108" y="96"/>
                      <a:pt x="108" y="96"/>
                      <a:pt x="108" y="96"/>
                    </a:cubicBezTo>
                    <a:cubicBezTo>
                      <a:pt x="106" y="96"/>
                      <a:pt x="104" y="98"/>
                      <a:pt x="104" y="100"/>
                    </a:cubicBezTo>
                    <a:cubicBezTo>
                      <a:pt x="104" y="128"/>
                      <a:pt x="104" y="128"/>
                      <a:pt x="104" y="128"/>
                    </a:cubicBezTo>
                    <a:cubicBezTo>
                      <a:pt x="112" y="120"/>
                      <a:pt x="112" y="120"/>
                      <a:pt x="112" y="120"/>
                    </a:cubicBezTo>
                    <a:cubicBezTo>
                      <a:pt x="104" y="120"/>
                      <a:pt x="104" y="120"/>
                      <a:pt x="104" y="120"/>
                    </a:cubicBezTo>
                    <a:cubicBezTo>
                      <a:pt x="104" y="112"/>
                      <a:pt x="104" y="112"/>
                      <a:pt x="104" y="112"/>
                    </a:cubicBezTo>
                    <a:cubicBezTo>
                      <a:pt x="120" y="112"/>
                      <a:pt x="120" y="112"/>
                      <a:pt x="120" y="112"/>
                    </a:cubicBezTo>
                    <a:cubicBezTo>
                      <a:pt x="136" y="96"/>
                      <a:pt x="136" y="96"/>
                      <a:pt x="136" y="96"/>
                    </a:cubicBezTo>
                    <a:cubicBezTo>
                      <a:pt x="136" y="88"/>
                      <a:pt x="136" y="88"/>
                      <a:pt x="136" y="88"/>
                    </a:cubicBezTo>
                    <a:cubicBezTo>
                      <a:pt x="144" y="88"/>
                      <a:pt x="144" y="88"/>
                      <a:pt x="144" y="88"/>
                    </a:cubicBezTo>
                    <a:cubicBezTo>
                      <a:pt x="200" y="32"/>
                      <a:pt x="200" y="32"/>
                      <a:pt x="200" y="32"/>
                    </a:cubicBezTo>
                    <a:cubicBezTo>
                      <a:pt x="164" y="44"/>
                      <a:pt x="164" y="44"/>
                      <a:pt x="164" y="44"/>
                    </a:cubicBezTo>
                    <a:cubicBezTo>
                      <a:pt x="160" y="8"/>
                      <a:pt x="160" y="8"/>
                      <a:pt x="160" y="8"/>
                    </a:cubicBezTo>
                    <a:cubicBezTo>
                      <a:pt x="133" y="31"/>
                      <a:pt x="133" y="31"/>
                      <a:pt x="133" y="31"/>
                    </a:cubicBezTo>
                    <a:cubicBezTo>
                      <a:pt x="116" y="0"/>
                      <a:pt x="116" y="0"/>
                      <a:pt x="116" y="0"/>
                    </a:cubicBezTo>
                  </a:path>
                </a:pathLst>
              </a:custGeom>
              <a:solidFill>
                <a:srgbClr val="52B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7" name="Freeform 268">
                <a:extLst>
                  <a:ext uri="{FF2B5EF4-FFF2-40B4-BE49-F238E27FC236}">
                    <a16:creationId xmlns:a16="http://schemas.microsoft.com/office/drawing/2014/main" id="{84E4408B-E945-4A7B-94AF-1425375641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9788" y="1114425"/>
                <a:ext cx="120650" cy="176213"/>
              </a:xfrm>
              <a:custGeom>
                <a:avLst/>
                <a:gdLst>
                  <a:gd name="T0" fmla="*/ 32 w 32"/>
                  <a:gd name="T1" fmla="*/ 0 h 47"/>
                  <a:gd name="T2" fmla="*/ 12 w 32"/>
                  <a:gd name="T3" fmla="*/ 0 h 47"/>
                  <a:gd name="T4" fmla="*/ 0 w 32"/>
                  <a:gd name="T5" fmla="*/ 12 h 47"/>
                  <a:gd name="T6" fmla="*/ 0 w 32"/>
                  <a:gd name="T7" fmla="*/ 44 h 47"/>
                  <a:gd name="T8" fmla="*/ 1 w 32"/>
                  <a:gd name="T9" fmla="*/ 47 h 47"/>
                  <a:gd name="T10" fmla="*/ 8 w 32"/>
                  <a:gd name="T11" fmla="*/ 40 h 47"/>
                  <a:gd name="T12" fmla="*/ 8 w 32"/>
                  <a:gd name="T13" fmla="*/ 12 h 47"/>
                  <a:gd name="T14" fmla="*/ 12 w 32"/>
                  <a:gd name="T15" fmla="*/ 8 h 47"/>
                  <a:gd name="T16" fmla="*/ 32 w 32"/>
                  <a:gd name="T17" fmla="*/ 8 h 47"/>
                  <a:gd name="T18" fmla="*/ 32 w 32"/>
                  <a:gd name="T1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47">
                    <a:moveTo>
                      <a:pt x="32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5"/>
                      <a:pt x="0" y="46"/>
                      <a:pt x="1" y="47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0"/>
                      <a:pt x="10" y="8"/>
                      <a:pt x="12" y="8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8" name="Freeform 269">
                <a:extLst>
                  <a:ext uri="{FF2B5EF4-FFF2-40B4-BE49-F238E27FC236}">
                    <a16:creationId xmlns:a16="http://schemas.microsoft.com/office/drawing/2014/main" id="{581B6DE2-0C37-4E81-961B-08851E9DED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9950" y="1203325"/>
                <a:ext cx="60325" cy="30163"/>
              </a:xfrm>
              <a:custGeom>
                <a:avLst/>
                <a:gdLst>
                  <a:gd name="T0" fmla="*/ 38 w 38"/>
                  <a:gd name="T1" fmla="*/ 0 h 19"/>
                  <a:gd name="T2" fmla="*/ 0 w 38"/>
                  <a:gd name="T3" fmla="*/ 0 h 19"/>
                  <a:gd name="T4" fmla="*/ 0 w 38"/>
                  <a:gd name="T5" fmla="*/ 19 h 19"/>
                  <a:gd name="T6" fmla="*/ 19 w 38"/>
                  <a:gd name="T7" fmla="*/ 19 h 19"/>
                  <a:gd name="T8" fmla="*/ 38 w 38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9">
                    <a:moveTo>
                      <a:pt x="38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19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9" name="Freeform 270">
                <a:extLst>
                  <a:ext uri="{FF2B5EF4-FFF2-40B4-BE49-F238E27FC236}">
                    <a16:creationId xmlns:a16="http://schemas.microsoft.com/office/drawing/2014/main" id="{93D74051-2EB8-4098-B4B4-5878CB12E6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9950" y="1203325"/>
                <a:ext cx="60325" cy="30163"/>
              </a:xfrm>
              <a:custGeom>
                <a:avLst/>
                <a:gdLst>
                  <a:gd name="T0" fmla="*/ 38 w 38"/>
                  <a:gd name="T1" fmla="*/ 0 h 19"/>
                  <a:gd name="T2" fmla="*/ 0 w 38"/>
                  <a:gd name="T3" fmla="*/ 0 h 19"/>
                  <a:gd name="T4" fmla="*/ 0 w 38"/>
                  <a:gd name="T5" fmla="*/ 19 h 19"/>
                  <a:gd name="T6" fmla="*/ 19 w 38"/>
                  <a:gd name="T7" fmla="*/ 19 h 19"/>
                  <a:gd name="T8" fmla="*/ 38 w 38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9">
                    <a:moveTo>
                      <a:pt x="38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19"/>
                    </a:lnTo>
                    <a:lnTo>
                      <a:pt x="3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0" name="Freeform 271">
                <a:extLst>
                  <a:ext uri="{FF2B5EF4-FFF2-40B4-BE49-F238E27FC236}">
                    <a16:creationId xmlns:a16="http://schemas.microsoft.com/office/drawing/2014/main" id="{9260046E-9B1F-4C82-8C4F-E1C678F0A3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30162" cy="209550"/>
              </a:xfrm>
              <a:custGeom>
                <a:avLst/>
                <a:gdLst>
                  <a:gd name="T0" fmla="*/ 0 w 19"/>
                  <a:gd name="T1" fmla="*/ 0 h 132"/>
                  <a:gd name="T2" fmla="*/ 0 w 19"/>
                  <a:gd name="T3" fmla="*/ 0 h 132"/>
                  <a:gd name="T4" fmla="*/ 0 w 19"/>
                  <a:gd name="T5" fmla="*/ 132 h 132"/>
                  <a:gd name="T6" fmla="*/ 19 w 19"/>
                  <a:gd name="T7" fmla="*/ 132 h 132"/>
                  <a:gd name="T8" fmla="*/ 19 w 19"/>
                  <a:gd name="T9" fmla="*/ 49 h 132"/>
                  <a:gd name="T10" fmla="*/ 0 w 19"/>
                  <a:gd name="T11" fmla="*/ 9 h 132"/>
                  <a:gd name="T12" fmla="*/ 0 w 19"/>
                  <a:gd name="T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132">
                    <a:moveTo>
                      <a:pt x="0" y="0"/>
                    </a:moveTo>
                    <a:lnTo>
                      <a:pt x="0" y="0"/>
                    </a:lnTo>
                    <a:lnTo>
                      <a:pt x="0" y="132"/>
                    </a:lnTo>
                    <a:lnTo>
                      <a:pt x="19" y="132"/>
                    </a:lnTo>
                    <a:lnTo>
                      <a:pt x="19" y="49"/>
                    </a:lnTo>
                    <a:lnTo>
                      <a:pt x="0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1" name="Freeform 272">
                <a:extLst>
                  <a:ext uri="{FF2B5EF4-FFF2-40B4-BE49-F238E27FC236}">
                    <a16:creationId xmlns:a16="http://schemas.microsoft.com/office/drawing/2014/main" id="{25F0666E-AD52-4689-B4E2-F2713FE569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30162" cy="209550"/>
              </a:xfrm>
              <a:custGeom>
                <a:avLst/>
                <a:gdLst>
                  <a:gd name="T0" fmla="*/ 0 w 19"/>
                  <a:gd name="T1" fmla="*/ 0 h 132"/>
                  <a:gd name="T2" fmla="*/ 0 w 19"/>
                  <a:gd name="T3" fmla="*/ 0 h 132"/>
                  <a:gd name="T4" fmla="*/ 0 w 19"/>
                  <a:gd name="T5" fmla="*/ 132 h 132"/>
                  <a:gd name="T6" fmla="*/ 19 w 19"/>
                  <a:gd name="T7" fmla="*/ 132 h 132"/>
                  <a:gd name="T8" fmla="*/ 19 w 19"/>
                  <a:gd name="T9" fmla="*/ 49 h 132"/>
                  <a:gd name="T10" fmla="*/ 0 w 19"/>
                  <a:gd name="T11" fmla="*/ 9 h 132"/>
                  <a:gd name="T12" fmla="*/ 0 w 19"/>
                  <a:gd name="T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132">
                    <a:moveTo>
                      <a:pt x="0" y="0"/>
                    </a:moveTo>
                    <a:lnTo>
                      <a:pt x="0" y="0"/>
                    </a:lnTo>
                    <a:lnTo>
                      <a:pt x="0" y="132"/>
                    </a:lnTo>
                    <a:lnTo>
                      <a:pt x="19" y="132"/>
                    </a:lnTo>
                    <a:lnTo>
                      <a:pt x="19" y="49"/>
                    </a:lnTo>
                    <a:lnTo>
                      <a:pt x="0" y="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2" name="Freeform 273">
                <a:extLst>
                  <a:ext uri="{FF2B5EF4-FFF2-40B4-BE49-F238E27FC236}">
                    <a16:creationId xmlns:a16="http://schemas.microsoft.com/office/drawing/2014/main" id="{6CA7DD79-EAF6-4195-A7A0-9AD8BCCA40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1114425"/>
                <a:ext cx="30162" cy="195263"/>
              </a:xfrm>
              <a:custGeom>
                <a:avLst/>
                <a:gdLst>
                  <a:gd name="T0" fmla="*/ 19 w 19"/>
                  <a:gd name="T1" fmla="*/ 0 h 123"/>
                  <a:gd name="T2" fmla="*/ 0 w 19"/>
                  <a:gd name="T3" fmla="*/ 0 h 123"/>
                  <a:gd name="T4" fmla="*/ 0 w 19"/>
                  <a:gd name="T5" fmla="*/ 82 h 123"/>
                  <a:gd name="T6" fmla="*/ 19 w 19"/>
                  <a:gd name="T7" fmla="*/ 123 h 123"/>
                  <a:gd name="T8" fmla="*/ 19 w 19"/>
                  <a:gd name="T9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23">
                    <a:moveTo>
                      <a:pt x="19" y="0"/>
                    </a:moveTo>
                    <a:lnTo>
                      <a:pt x="0" y="0"/>
                    </a:lnTo>
                    <a:lnTo>
                      <a:pt x="0" y="82"/>
                    </a:lnTo>
                    <a:lnTo>
                      <a:pt x="19" y="123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3" name="Freeform 274">
                <a:extLst>
                  <a:ext uri="{FF2B5EF4-FFF2-40B4-BE49-F238E27FC236}">
                    <a16:creationId xmlns:a16="http://schemas.microsoft.com/office/drawing/2014/main" id="{B4B6C9B8-618E-4B67-8699-A69FC68B43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1114425"/>
                <a:ext cx="30162" cy="195263"/>
              </a:xfrm>
              <a:custGeom>
                <a:avLst/>
                <a:gdLst>
                  <a:gd name="T0" fmla="*/ 19 w 19"/>
                  <a:gd name="T1" fmla="*/ 0 h 123"/>
                  <a:gd name="T2" fmla="*/ 0 w 19"/>
                  <a:gd name="T3" fmla="*/ 0 h 123"/>
                  <a:gd name="T4" fmla="*/ 0 w 19"/>
                  <a:gd name="T5" fmla="*/ 82 h 123"/>
                  <a:gd name="T6" fmla="*/ 19 w 19"/>
                  <a:gd name="T7" fmla="*/ 123 h 123"/>
                  <a:gd name="T8" fmla="*/ 19 w 19"/>
                  <a:gd name="T9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23">
                    <a:moveTo>
                      <a:pt x="19" y="0"/>
                    </a:moveTo>
                    <a:lnTo>
                      <a:pt x="0" y="0"/>
                    </a:lnTo>
                    <a:lnTo>
                      <a:pt x="0" y="82"/>
                    </a:lnTo>
                    <a:lnTo>
                      <a:pt x="19" y="123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4" name="Freeform 275">
                <a:extLst>
                  <a:ext uri="{FF2B5EF4-FFF2-40B4-BE49-F238E27FC236}">
                    <a16:creationId xmlns:a16="http://schemas.microsoft.com/office/drawing/2014/main" id="{784F7E28-634D-4819-B964-629E3DEDB9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19 w 76"/>
                  <a:gd name="T1" fmla="*/ 0 h 132"/>
                  <a:gd name="T2" fmla="*/ 0 w 76"/>
                  <a:gd name="T3" fmla="*/ 0 h 132"/>
                  <a:gd name="T4" fmla="*/ 0 w 76"/>
                  <a:gd name="T5" fmla="*/ 9 h 132"/>
                  <a:gd name="T6" fmla="*/ 19 w 76"/>
                  <a:gd name="T7" fmla="*/ 49 h 132"/>
                  <a:gd name="T8" fmla="*/ 57 w 76"/>
                  <a:gd name="T9" fmla="*/ 132 h 132"/>
                  <a:gd name="T10" fmla="*/ 76 w 76"/>
                  <a:gd name="T11" fmla="*/ 132 h 132"/>
                  <a:gd name="T12" fmla="*/ 76 w 76"/>
                  <a:gd name="T13" fmla="*/ 123 h 132"/>
                  <a:gd name="T14" fmla="*/ 57 w 76"/>
                  <a:gd name="T15" fmla="*/ 82 h 132"/>
                  <a:gd name="T16" fmla="*/ 19 w 76"/>
                  <a:gd name="T1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132">
                    <a:moveTo>
                      <a:pt x="19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19" y="49"/>
                    </a:lnTo>
                    <a:lnTo>
                      <a:pt x="57" y="132"/>
                    </a:lnTo>
                    <a:lnTo>
                      <a:pt x="76" y="132"/>
                    </a:lnTo>
                    <a:lnTo>
                      <a:pt x="76" y="123"/>
                    </a:lnTo>
                    <a:lnTo>
                      <a:pt x="57" y="82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5" name="Freeform 276">
                <a:extLst>
                  <a:ext uri="{FF2B5EF4-FFF2-40B4-BE49-F238E27FC236}">
                    <a16:creationId xmlns:a16="http://schemas.microsoft.com/office/drawing/2014/main" id="{63FCFAE1-B2E3-457F-B136-BE6D1B2DE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19 w 76"/>
                  <a:gd name="T1" fmla="*/ 0 h 132"/>
                  <a:gd name="T2" fmla="*/ 0 w 76"/>
                  <a:gd name="T3" fmla="*/ 0 h 132"/>
                  <a:gd name="T4" fmla="*/ 0 w 76"/>
                  <a:gd name="T5" fmla="*/ 9 h 132"/>
                  <a:gd name="T6" fmla="*/ 19 w 76"/>
                  <a:gd name="T7" fmla="*/ 49 h 132"/>
                  <a:gd name="T8" fmla="*/ 57 w 76"/>
                  <a:gd name="T9" fmla="*/ 132 h 132"/>
                  <a:gd name="T10" fmla="*/ 76 w 76"/>
                  <a:gd name="T11" fmla="*/ 132 h 132"/>
                  <a:gd name="T12" fmla="*/ 76 w 76"/>
                  <a:gd name="T13" fmla="*/ 123 h 132"/>
                  <a:gd name="T14" fmla="*/ 57 w 76"/>
                  <a:gd name="T15" fmla="*/ 82 h 132"/>
                  <a:gd name="T16" fmla="*/ 19 w 76"/>
                  <a:gd name="T1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132">
                    <a:moveTo>
                      <a:pt x="19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19" y="49"/>
                    </a:lnTo>
                    <a:lnTo>
                      <a:pt x="57" y="132"/>
                    </a:lnTo>
                    <a:lnTo>
                      <a:pt x="76" y="132"/>
                    </a:lnTo>
                    <a:lnTo>
                      <a:pt x="76" y="123"/>
                    </a:lnTo>
                    <a:lnTo>
                      <a:pt x="57" y="82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6" name="Freeform 277">
                <a:extLst>
                  <a:ext uri="{FF2B5EF4-FFF2-40B4-BE49-F238E27FC236}">
                    <a16:creationId xmlns:a16="http://schemas.microsoft.com/office/drawing/2014/main" id="{DA324395-A13A-4FF6-87B8-37A6C3CC33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14425"/>
                <a:ext cx="30162" cy="30163"/>
              </a:xfrm>
              <a:custGeom>
                <a:avLst/>
                <a:gdLst>
                  <a:gd name="T0" fmla="*/ 19 w 19"/>
                  <a:gd name="T1" fmla="*/ 0 h 19"/>
                  <a:gd name="T2" fmla="*/ 0 w 19"/>
                  <a:gd name="T3" fmla="*/ 0 h 19"/>
                  <a:gd name="T4" fmla="*/ 0 w 19"/>
                  <a:gd name="T5" fmla="*/ 19 h 19"/>
                  <a:gd name="T6" fmla="*/ 19 w 19"/>
                  <a:gd name="T7" fmla="*/ 0 h 19"/>
                  <a:gd name="T8" fmla="*/ 19 w 1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9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7" name="Freeform 278">
                <a:extLst>
                  <a:ext uri="{FF2B5EF4-FFF2-40B4-BE49-F238E27FC236}">
                    <a16:creationId xmlns:a16="http://schemas.microsoft.com/office/drawing/2014/main" id="{77A6CB22-9C22-40A1-9390-560A21F8AE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14425"/>
                <a:ext cx="30162" cy="30163"/>
              </a:xfrm>
              <a:custGeom>
                <a:avLst/>
                <a:gdLst>
                  <a:gd name="T0" fmla="*/ 19 w 19"/>
                  <a:gd name="T1" fmla="*/ 0 h 19"/>
                  <a:gd name="T2" fmla="*/ 0 w 19"/>
                  <a:gd name="T3" fmla="*/ 0 h 19"/>
                  <a:gd name="T4" fmla="*/ 0 w 19"/>
                  <a:gd name="T5" fmla="*/ 19 h 19"/>
                  <a:gd name="T6" fmla="*/ 19 w 19"/>
                  <a:gd name="T7" fmla="*/ 0 h 19"/>
                  <a:gd name="T8" fmla="*/ 19 w 1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9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493410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438B9A6A-4B32-4453-BC21-4C8DC030DAC8}"/>
              </a:ext>
            </a:extLst>
          </p:cNvPr>
          <p:cNvGrpSpPr/>
          <p:nvPr/>
        </p:nvGrpSpPr>
        <p:grpSpPr>
          <a:xfrm>
            <a:off x="74167" y="2270887"/>
            <a:ext cx="12008546" cy="2475535"/>
            <a:chOff x="74167" y="2336204"/>
            <a:chExt cx="12008546" cy="2475535"/>
          </a:xfrm>
        </p:grpSpPr>
        <p:grpSp>
          <p:nvGrpSpPr>
            <p:cNvPr id="38" name="群組 37">
              <a:extLst>
                <a:ext uri="{FF2B5EF4-FFF2-40B4-BE49-F238E27FC236}">
                  <a16:creationId xmlns:a16="http://schemas.microsoft.com/office/drawing/2014/main" id="{A31031E4-BF40-4494-A40D-E05468D0F767}"/>
                </a:ext>
              </a:extLst>
            </p:cNvPr>
            <p:cNvGrpSpPr/>
            <p:nvPr/>
          </p:nvGrpSpPr>
          <p:grpSpPr>
            <a:xfrm>
              <a:off x="74167" y="2336204"/>
              <a:ext cx="3600000" cy="2448000"/>
              <a:chOff x="64314" y="2516915"/>
              <a:chExt cx="3896414" cy="2403404"/>
            </a:xfrm>
          </p:grpSpPr>
          <p:sp>
            <p:nvSpPr>
              <p:cNvPr id="39" name="Rounded Rectangle 7">
                <a:extLst>
                  <a:ext uri="{FF2B5EF4-FFF2-40B4-BE49-F238E27FC236}">
                    <a16:creationId xmlns:a16="http://schemas.microsoft.com/office/drawing/2014/main" id="{DA5C4B8D-5B44-43A7-A361-C25A121D286F}"/>
                  </a:ext>
                </a:extLst>
              </p:cNvPr>
              <p:cNvSpPr/>
              <p:nvPr/>
            </p:nvSpPr>
            <p:spPr>
              <a:xfrm>
                <a:off x="64314" y="2570312"/>
                <a:ext cx="3896414" cy="2350007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FF4757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90000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sz="1100">
                    <a:latin typeface="Microsoft JhengHei"/>
                  </a:defRPr>
                </a:pPr>
                <a:r>
                  <a:rPr kumimoji="0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確認匯入資料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  <a:p>
                <a:pPr marL="900000" marR="0" lvl="0" indent="0" algn="l" defTabSz="914400" rtl="0" eaLnBrk="0" fontAlgn="base" latinLnBrk="0" hangingPunct="0">
                  <a:lnSpc>
                    <a:spcPts val="12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sz="1100">
                    <a:latin typeface="Microsoft JhengHei"/>
                  </a:defRPr>
                </a:pPr>
                <a:endParaRPr kumimoji="0" lang="en-US" altLang="zh-TW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"/>
                  <a:ea typeface="新細明體" panose="02020500000000000000" pitchFamily="18" charset="-120"/>
                  <a:cs typeface="+mn-cs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ts val="2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r>
                  <a:rPr kumimoji="0" lang="zh-TW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檢查系統匯入之學院、單位名稱及招生名額等是否與教育部核定資訊相符</a:t>
                </a:r>
                <a:endParaRPr kumimoji="0" lang="en-US" altLang="zh-TW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  <p:grpSp>
            <p:nvGrpSpPr>
              <p:cNvPr id="40" name="群組 39">
                <a:extLst>
                  <a:ext uri="{FF2B5EF4-FFF2-40B4-BE49-F238E27FC236}">
                    <a16:creationId xmlns:a16="http://schemas.microsoft.com/office/drawing/2014/main" id="{0C9A25ED-2B01-4246-9DAC-7A5C9F7C37FF}"/>
                  </a:ext>
                </a:extLst>
              </p:cNvPr>
              <p:cNvGrpSpPr/>
              <p:nvPr/>
            </p:nvGrpSpPr>
            <p:grpSpPr>
              <a:xfrm>
                <a:off x="159050" y="2516915"/>
                <a:ext cx="981593" cy="599582"/>
                <a:chOff x="275213" y="5944686"/>
                <a:chExt cx="504056" cy="368885"/>
              </a:xfrm>
            </p:grpSpPr>
            <p:sp>
              <p:nvSpPr>
                <p:cNvPr id="41" name="Oval 25">
                  <a:extLst>
                    <a:ext uri="{FF2B5EF4-FFF2-40B4-BE49-F238E27FC236}">
                      <a16:creationId xmlns:a16="http://schemas.microsoft.com/office/drawing/2014/main" id="{67CD33FA-06EE-44C9-9A88-F92B0FF033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7502" y="6016559"/>
                  <a:ext cx="381294" cy="297012"/>
                </a:xfrm>
                <a:prstGeom prst="ellipse">
                  <a:avLst/>
                </a:prstGeom>
                <a:solidFill>
                  <a:srgbClr val="FF9933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 anchor="t"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F5F5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黑体" panose="02010609060101010101" pitchFamily="49" charset="-122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流程圖: 程序 41">
                  <a:extLst>
                    <a:ext uri="{FF2B5EF4-FFF2-40B4-BE49-F238E27FC236}">
                      <a16:creationId xmlns:a16="http://schemas.microsoft.com/office/drawing/2014/main" id="{E48EDCE9-B3BD-4BAF-ADD0-47733FB031F6}"/>
                    </a:ext>
                  </a:extLst>
                </p:cNvPr>
                <p:cNvSpPr/>
                <p:nvPr/>
              </p:nvSpPr>
              <p:spPr>
                <a:xfrm>
                  <a:off x="275213" y="5944686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新細明體" panose="02020500000000000000" pitchFamily="18" charset="-120"/>
                      <a:cs typeface="+mn-cs"/>
                      <a:sym typeface="Arial"/>
                    </a:rPr>
                    <a:t>1</a:t>
                  </a:r>
                  <a:endParaRPr kumimoji="0" lang="zh-TW" altLang="en-US" sz="4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新細明體" panose="02020500000000000000" pitchFamily="18" charset="-120"/>
                    <a:cs typeface="+mn-cs"/>
                    <a:sym typeface="Arial"/>
                  </a:endParaRPr>
                </a:p>
              </p:txBody>
            </p:sp>
          </p:grpSp>
        </p:grpSp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C52E8C69-3460-4885-840E-F5C94CBAE243}"/>
                </a:ext>
              </a:extLst>
            </p:cNvPr>
            <p:cNvGrpSpPr/>
            <p:nvPr/>
          </p:nvGrpSpPr>
          <p:grpSpPr>
            <a:xfrm>
              <a:off x="3896840" y="2336204"/>
              <a:ext cx="4068000" cy="2448011"/>
              <a:chOff x="3895534" y="2536813"/>
              <a:chExt cx="4101426" cy="2372062"/>
            </a:xfrm>
          </p:grpSpPr>
          <p:sp>
            <p:nvSpPr>
              <p:cNvPr id="44" name="Rounded Rectangle 8">
                <a:extLst>
                  <a:ext uri="{FF2B5EF4-FFF2-40B4-BE49-F238E27FC236}">
                    <a16:creationId xmlns:a16="http://schemas.microsoft.com/office/drawing/2014/main" id="{FCAF14C5-EA22-476C-99B3-1C9748B1AD35}"/>
                  </a:ext>
                </a:extLst>
              </p:cNvPr>
              <p:cNvSpPr/>
              <p:nvPr/>
            </p:nvSpPr>
            <p:spPr>
              <a:xfrm>
                <a:off x="3895534" y="2564346"/>
                <a:ext cx="4101426" cy="2344529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FFB84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90000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sz="1100">
                    <a:latin typeface="Microsoft JhengHei"/>
                  </a:defRPr>
                </a:pPr>
                <a:r>
                  <a:rPr kumimoji="0" lang="zh-TW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填報報名與錄取人數</a:t>
                </a:r>
                <a:endParaRPr kumimoji="0" lang="en-US" altLang="zh-TW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ts val="12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endParaRPr lang="en-US" altLang="zh-TW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ts val="2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r>
                  <a:rPr lang="zh-TW" altLang="en-US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依當學年度教育部核定學系（學位學程）之報名人數，及學校榜單公告</a:t>
                </a:r>
                <a:r>
                  <a:rPr lang="zh-TW" altLang="en-US" sz="2000" b="1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「正取」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之錄取人數分別填報</a:t>
                </a:r>
                <a:endParaRPr lang="en-US" altLang="zh-TW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45" name="群組 44">
                <a:extLst>
                  <a:ext uri="{FF2B5EF4-FFF2-40B4-BE49-F238E27FC236}">
                    <a16:creationId xmlns:a16="http://schemas.microsoft.com/office/drawing/2014/main" id="{65E9A1C6-5FE8-420D-9826-60CFDA38B112}"/>
                  </a:ext>
                </a:extLst>
              </p:cNvPr>
              <p:cNvGrpSpPr/>
              <p:nvPr/>
            </p:nvGrpSpPr>
            <p:grpSpPr>
              <a:xfrm>
                <a:off x="3945816" y="2536813"/>
                <a:ext cx="981592" cy="650065"/>
                <a:chOff x="192830" y="5305420"/>
                <a:chExt cx="504056" cy="400872"/>
              </a:xfrm>
            </p:grpSpPr>
            <p:sp>
              <p:nvSpPr>
                <p:cNvPr id="46" name="Oval 25">
                  <a:extLst>
                    <a:ext uri="{FF2B5EF4-FFF2-40B4-BE49-F238E27FC236}">
                      <a16:creationId xmlns:a16="http://schemas.microsoft.com/office/drawing/2014/main" id="{E77A35A0-7D73-4BC8-9F4D-BD33ABD5D9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0414" y="5374623"/>
                  <a:ext cx="353680" cy="331669"/>
                </a:xfrm>
                <a:prstGeom prst="ellipse">
                  <a:avLst/>
                </a:prstGeom>
                <a:solidFill>
                  <a:srgbClr val="577DBF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 anchor="t"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F5F5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黑体" panose="02010609060101010101" pitchFamily="49" charset="-122"/>
                    <a:cs typeface="Arial"/>
                    <a:sym typeface="Arial"/>
                  </a:endParaRPr>
                </a:p>
              </p:txBody>
            </p:sp>
            <p:sp>
              <p:nvSpPr>
                <p:cNvPr id="54" name="流程圖: 程序 53">
                  <a:extLst>
                    <a:ext uri="{FF2B5EF4-FFF2-40B4-BE49-F238E27FC236}">
                      <a16:creationId xmlns:a16="http://schemas.microsoft.com/office/drawing/2014/main" id="{E6771EFE-8425-48AF-AFB9-B9DE2F3FF396}"/>
                    </a:ext>
                  </a:extLst>
                </p:cNvPr>
                <p:cNvSpPr/>
                <p:nvPr/>
              </p:nvSpPr>
              <p:spPr>
                <a:xfrm>
                  <a:off x="192830" y="5305420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新細明體" panose="02020500000000000000" pitchFamily="18" charset="-120"/>
                      <a:cs typeface="+mn-cs"/>
                      <a:sym typeface="Arial"/>
                    </a:rPr>
                    <a:t>2</a:t>
                  </a:r>
                  <a:endParaRPr kumimoji="0" lang="zh-TW" altLang="en-US" sz="4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新細明體" panose="02020500000000000000" pitchFamily="18" charset="-120"/>
                    <a:cs typeface="+mn-cs"/>
                    <a:sym typeface="Arial"/>
                  </a:endParaRPr>
                </a:p>
              </p:txBody>
            </p:sp>
          </p:grpSp>
        </p:grpSp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ABFEDF10-7BAF-45DD-A750-6BAC3CA5EE3B}"/>
                </a:ext>
              </a:extLst>
            </p:cNvPr>
            <p:cNvGrpSpPr/>
            <p:nvPr/>
          </p:nvGrpSpPr>
          <p:grpSpPr>
            <a:xfrm>
              <a:off x="8187513" y="2363739"/>
              <a:ext cx="3895200" cy="2448000"/>
              <a:chOff x="8336806" y="2564347"/>
              <a:chExt cx="3895200" cy="2448000"/>
            </a:xfrm>
          </p:grpSpPr>
          <p:sp>
            <p:nvSpPr>
              <p:cNvPr id="56" name="Rounded Rectangle 9">
                <a:extLst>
                  <a:ext uri="{FF2B5EF4-FFF2-40B4-BE49-F238E27FC236}">
                    <a16:creationId xmlns:a16="http://schemas.microsoft.com/office/drawing/2014/main" id="{9B59202D-BD68-4F75-A808-F34142E5C3D1}"/>
                  </a:ext>
                </a:extLst>
              </p:cNvPr>
              <p:cNvSpPr/>
              <p:nvPr/>
            </p:nvSpPr>
            <p:spPr>
              <a:xfrm>
                <a:off x="8336806" y="2564347"/>
                <a:ext cx="3895200" cy="2448000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5CB85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90000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sz="1100">
                    <a:latin typeface="Microsoft JhengHei"/>
                  </a:defRPr>
                </a:pPr>
                <a:r>
                  <a:rPr kumimoji="0" lang="zh-TW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填</a:t>
                </a:r>
                <a:r>
                  <a:rPr kumimoji="0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報實際註冊人數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ts val="12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endParaRPr lang="en-US" altLang="zh-TW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ts val="27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r>
                  <a:rPr lang="zh-TW" altLang="en-US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依10月15日完成實際註冊人數</a:t>
                </a:r>
                <a:r>
                  <a:rPr lang="en-US" altLang="zh-TW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zh-TW" sz="2000" b="1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包括完成註冊之新生休學人數</a:t>
                </a:r>
                <a:r>
                  <a:rPr lang="en-US" altLang="zh-TW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 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，區分「已在職（全職／兼職）」與「未在職」分別填報</a:t>
                </a:r>
                <a:endParaRPr lang="en-US" altLang="zh-TW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57" name="群組 56">
                <a:extLst>
                  <a:ext uri="{FF2B5EF4-FFF2-40B4-BE49-F238E27FC236}">
                    <a16:creationId xmlns:a16="http://schemas.microsoft.com/office/drawing/2014/main" id="{9CBDD047-2AB5-4F6B-BDF7-66DB54A1A4D6}"/>
                  </a:ext>
                </a:extLst>
              </p:cNvPr>
              <p:cNvGrpSpPr/>
              <p:nvPr/>
            </p:nvGrpSpPr>
            <p:grpSpPr>
              <a:xfrm>
                <a:off x="8413166" y="2620250"/>
                <a:ext cx="975932" cy="536400"/>
                <a:chOff x="276469" y="6387157"/>
                <a:chExt cx="504056" cy="314932"/>
              </a:xfrm>
            </p:grpSpPr>
            <p:sp>
              <p:nvSpPr>
                <p:cNvPr id="58" name="Oval 25">
                  <a:extLst>
                    <a:ext uri="{FF2B5EF4-FFF2-40B4-BE49-F238E27FC236}">
                      <a16:creationId xmlns:a16="http://schemas.microsoft.com/office/drawing/2014/main" id="{DF4B2E15-DA1D-41F8-83CA-54E99615EB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1080" y="6387157"/>
                  <a:ext cx="355136" cy="314932"/>
                </a:xfrm>
                <a:prstGeom prst="ellipse">
                  <a:avLst/>
                </a:prstGeom>
                <a:solidFill>
                  <a:srgbClr val="77933C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5F5F5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黑体" panose="02010609060101010101" pitchFamily="49" charset="-122"/>
                    <a:cs typeface="Arial"/>
                    <a:sym typeface="Arial"/>
                  </a:endParaRPr>
                </a:p>
              </p:txBody>
            </p:sp>
            <p:sp>
              <p:nvSpPr>
                <p:cNvPr id="59" name="流程圖: 程序 58">
                  <a:extLst>
                    <a:ext uri="{FF2B5EF4-FFF2-40B4-BE49-F238E27FC236}">
                      <a16:creationId xmlns:a16="http://schemas.microsoft.com/office/drawing/2014/main" id="{7A87E97E-E9D8-453A-A3DB-C24032450F91}"/>
                    </a:ext>
                  </a:extLst>
                </p:cNvPr>
                <p:cNvSpPr/>
                <p:nvPr/>
              </p:nvSpPr>
              <p:spPr>
                <a:xfrm>
                  <a:off x="276469" y="6424147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新細明體" panose="02020500000000000000" pitchFamily="18" charset="-120"/>
                      <a:cs typeface="+mn-cs"/>
                      <a:sym typeface="Arial"/>
                    </a:rPr>
                    <a:t>3</a:t>
                  </a:r>
                  <a:endParaRPr kumimoji="0" lang="zh-TW" altLang="en-US" sz="4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新細明體" panose="02020500000000000000" pitchFamily="18" charset="-120"/>
                    <a:cs typeface="+mn-cs"/>
                    <a:sym typeface="Arial"/>
                  </a:endParaRPr>
                </a:p>
              </p:txBody>
            </p:sp>
          </p:grpSp>
        </p:grpSp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id="{A71D1F67-0F47-4CD0-8CA0-D27DFBFE3EB2}"/>
                </a:ext>
              </a:extLst>
            </p:cNvPr>
            <p:cNvCxnSpPr>
              <a:cxnSpLocks/>
            </p:cNvCxnSpPr>
            <p:nvPr/>
          </p:nvCxnSpPr>
          <p:spPr>
            <a:xfrm>
              <a:off x="3664239" y="3616251"/>
              <a:ext cx="465201" cy="2739"/>
            </a:xfrm>
            <a:prstGeom prst="straightConnector1">
              <a:avLst/>
            </a:prstGeom>
            <a:ln w="76200">
              <a:solidFill>
                <a:srgbClr val="7F7F7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單箭頭接點 60">
              <a:extLst>
                <a:ext uri="{FF2B5EF4-FFF2-40B4-BE49-F238E27FC236}">
                  <a16:creationId xmlns:a16="http://schemas.microsoft.com/office/drawing/2014/main" id="{4A1CA08A-848B-4574-98C8-7361CFC133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75143" y="3618990"/>
              <a:ext cx="444446" cy="1974"/>
            </a:xfrm>
            <a:prstGeom prst="straightConnector1">
              <a:avLst/>
            </a:prstGeom>
            <a:ln w="76200">
              <a:solidFill>
                <a:srgbClr val="7F7F7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4" name="表格 63">
            <a:extLst>
              <a:ext uri="{FF2B5EF4-FFF2-40B4-BE49-F238E27FC236}">
                <a16:creationId xmlns:a16="http://schemas.microsoft.com/office/drawing/2014/main" id="{C320D68C-2C2A-474E-8808-296C6F401D7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88277" y="4939669"/>
          <a:ext cx="11851323" cy="1607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1323">
                  <a:extLst>
                    <a:ext uri="{9D8B030D-6E8A-4147-A177-3AD203B41FA5}">
                      <a16:colId xmlns:a16="http://schemas.microsoft.com/office/drawing/2014/main" val="1072936065"/>
                    </a:ext>
                  </a:extLst>
                </a:gridCol>
              </a:tblGrid>
              <a:tr h="401921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⚠️在職者判斷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213588"/>
                  </a:ext>
                </a:extLst>
              </a:tr>
              <a:tr h="4019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「在職者」指學生入學時已從事全職或兼職工作，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非入學報考身分別</a:t>
                      </a:r>
                      <a:r>
                        <a:rPr lang="en-US" altLang="zh-TW" sz="2000" b="1" kern="120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000" b="1" kern="120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一般生或在職生</a:t>
                      </a:r>
                      <a:r>
                        <a:rPr lang="en-US" altLang="zh-TW" sz="2000" b="1" kern="120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95809"/>
                  </a:ext>
                </a:extLst>
              </a:tr>
              <a:tr h="4019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kern="120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全職為從事領有薪資之專職工作，例如：學校教師、公司會計</a:t>
                      </a:r>
                      <a:endParaRPr lang="en-US" altLang="zh-TW" sz="2000" kern="1200" dirty="0">
                        <a:solidFill>
                          <a:prstClr val="black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919167"/>
                  </a:ext>
                </a:extLst>
              </a:tr>
              <a:tr h="4019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b="0" kern="120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兼職為非全職工作</a:t>
                      </a:r>
                      <a:r>
                        <a:rPr lang="zh-TW" altLang="en-US" sz="2000" kern="120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，例如：學生擔任研究助理、便利商店打工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835661"/>
                  </a:ext>
                </a:extLst>
              </a:tr>
            </a:tbl>
          </a:graphicData>
        </a:graphic>
      </p:graphicFrame>
      <p:sp>
        <p:nvSpPr>
          <p:cNvPr id="25" name="Rectangle 47">
            <a:extLst>
              <a:ext uri="{FF2B5EF4-FFF2-40B4-BE49-F238E27FC236}">
                <a16:creationId xmlns:a16="http://schemas.microsoft.com/office/drawing/2014/main" id="{006E1381-4F8B-46F0-93FB-2CC163150901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3.2.18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012D473A-A547-465A-A5B9-5217435C5B3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47690" y="945457"/>
          <a:ext cx="11939679" cy="1153468"/>
        </p:xfrm>
        <a:graphic>
          <a:graphicData uri="http://schemas.openxmlformats.org/drawingml/2006/table">
            <a:tbl>
              <a:tblPr firstRow="1" firstCol="1" bandRow="1"/>
              <a:tblGrid>
                <a:gridCol w="561437">
                  <a:extLst>
                    <a:ext uri="{9D8B030D-6E8A-4147-A177-3AD203B41FA5}">
                      <a16:colId xmlns:a16="http://schemas.microsoft.com/office/drawing/2014/main" val="1240841587"/>
                    </a:ext>
                  </a:extLst>
                </a:gridCol>
                <a:gridCol w="494522">
                  <a:extLst>
                    <a:ext uri="{9D8B030D-6E8A-4147-A177-3AD203B41FA5}">
                      <a16:colId xmlns:a16="http://schemas.microsoft.com/office/drawing/2014/main" val="1571359607"/>
                    </a:ext>
                  </a:extLst>
                </a:gridCol>
                <a:gridCol w="690465">
                  <a:extLst>
                    <a:ext uri="{9D8B030D-6E8A-4147-A177-3AD203B41FA5}">
                      <a16:colId xmlns:a16="http://schemas.microsoft.com/office/drawing/2014/main" val="987204761"/>
                    </a:ext>
                  </a:extLst>
                </a:gridCol>
                <a:gridCol w="681135">
                  <a:extLst>
                    <a:ext uri="{9D8B030D-6E8A-4147-A177-3AD203B41FA5}">
                      <a16:colId xmlns:a16="http://schemas.microsoft.com/office/drawing/2014/main" val="1388503439"/>
                    </a:ext>
                  </a:extLst>
                </a:gridCol>
                <a:gridCol w="1642188">
                  <a:extLst>
                    <a:ext uri="{9D8B030D-6E8A-4147-A177-3AD203B41FA5}">
                      <a16:colId xmlns:a16="http://schemas.microsoft.com/office/drawing/2014/main" val="1495099469"/>
                    </a:ext>
                  </a:extLst>
                </a:gridCol>
                <a:gridCol w="1399592">
                  <a:extLst>
                    <a:ext uri="{9D8B030D-6E8A-4147-A177-3AD203B41FA5}">
                      <a16:colId xmlns:a16="http://schemas.microsoft.com/office/drawing/2014/main" val="2288467335"/>
                    </a:ext>
                  </a:extLst>
                </a:gridCol>
                <a:gridCol w="1680142">
                  <a:extLst>
                    <a:ext uri="{9D8B030D-6E8A-4147-A177-3AD203B41FA5}">
                      <a16:colId xmlns:a16="http://schemas.microsoft.com/office/drawing/2014/main" val="2258677736"/>
                    </a:ext>
                  </a:extLst>
                </a:gridCol>
                <a:gridCol w="1148597">
                  <a:extLst>
                    <a:ext uri="{9D8B030D-6E8A-4147-A177-3AD203B41FA5}">
                      <a16:colId xmlns:a16="http://schemas.microsoft.com/office/drawing/2014/main" val="2720864856"/>
                    </a:ext>
                  </a:extLst>
                </a:gridCol>
                <a:gridCol w="1148597">
                  <a:extLst>
                    <a:ext uri="{9D8B030D-6E8A-4147-A177-3AD203B41FA5}">
                      <a16:colId xmlns:a16="http://schemas.microsoft.com/office/drawing/2014/main" val="455257555"/>
                    </a:ext>
                  </a:extLst>
                </a:gridCol>
                <a:gridCol w="1303790">
                  <a:extLst>
                    <a:ext uri="{9D8B030D-6E8A-4147-A177-3AD203B41FA5}">
                      <a16:colId xmlns:a16="http://schemas.microsoft.com/office/drawing/2014/main" val="3062812281"/>
                    </a:ext>
                  </a:extLst>
                </a:gridCol>
                <a:gridCol w="1189214">
                  <a:extLst>
                    <a:ext uri="{9D8B030D-6E8A-4147-A177-3AD203B41FA5}">
                      <a16:colId xmlns:a16="http://schemas.microsoft.com/office/drawing/2014/main" val="2332541429"/>
                    </a:ext>
                  </a:extLst>
                </a:gridCol>
              </a:tblGrid>
              <a:tr h="317210">
                <a:tc row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學院別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kumimoji="0" lang="en-US" sz="1200" b="1" i="0" u="none" strike="noStrike" kern="1200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大學試辦計畫招生情形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7852345"/>
                  </a:ext>
                </a:extLst>
              </a:tr>
              <a:tr h="2081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新生招生名額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報名人數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錄取人數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實際註冊人數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612113"/>
                  </a:ext>
                </a:extLst>
              </a:tr>
              <a:tr h="20837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已在職者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未在職者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260235"/>
                  </a:ext>
                </a:extLst>
              </a:tr>
              <a:tr h="2081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全職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兼職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064174"/>
                  </a:ext>
                </a:extLst>
              </a:tr>
              <a:tr h="211645">
                <a:tc gridSpan="5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系統匯入，學校無須填報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學校無須填報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38528"/>
                  </a:ext>
                </a:extLst>
              </a:tr>
            </a:tbl>
          </a:graphicData>
        </a:graphic>
      </p:graphicFrame>
      <p:sp>
        <p:nvSpPr>
          <p:cNvPr id="26" name="Rectangle 2">
            <a:extLst>
              <a:ext uri="{FF2B5EF4-FFF2-40B4-BE49-F238E27FC236}">
                <a16:creationId xmlns:a16="http://schemas.microsoft.com/office/drawing/2014/main" id="{7BDC7D49-4A80-48CE-90DC-98AEB23B2B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學24-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.「30</a:t>
            </a:r>
            <a:r>
              <a:rPr lang="zh-TW" alt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大學試辦計畫」核定招生情形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(</a:t>
            </a:r>
            <a:r>
              <a:rPr lang="en-US" altLang="zh-TW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115.10期首填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，10月填報)</a:t>
            </a:r>
            <a:endParaRPr lang="zh-TW" altLang="en-US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Rounded Rectangle 3">
            <a:extLst>
              <a:ext uri="{FF2B5EF4-FFF2-40B4-BE49-F238E27FC236}">
                <a16:creationId xmlns:a16="http://schemas.microsoft.com/office/drawing/2014/main" id="{8AA7DEC0-724F-41E5-8460-44099FC28B35}"/>
              </a:ext>
            </a:extLst>
          </p:cNvPr>
          <p:cNvSpPr/>
          <p:nvPr/>
        </p:nvSpPr>
        <p:spPr>
          <a:xfrm>
            <a:off x="8238879" y="5785443"/>
            <a:ext cx="3896641" cy="69000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彙整單位：教務處註課組</a:t>
            </a:r>
            <a:endParaRPr lang="en-US" altLang="zh-TW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相關單位：</a:t>
            </a:r>
            <a:r>
              <a:rPr lang="en-US" altLang="zh-TW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30+</a:t>
            </a:r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大學、各學系</a:t>
            </a:r>
          </a:p>
        </p:txBody>
      </p:sp>
    </p:spTree>
    <p:extLst>
      <p:ext uri="{BB962C8B-B14F-4D97-AF65-F5344CB8AC3E}">
        <p14:creationId xmlns:p14="http://schemas.microsoft.com/office/powerpoint/2010/main" val="21942959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7">
            <a:extLst>
              <a:ext uri="{FF2B5EF4-FFF2-40B4-BE49-F238E27FC236}">
                <a16:creationId xmlns:a16="http://schemas.microsoft.com/office/drawing/2014/main" id="{2EEFF1BC-B733-4E25-B076-DDC496A563F5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3.2.19</a:t>
            </a: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E2E6A1A6-1746-4056-A7FE-D7AB365152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學24-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.「30</a:t>
            </a:r>
            <a:r>
              <a:rPr lang="zh-TW" alt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大學試辦計畫」核定招生情形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(</a:t>
            </a:r>
            <a:r>
              <a:rPr lang="en-US" altLang="zh-TW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115.10期首填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，10月填報)</a:t>
            </a:r>
            <a:endParaRPr lang="zh-TW" altLang="en-US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32" name="Table 9">
            <a:extLst>
              <a:ext uri="{FF2B5EF4-FFF2-40B4-BE49-F238E27FC236}">
                <a16:creationId xmlns:a16="http://schemas.microsoft.com/office/drawing/2014/main" id="{C782F477-A434-477D-93F3-BA4E5278DD9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46001" y="3306646"/>
          <a:ext cx="11145256" cy="1694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6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6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70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3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97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77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61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050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983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2109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87852">
                <a:tc rowSpan="4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學院別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600" b="1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大學試辦計畫招生情形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324635"/>
                  </a:ext>
                </a:extLst>
              </a:tr>
              <a:tr h="287852">
                <a:tc vMerge="1">
                  <a:txBody>
                    <a:bodyPr/>
                    <a:lstStyle/>
                    <a:p>
                      <a:pPr algn="ctr"/>
                      <a:r>
                        <a:rPr sz="1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  <a:endParaRPr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sz="1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學院別</a:t>
                      </a:r>
                      <a:endParaRPr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sz="1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  <a:endParaRPr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sz="1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  <a:endParaRPr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新生招生名額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報名人數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錄取人數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實際註冊人數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852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新生招生名額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報名人數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錄取人數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已在職者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未在職者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503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sz="900" b="0">
                          <a:solidFill>
                            <a:srgbClr val="1E5CC4"/>
                          </a:solidFill>
                          <a:latin typeface="Microsoft JhengHei"/>
                        </a:rPr>
                        <a:t>(學校無須填報)</a:t>
                      </a:r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全職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兼職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sz="900" b="0">
                          <a:solidFill>
                            <a:srgbClr val="1E5CC4"/>
                          </a:solidFill>
                          <a:latin typeface="Microsoft JhengHei"/>
                        </a:rPr>
                        <a:t>(系統自動加總)</a:t>
                      </a:r>
                    </a:p>
                  </a:txBody>
                  <a:tcPr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836">
                <a:tc>
                  <a:txBody>
                    <a:bodyPr/>
                    <a:lstStyle/>
                    <a:p>
                      <a:pPr algn="ctr"/>
                      <a:r>
                        <a:rPr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管理學院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企業</a:t>
                      </a:r>
                      <a:r>
                        <a:rPr sz="16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管理學系</a:t>
                      </a:r>
                      <a:endParaRPr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學士班</a:t>
                      </a:r>
                      <a:endParaRPr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B1DD4D3B-B5CA-4387-A43F-42EF19261AEB}"/>
              </a:ext>
            </a:extLst>
          </p:cNvPr>
          <p:cNvSpPr/>
          <p:nvPr/>
        </p:nvSpPr>
        <p:spPr>
          <a:xfrm>
            <a:off x="487200" y="5290457"/>
            <a:ext cx="11217600" cy="1120450"/>
          </a:xfrm>
          <a:prstGeom prst="roundRect">
            <a:avLst/>
          </a:prstGeom>
          <a:solidFill>
            <a:srgbClr val="FFF0C1"/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ctr">
              <a:lnSpc>
                <a:spcPct val="150000"/>
              </a:lnSpc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📌 填報重點：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先確認核定學系；報名、錄取人數照實填；註冊人數分三類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全職、兼職、未在職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694D6E0F-F922-4B9E-9558-081CF6BD531B}"/>
              </a:ext>
            </a:extLst>
          </p:cNvPr>
          <p:cNvSpPr txBox="1"/>
          <p:nvPr/>
        </p:nvSpPr>
        <p:spPr>
          <a:xfrm>
            <a:off x="207607" y="790761"/>
            <a:ext cx="11633115" cy="2437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50000"/>
              </a:lnSpc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📝填報範例：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en-US" altLang="zh-TW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Y</a:t>
            </a:r>
            <a:r>
              <a:rPr lang="zh-TW" altLang="en-US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大學「企業管理學系學士班」經教育部核定辦理「</a:t>
            </a:r>
            <a:r>
              <a:rPr lang="en-US" altLang="zh-TW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aseline="30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</a:t>
            </a:r>
            <a:endParaRPr lang="en-US" altLang="zh-TW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57200" lvl="2">
              <a:lnSpc>
                <a:spcPct val="150000"/>
              </a:lnSpc>
              <a:defRPr/>
            </a:pPr>
            <a:r>
              <a:rPr lang="en-US" altLang="zh-TW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en-US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學年度核定新生招生名額為</a:t>
            </a:r>
            <a:r>
              <a:rPr lang="en-US" altLang="zh-TW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zh-TW" altLang="en-US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名；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共有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35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人報名，榜單公告正取人數為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名；截至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日，共有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名新生完成註冊，其中全職者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名、兼職者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名、未在職者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名</a:t>
            </a:r>
            <a:r>
              <a:rPr lang="zh-TW" altLang="en-US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57200" lvl="2">
              <a:lnSpc>
                <a:spcPct val="150000"/>
              </a:lnSpc>
              <a:defRPr/>
            </a:pPr>
            <a:r>
              <a:rPr lang="en-US" altLang="zh-TW" sz="2000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2000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期填報如下：</a:t>
            </a:r>
            <a:endParaRPr lang="zh-TW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6978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1F8CA8CF-D297-4E62-8E26-6295535BA61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6665" y="4094245"/>
          <a:ext cx="11860257" cy="1178370"/>
        </p:xfrm>
        <a:graphic>
          <a:graphicData uri="http://schemas.openxmlformats.org/drawingml/2006/table">
            <a:tbl>
              <a:tblPr firstRow="1" firstCol="1" bandRow="1"/>
              <a:tblGrid>
                <a:gridCol w="872890">
                  <a:extLst>
                    <a:ext uri="{9D8B030D-6E8A-4147-A177-3AD203B41FA5}">
                      <a16:colId xmlns:a16="http://schemas.microsoft.com/office/drawing/2014/main" val="3553966832"/>
                    </a:ext>
                  </a:extLst>
                </a:gridCol>
                <a:gridCol w="639148">
                  <a:extLst>
                    <a:ext uri="{9D8B030D-6E8A-4147-A177-3AD203B41FA5}">
                      <a16:colId xmlns:a16="http://schemas.microsoft.com/office/drawing/2014/main" val="3638917158"/>
                    </a:ext>
                  </a:extLst>
                </a:gridCol>
                <a:gridCol w="639148">
                  <a:extLst>
                    <a:ext uri="{9D8B030D-6E8A-4147-A177-3AD203B41FA5}">
                      <a16:colId xmlns:a16="http://schemas.microsoft.com/office/drawing/2014/main" val="3192780103"/>
                    </a:ext>
                  </a:extLst>
                </a:gridCol>
                <a:gridCol w="882853">
                  <a:extLst>
                    <a:ext uri="{9D8B030D-6E8A-4147-A177-3AD203B41FA5}">
                      <a16:colId xmlns:a16="http://schemas.microsoft.com/office/drawing/2014/main" val="925860071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3617081761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2194148923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2310665587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3285077714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2099667963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1806109056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534325035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4131026971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4181996049"/>
                    </a:ext>
                  </a:extLst>
                </a:gridCol>
                <a:gridCol w="873656">
                  <a:extLst>
                    <a:ext uri="{9D8B030D-6E8A-4147-A177-3AD203B41FA5}">
                      <a16:colId xmlns:a16="http://schemas.microsoft.com/office/drawing/2014/main" val="1824568924"/>
                    </a:ext>
                  </a:extLst>
                </a:gridCol>
              </a:tblGrid>
              <a:tr h="280670">
                <a:tc rowSpan="2"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參加方案年數</a:t>
                      </a:r>
                    </a:p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退出期別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完成方案人數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退出方案人數及期數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86400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981417"/>
                  </a:ext>
                </a:extLst>
              </a:tr>
              <a:tr h="270510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03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530001"/>
                  </a:ext>
                </a:extLst>
              </a:tr>
              <a:tr h="27051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8391487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0150B2-B98B-4EF8-B0C2-EE996D41E57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6665" y="1445418"/>
          <a:ext cx="11860262" cy="1297386"/>
        </p:xfrm>
        <a:graphic>
          <a:graphicData uri="http://schemas.openxmlformats.org/drawingml/2006/table">
            <a:tbl>
              <a:tblPr firstRow="1" firstCol="1" bandRow="1"/>
              <a:tblGrid>
                <a:gridCol w="681777">
                  <a:extLst>
                    <a:ext uri="{9D8B030D-6E8A-4147-A177-3AD203B41FA5}">
                      <a16:colId xmlns:a16="http://schemas.microsoft.com/office/drawing/2014/main" val="861221991"/>
                    </a:ext>
                  </a:extLst>
                </a:gridCol>
                <a:gridCol w="415603">
                  <a:extLst>
                    <a:ext uri="{9D8B030D-6E8A-4147-A177-3AD203B41FA5}">
                      <a16:colId xmlns:a16="http://schemas.microsoft.com/office/drawing/2014/main" val="2433905732"/>
                    </a:ext>
                  </a:extLst>
                </a:gridCol>
                <a:gridCol w="415603">
                  <a:extLst>
                    <a:ext uri="{9D8B030D-6E8A-4147-A177-3AD203B41FA5}">
                      <a16:colId xmlns:a16="http://schemas.microsoft.com/office/drawing/2014/main" val="2017009650"/>
                    </a:ext>
                  </a:extLst>
                </a:gridCol>
                <a:gridCol w="415603">
                  <a:extLst>
                    <a:ext uri="{9D8B030D-6E8A-4147-A177-3AD203B41FA5}">
                      <a16:colId xmlns:a16="http://schemas.microsoft.com/office/drawing/2014/main" val="3876478566"/>
                    </a:ext>
                  </a:extLst>
                </a:gridCol>
                <a:gridCol w="415603">
                  <a:extLst>
                    <a:ext uri="{9D8B030D-6E8A-4147-A177-3AD203B41FA5}">
                      <a16:colId xmlns:a16="http://schemas.microsoft.com/office/drawing/2014/main" val="2486270277"/>
                    </a:ext>
                  </a:extLst>
                </a:gridCol>
                <a:gridCol w="417939">
                  <a:extLst>
                    <a:ext uri="{9D8B030D-6E8A-4147-A177-3AD203B41FA5}">
                      <a16:colId xmlns:a16="http://schemas.microsoft.com/office/drawing/2014/main" val="1929398067"/>
                    </a:ext>
                  </a:extLst>
                </a:gridCol>
                <a:gridCol w="2261036">
                  <a:extLst>
                    <a:ext uri="{9D8B030D-6E8A-4147-A177-3AD203B41FA5}">
                      <a16:colId xmlns:a16="http://schemas.microsoft.com/office/drawing/2014/main" val="3804228151"/>
                    </a:ext>
                  </a:extLst>
                </a:gridCol>
                <a:gridCol w="1156995">
                  <a:extLst>
                    <a:ext uri="{9D8B030D-6E8A-4147-A177-3AD203B41FA5}">
                      <a16:colId xmlns:a16="http://schemas.microsoft.com/office/drawing/2014/main" val="1482086051"/>
                    </a:ext>
                  </a:extLst>
                </a:gridCol>
                <a:gridCol w="1520890">
                  <a:extLst>
                    <a:ext uri="{9D8B030D-6E8A-4147-A177-3AD203B41FA5}">
                      <a16:colId xmlns:a16="http://schemas.microsoft.com/office/drawing/2014/main" val="1292286400"/>
                    </a:ext>
                  </a:extLst>
                </a:gridCol>
                <a:gridCol w="1464906">
                  <a:extLst>
                    <a:ext uri="{9D8B030D-6E8A-4147-A177-3AD203B41FA5}">
                      <a16:colId xmlns:a16="http://schemas.microsoft.com/office/drawing/2014/main" val="4280402160"/>
                    </a:ext>
                  </a:extLst>
                </a:gridCol>
                <a:gridCol w="858417">
                  <a:extLst>
                    <a:ext uri="{9D8B030D-6E8A-4147-A177-3AD203B41FA5}">
                      <a16:colId xmlns:a16="http://schemas.microsoft.com/office/drawing/2014/main" val="217302905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754740991"/>
                    </a:ext>
                  </a:extLst>
                </a:gridCol>
                <a:gridCol w="921490">
                  <a:extLst>
                    <a:ext uri="{9D8B030D-6E8A-4147-A177-3AD203B41FA5}">
                      <a16:colId xmlns:a16="http://schemas.microsoft.com/office/drawing/2014/main" val="4264922120"/>
                    </a:ext>
                  </a:extLst>
                </a:gridCol>
              </a:tblGrid>
              <a:tr h="222257">
                <a:tc rowSpan="2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年級</a:t>
                      </a: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學生類別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本學期參加方案學生人數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本學期學生修讀必、選修課程之修習學分數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716645"/>
                  </a:ext>
                </a:extLst>
              </a:tr>
              <a:tr h="2271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2989146"/>
                  </a:ext>
                </a:extLst>
              </a:tr>
              <a:tr h="847989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大一學生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(A)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ts val="14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新轉入轉學生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(B)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ts val="14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大二以上學生（不含延修生）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(C)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ts val="14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延修生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(D)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7683999"/>
                  </a:ext>
                </a:extLst>
              </a:tr>
            </a:tbl>
          </a:graphicData>
        </a:graphic>
      </p:graphicFrame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3.2.20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defRPr/>
            </a:pP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31. </a:t>
            </a: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參加「大學進修部四年制學士班彈性修業試辦方案」學生人數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   									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6665" y="5590225"/>
            <a:ext cx="11965337" cy="699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TW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上述兩張</a:t>
            </a: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</a:t>
            </a:r>
            <a:r>
              <a:rPr lang="zh-TW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冊</a:t>
            </a: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</a:t>
            </a:r>
            <a:r>
              <a:rPr lang="en-US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zh-TW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起</a:t>
            </a: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刪除</a:t>
            </a:r>
            <a:r>
              <a:rPr lang="zh-TW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，學校無須填報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129364" y="1450653"/>
            <a:ext cx="11867567" cy="1297386"/>
            <a:chOff x="129364" y="861666"/>
            <a:chExt cx="11867567" cy="1671765"/>
          </a:xfrm>
        </p:grpSpPr>
        <p:cxnSp>
          <p:nvCxnSpPr>
            <p:cNvPr id="4" name="直線接點 3"/>
            <p:cNvCxnSpPr/>
            <p:nvPr/>
          </p:nvCxnSpPr>
          <p:spPr>
            <a:xfrm>
              <a:off x="129364" y="861666"/>
              <a:ext cx="11867567" cy="16717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/>
            <p:cNvCxnSpPr/>
            <p:nvPr/>
          </p:nvCxnSpPr>
          <p:spPr>
            <a:xfrm flipV="1">
              <a:off x="129364" y="861666"/>
              <a:ext cx="11867567" cy="16717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2">
            <a:extLst>
              <a:ext uri="{FF2B5EF4-FFF2-40B4-BE49-F238E27FC236}">
                <a16:creationId xmlns:a16="http://schemas.microsoft.com/office/drawing/2014/main" id="{9E236F80-112C-4E2C-AA2C-C002E8643AD5}"/>
              </a:ext>
            </a:extLst>
          </p:cNvPr>
          <p:cNvSpPr txBox="1">
            <a:spLocks noChangeArrowheads="1"/>
          </p:cNvSpPr>
          <p:nvPr/>
        </p:nvSpPr>
        <p:spPr>
          <a:xfrm>
            <a:off x="28001" y="3206364"/>
            <a:ext cx="12182664" cy="4985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32. </a:t>
            </a: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完成及退出「大學進修部四年制學士班彈性修業試辦方案」學生人數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   						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 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(3</a:t>
            </a: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197DD44-625C-4165-8496-4901B7D33BF1}"/>
              </a:ext>
            </a:extLst>
          </p:cNvPr>
          <p:cNvGrpSpPr/>
          <p:nvPr/>
        </p:nvGrpSpPr>
        <p:grpSpPr>
          <a:xfrm>
            <a:off x="141801" y="4112991"/>
            <a:ext cx="11867567" cy="1159624"/>
            <a:chOff x="129364" y="861666"/>
            <a:chExt cx="11867567" cy="1671765"/>
          </a:xfrm>
        </p:grpSpPr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5FE63C5A-93F0-4C19-BC65-F01C9E94F9F0}"/>
                </a:ext>
              </a:extLst>
            </p:cNvPr>
            <p:cNvCxnSpPr/>
            <p:nvPr/>
          </p:nvCxnSpPr>
          <p:spPr>
            <a:xfrm>
              <a:off x="129364" y="861666"/>
              <a:ext cx="11867567" cy="16717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E8E8D654-8676-4106-8BD7-F59F55DB2103}"/>
                </a:ext>
              </a:extLst>
            </p:cNvPr>
            <p:cNvCxnSpPr/>
            <p:nvPr/>
          </p:nvCxnSpPr>
          <p:spPr>
            <a:xfrm flipV="1">
              <a:off x="129364" y="861666"/>
              <a:ext cx="11867567" cy="16717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558253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7108C173-5410-4800-AF1D-47618F79889D}"/>
              </a:ext>
            </a:extLst>
          </p:cNvPr>
          <p:cNvSpPr/>
          <p:nvPr/>
        </p:nvSpPr>
        <p:spPr>
          <a:xfrm>
            <a:off x="369104" y="2093304"/>
            <a:ext cx="11453792" cy="23811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08150" marR="0" lvl="0" indent="-1708150" algn="l" defTabSz="914400" rtl="0" eaLnBrk="0" fontAlgn="base" latinLnBrk="0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📢 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蒐集目的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配合教育部「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大學試辦計畫」，因應超高齡社會及產業變遷，掌握參與學生完成計畫及退學情形，作為終身學習制度推動及後續政策評估之參考</a:t>
            </a:r>
            <a:endParaRPr lang="en-US" altLang="zh-TW" sz="2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08150" indent="-1708150">
              <a:lnSpc>
                <a:spcPts val="3200"/>
              </a:lnSpc>
              <a:defRPr sz="1300" b="0">
                <a:solidFill>
                  <a:srgbClr val="000000"/>
                </a:solidFill>
              </a:defRPr>
            </a:pP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📖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修讀規定：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參與本試辦計畫學生之修讀期間以10年為限，修業年限則依其所就讀</a:t>
            </a:r>
            <a:r>
              <a:rPr lang="zh-TW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學系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學位學程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規定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⏰ 填報時程：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每年3月、10月填報，以3月15日、10月15日為資料調查基準日</a:t>
            </a:r>
            <a:endParaRPr lang="zh-TW" altLang="en-US" sz="20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Rectangle 47">
            <a:extLst>
              <a:ext uri="{FF2B5EF4-FFF2-40B4-BE49-F238E27FC236}">
                <a16:creationId xmlns:a16="http://schemas.microsoft.com/office/drawing/2014/main" id="{48CED091-0086-480D-BD8E-4296DD4AE1D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3.2.21</a:t>
            </a:r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6C8EDC3F-2BCE-4840-84AC-854CF40760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36.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「30</a:t>
            </a:r>
            <a:r>
              <a:rPr lang="zh-TW" altLang="en-US" sz="30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大學試辦計畫」完成及退學之學生人數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B72F1157-4730-4E07-8500-D0C026DE6A13}"/>
              </a:ext>
            </a:extLst>
          </p:cNvPr>
          <p:cNvSpPr/>
          <p:nvPr/>
        </p:nvSpPr>
        <p:spPr>
          <a:xfrm>
            <a:off x="369104" y="4657370"/>
            <a:ext cx="5341231" cy="208146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l">
              <a:lnSpc>
                <a:spcPct val="150000"/>
              </a:lnSpc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✅ </a:t>
            </a:r>
            <a:r>
              <a:rPr sz="20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填報對象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教育部30</a:t>
            </a:r>
            <a:r>
              <a:rPr sz="2000" baseline="30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大學試辦計畫學生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當期基準日</a:t>
            </a:r>
            <a:r>
              <a:rPr lang="zh-TW" altLang="en-US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完成 </a:t>
            </a:r>
            <a:r>
              <a:rPr lang="en-US" altLang="zh-TW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取得學位</a:t>
            </a:r>
            <a:r>
              <a:rPr lang="en-US" altLang="zh-TW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或從試辦計畫退學學生</a:t>
            </a:r>
            <a:endParaRPr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5CED97E1-F3EC-43FF-8FFD-940660151E8B}"/>
              </a:ext>
            </a:extLst>
          </p:cNvPr>
          <p:cNvSpPr/>
          <p:nvPr/>
        </p:nvSpPr>
        <p:spPr>
          <a:xfrm>
            <a:off x="6454913" y="4658037"/>
            <a:ext cx="5342400" cy="20808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>
              <a:lnSpc>
                <a:spcPct val="150000"/>
              </a:lnSpc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❌ 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請勿列計</a:t>
            </a:r>
            <a:endParaRPr lang="en-US" altLang="zh-TW" sz="20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非參與教育部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aseline="30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大學試辦計畫學生</a:t>
            </a:r>
            <a:endParaRPr lang="en-US" altLang="zh-TW"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非當期基準日完成</a:t>
            </a:r>
            <a:r>
              <a:rPr lang="en-US" altLang="zh-TW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取得學位</a:t>
            </a:r>
            <a:r>
              <a:rPr lang="en-US" altLang="zh-TW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或</a:t>
            </a:r>
            <a:r>
              <a:rPr lang="zh-TW" altLang="en-US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從試辦計畫退學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</a:t>
            </a:r>
            <a:endParaRPr lang="en-US" altLang="zh-TW"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AB4D70DC-6090-492B-8F5D-C445C714A749}"/>
              </a:ext>
            </a:extLst>
          </p:cNvPr>
          <p:cNvGrpSpPr/>
          <p:nvPr/>
        </p:nvGrpSpPr>
        <p:grpSpPr>
          <a:xfrm>
            <a:off x="369104" y="1365242"/>
            <a:ext cx="11428210" cy="564280"/>
            <a:chOff x="369104" y="1365242"/>
            <a:chExt cx="11428210" cy="564280"/>
          </a:xfrm>
        </p:grpSpPr>
        <p:sp>
          <p:nvSpPr>
            <p:cNvPr id="9" name="Rounded Rectangle 5">
              <a:extLst>
                <a:ext uri="{FF2B5EF4-FFF2-40B4-BE49-F238E27FC236}">
                  <a16:creationId xmlns:a16="http://schemas.microsoft.com/office/drawing/2014/main" id="{A27B30C8-2366-4CC9-AE3F-0A2F51BD89D3}"/>
                </a:ext>
              </a:extLst>
            </p:cNvPr>
            <p:cNvSpPr/>
            <p:nvPr/>
          </p:nvSpPr>
          <p:spPr>
            <a:xfrm>
              <a:off x="369104" y="1365242"/>
              <a:ext cx="11428210" cy="56428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ECB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2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本表僅經教育部核定</a:t>
              </a:r>
              <a:r>
                <a:rPr lang="zh-TW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參與「</a:t>
              </a:r>
              <a:r>
                <a:rPr lang="en-US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30</a:t>
              </a:r>
              <a:r>
                <a:rPr lang="zh-TW" altLang="zh-TW" sz="2200" b="1" kern="100" baseline="300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＋</a:t>
              </a:r>
              <a:r>
                <a:rPr lang="zh-TW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大學試辦計畫」</a:t>
              </a:r>
              <a:r>
                <a:rPr lang="zh-TW" altLang="en-US" sz="22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之學校填報</a:t>
              </a:r>
              <a:r>
                <a:rPr lang="zh-TW" altLang="en-US" sz="22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，其他學校無須填報。</a:t>
              </a:r>
              <a:endParaRPr lang="zh-TW" altLang="en-US" sz="2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10" name="组合 360">
              <a:extLst>
                <a:ext uri="{FF2B5EF4-FFF2-40B4-BE49-F238E27FC236}">
                  <a16:creationId xmlns:a16="http://schemas.microsoft.com/office/drawing/2014/main" id="{72648EB3-AF1B-4B67-9F3A-AD00F69FBEB0}"/>
                </a:ext>
              </a:extLst>
            </p:cNvPr>
            <p:cNvGrpSpPr/>
            <p:nvPr/>
          </p:nvGrpSpPr>
          <p:grpSpPr>
            <a:xfrm>
              <a:off x="559566" y="1445258"/>
              <a:ext cx="433529" cy="396114"/>
              <a:chOff x="8099418" y="782638"/>
              <a:chExt cx="871544" cy="873125"/>
            </a:xfrm>
          </p:grpSpPr>
          <p:sp>
            <p:nvSpPr>
              <p:cNvPr id="11" name="Freeform 249">
                <a:extLst>
                  <a:ext uri="{FF2B5EF4-FFF2-40B4-BE49-F238E27FC236}">
                    <a16:creationId xmlns:a16="http://schemas.microsoft.com/office/drawing/2014/main" id="{37B7C184-FD9D-4C4F-AD32-256D0FF3BB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9418" y="782638"/>
                <a:ext cx="871536" cy="873125"/>
              </a:xfrm>
              <a:custGeom>
                <a:avLst/>
                <a:gdLst>
                  <a:gd name="T0" fmla="*/ 275 w 549"/>
                  <a:gd name="T1" fmla="*/ 0 h 550"/>
                  <a:gd name="T2" fmla="*/ 315 w 549"/>
                  <a:gd name="T3" fmla="*/ 74 h 550"/>
                  <a:gd name="T4" fmla="*/ 379 w 549"/>
                  <a:gd name="T5" fmla="*/ 19 h 550"/>
                  <a:gd name="T6" fmla="*/ 388 w 549"/>
                  <a:gd name="T7" fmla="*/ 104 h 550"/>
                  <a:gd name="T8" fmla="*/ 474 w 549"/>
                  <a:gd name="T9" fmla="*/ 76 h 550"/>
                  <a:gd name="T10" fmla="*/ 445 w 549"/>
                  <a:gd name="T11" fmla="*/ 161 h 550"/>
                  <a:gd name="T12" fmla="*/ 530 w 549"/>
                  <a:gd name="T13" fmla="*/ 171 h 550"/>
                  <a:gd name="T14" fmla="*/ 476 w 549"/>
                  <a:gd name="T15" fmla="*/ 235 h 550"/>
                  <a:gd name="T16" fmla="*/ 549 w 549"/>
                  <a:gd name="T17" fmla="*/ 275 h 550"/>
                  <a:gd name="T18" fmla="*/ 476 w 549"/>
                  <a:gd name="T19" fmla="*/ 315 h 550"/>
                  <a:gd name="T20" fmla="*/ 530 w 549"/>
                  <a:gd name="T21" fmla="*/ 379 h 550"/>
                  <a:gd name="T22" fmla="*/ 445 w 549"/>
                  <a:gd name="T23" fmla="*/ 389 h 550"/>
                  <a:gd name="T24" fmla="*/ 474 w 549"/>
                  <a:gd name="T25" fmla="*/ 474 h 550"/>
                  <a:gd name="T26" fmla="*/ 388 w 549"/>
                  <a:gd name="T27" fmla="*/ 445 h 550"/>
                  <a:gd name="T28" fmla="*/ 379 w 549"/>
                  <a:gd name="T29" fmla="*/ 531 h 550"/>
                  <a:gd name="T30" fmla="*/ 315 w 549"/>
                  <a:gd name="T31" fmla="*/ 476 h 550"/>
                  <a:gd name="T32" fmla="*/ 275 w 549"/>
                  <a:gd name="T33" fmla="*/ 550 h 550"/>
                  <a:gd name="T34" fmla="*/ 235 w 549"/>
                  <a:gd name="T35" fmla="*/ 476 h 550"/>
                  <a:gd name="T36" fmla="*/ 171 w 549"/>
                  <a:gd name="T37" fmla="*/ 531 h 550"/>
                  <a:gd name="T38" fmla="*/ 161 w 549"/>
                  <a:gd name="T39" fmla="*/ 445 h 550"/>
                  <a:gd name="T40" fmla="*/ 76 w 549"/>
                  <a:gd name="T41" fmla="*/ 474 h 550"/>
                  <a:gd name="T42" fmla="*/ 104 w 549"/>
                  <a:gd name="T43" fmla="*/ 389 h 550"/>
                  <a:gd name="T44" fmla="*/ 19 w 549"/>
                  <a:gd name="T45" fmla="*/ 379 h 550"/>
                  <a:gd name="T46" fmla="*/ 74 w 549"/>
                  <a:gd name="T47" fmla="*/ 315 h 550"/>
                  <a:gd name="T48" fmla="*/ 0 w 549"/>
                  <a:gd name="T49" fmla="*/ 275 h 550"/>
                  <a:gd name="T50" fmla="*/ 74 w 549"/>
                  <a:gd name="T51" fmla="*/ 235 h 550"/>
                  <a:gd name="T52" fmla="*/ 19 w 549"/>
                  <a:gd name="T53" fmla="*/ 171 h 550"/>
                  <a:gd name="T54" fmla="*/ 104 w 549"/>
                  <a:gd name="T55" fmla="*/ 161 h 550"/>
                  <a:gd name="T56" fmla="*/ 76 w 549"/>
                  <a:gd name="T57" fmla="*/ 76 h 550"/>
                  <a:gd name="T58" fmla="*/ 161 w 549"/>
                  <a:gd name="T59" fmla="*/ 104 h 550"/>
                  <a:gd name="T60" fmla="*/ 171 w 549"/>
                  <a:gd name="T61" fmla="*/ 19 h 550"/>
                  <a:gd name="T62" fmla="*/ 235 w 549"/>
                  <a:gd name="T63" fmla="*/ 74 h 550"/>
                  <a:gd name="T64" fmla="*/ 275 w 549"/>
                  <a:gd name="T65" fmla="*/ 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9" h="550">
                    <a:moveTo>
                      <a:pt x="275" y="0"/>
                    </a:moveTo>
                    <a:lnTo>
                      <a:pt x="315" y="74"/>
                    </a:lnTo>
                    <a:lnTo>
                      <a:pt x="379" y="19"/>
                    </a:lnTo>
                    <a:lnTo>
                      <a:pt x="388" y="104"/>
                    </a:lnTo>
                    <a:lnTo>
                      <a:pt x="474" y="76"/>
                    </a:lnTo>
                    <a:lnTo>
                      <a:pt x="445" y="161"/>
                    </a:lnTo>
                    <a:lnTo>
                      <a:pt x="530" y="171"/>
                    </a:lnTo>
                    <a:lnTo>
                      <a:pt x="476" y="235"/>
                    </a:lnTo>
                    <a:lnTo>
                      <a:pt x="549" y="275"/>
                    </a:lnTo>
                    <a:lnTo>
                      <a:pt x="476" y="315"/>
                    </a:lnTo>
                    <a:lnTo>
                      <a:pt x="530" y="379"/>
                    </a:lnTo>
                    <a:lnTo>
                      <a:pt x="445" y="389"/>
                    </a:lnTo>
                    <a:lnTo>
                      <a:pt x="474" y="474"/>
                    </a:lnTo>
                    <a:lnTo>
                      <a:pt x="388" y="445"/>
                    </a:lnTo>
                    <a:lnTo>
                      <a:pt x="379" y="531"/>
                    </a:lnTo>
                    <a:lnTo>
                      <a:pt x="315" y="476"/>
                    </a:lnTo>
                    <a:lnTo>
                      <a:pt x="275" y="550"/>
                    </a:lnTo>
                    <a:lnTo>
                      <a:pt x="235" y="476"/>
                    </a:lnTo>
                    <a:lnTo>
                      <a:pt x="171" y="531"/>
                    </a:lnTo>
                    <a:lnTo>
                      <a:pt x="161" y="445"/>
                    </a:lnTo>
                    <a:lnTo>
                      <a:pt x="76" y="474"/>
                    </a:lnTo>
                    <a:lnTo>
                      <a:pt x="104" y="389"/>
                    </a:lnTo>
                    <a:lnTo>
                      <a:pt x="19" y="379"/>
                    </a:lnTo>
                    <a:lnTo>
                      <a:pt x="74" y="315"/>
                    </a:lnTo>
                    <a:lnTo>
                      <a:pt x="0" y="275"/>
                    </a:lnTo>
                    <a:lnTo>
                      <a:pt x="74" y="235"/>
                    </a:lnTo>
                    <a:lnTo>
                      <a:pt x="19" y="171"/>
                    </a:lnTo>
                    <a:lnTo>
                      <a:pt x="104" y="161"/>
                    </a:lnTo>
                    <a:lnTo>
                      <a:pt x="76" y="76"/>
                    </a:lnTo>
                    <a:lnTo>
                      <a:pt x="161" y="104"/>
                    </a:lnTo>
                    <a:lnTo>
                      <a:pt x="171" y="19"/>
                    </a:lnTo>
                    <a:lnTo>
                      <a:pt x="235" y="74"/>
                    </a:lnTo>
                    <a:lnTo>
                      <a:pt x="275" y="0"/>
                    </a:lnTo>
                    <a:close/>
                  </a:path>
                </a:pathLst>
              </a:custGeom>
              <a:solidFill>
                <a:srgbClr val="27A2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" name="Freeform 250">
                <a:extLst>
                  <a:ext uri="{FF2B5EF4-FFF2-40B4-BE49-F238E27FC236}">
                    <a16:creationId xmlns:a16="http://schemas.microsoft.com/office/drawing/2014/main" id="{62B04501-DD7D-4FE2-B00D-9677042BF8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9425" y="782638"/>
                <a:ext cx="871537" cy="873125"/>
              </a:xfrm>
              <a:custGeom>
                <a:avLst/>
                <a:gdLst>
                  <a:gd name="T0" fmla="*/ 275 w 549"/>
                  <a:gd name="T1" fmla="*/ 0 h 550"/>
                  <a:gd name="T2" fmla="*/ 315 w 549"/>
                  <a:gd name="T3" fmla="*/ 74 h 550"/>
                  <a:gd name="T4" fmla="*/ 379 w 549"/>
                  <a:gd name="T5" fmla="*/ 19 h 550"/>
                  <a:gd name="T6" fmla="*/ 388 w 549"/>
                  <a:gd name="T7" fmla="*/ 104 h 550"/>
                  <a:gd name="T8" fmla="*/ 474 w 549"/>
                  <a:gd name="T9" fmla="*/ 76 h 550"/>
                  <a:gd name="T10" fmla="*/ 445 w 549"/>
                  <a:gd name="T11" fmla="*/ 161 h 550"/>
                  <a:gd name="T12" fmla="*/ 530 w 549"/>
                  <a:gd name="T13" fmla="*/ 171 h 550"/>
                  <a:gd name="T14" fmla="*/ 476 w 549"/>
                  <a:gd name="T15" fmla="*/ 235 h 550"/>
                  <a:gd name="T16" fmla="*/ 549 w 549"/>
                  <a:gd name="T17" fmla="*/ 275 h 550"/>
                  <a:gd name="T18" fmla="*/ 476 w 549"/>
                  <a:gd name="T19" fmla="*/ 315 h 550"/>
                  <a:gd name="T20" fmla="*/ 530 w 549"/>
                  <a:gd name="T21" fmla="*/ 379 h 550"/>
                  <a:gd name="T22" fmla="*/ 445 w 549"/>
                  <a:gd name="T23" fmla="*/ 389 h 550"/>
                  <a:gd name="T24" fmla="*/ 474 w 549"/>
                  <a:gd name="T25" fmla="*/ 474 h 550"/>
                  <a:gd name="T26" fmla="*/ 388 w 549"/>
                  <a:gd name="T27" fmla="*/ 445 h 550"/>
                  <a:gd name="T28" fmla="*/ 379 w 549"/>
                  <a:gd name="T29" fmla="*/ 531 h 550"/>
                  <a:gd name="T30" fmla="*/ 315 w 549"/>
                  <a:gd name="T31" fmla="*/ 476 h 550"/>
                  <a:gd name="T32" fmla="*/ 275 w 549"/>
                  <a:gd name="T33" fmla="*/ 550 h 550"/>
                  <a:gd name="T34" fmla="*/ 235 w 549"/>
                  <a:gd name="T35" fmla="*/ 476 h 550"/>
                  <a:gd name="T36" fmla="*/ 171 w 549"/>
                  <a:gd name="T37" fmla="*/ 531 h 550"/>
                  <a:gd name="T38" fmla="*/ 161 w 549"/>
                  <a:gd name="T39" fmla="*/ 445 h 550"/>
                  <a:gd name="T40" fmla="*/ 76 w 549"/>
                  <a:gd name="T41" fmla="*/ 474 h 550"/>
                  <a:gd name="T42" fmla="*/ 104 w 549"/>
                  <a:gd name="T43" fmla="*/ 389 h 550"/>
                  <a:gd name="T44" fmla="*/ 19 w 549"/>
                  <a:gd name="T45" fmla="*/ 379 h 550"/>
                  <a:gd name="T46" fmla="*/ 74 w 549"/>
                  <a:gd name="T47" fmla="*/ 315 h 550"/>
                  <a:gd name="T48" fmla="*/ 0 w 549"/>
                  <a:gd name="T49" fmla="*/ 275 h 550"/>
                  <a:gd name="T50" fmla="*/ 74 w 549"/>
                  <a:gd name="T51" fmla="*/ 235 h 550"/>
                  <a:gd name="T52" fmla="*/ 19 w 549"/>
                  <a:gd name="T53" fmla="*/ 171 h 550"/>
                  <a:gd name="T54" fmla="*/ 104 w 549"/>
                  <a:gd name="T55" fmla="*/ 161 h 550"/>
                  <a:gd name="T56" fmla="*/ 76 w 549"/>
                  <a:gd name="T57" fmla="*/ 76 h 550"/>
                  <a:gd name="T58" fmla="*/ 161 w 549"/>
                  <a:gd name="T59" fmla="*/ 104 h 550"/>
                  <a:gd name="T60" fmla="*/ 171 w 549"/>
                  <a:gd name="T61" fmla="*/ 19 h 550"/>
                  <a:gd name="T62" fmla="*/ 235 w 549"/>
                  <a:gd name="T63" fmla="*/ 74 h 550"/>
                  <a:gd name="T64" fmla="*/ 275 w 549"/>
                  <a:gd name="T65" fmla="*/ 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9" h="550">
                    <a:moveTo>
                      <a:pt x="275" y="0"/>
                    </a:moveTo>
                    <a:lnTo>
                      <a:pt x="315" y="74"/>
                    </a:lnTo>
                    <a:lnTo>
                      <a:pt x="379" y="19"/>
                    </a:lnTo>
                    <a:lnTo>
                      <a:pt x="388" y="104"/>
                    </a:lnTo>
                    <a:lnTo>
                      <a:pt x="474" y="76"/>
                    </a:lnTo>
                    <a:lnTo>
                      <a:pt x="445" y="161"/>
                    </a:lnTo>
                    <a:lnTo>
                      <a:pt x="530" y="171"/>
                    </a:lnTo>
                    <a:lnTo>
                      <a:pt x="476" y="235"/>
                    </a:lnTo>
                    <a:lnTo>
                      <a:pt x="549" y="275"/>
                    </a:lnTo>
                    <a:lnTo>
                      <a:pt x="476" y="315"/>
                    </a:lnTo>
                    <a:lnTo>
                      <a:pt x="530" y="379"/>
                    </a:lnTo>
                    <a:lnTo>
                      <a:pt x="445" y="389"/>
                    </a:lnTo>
                    <a:lnTo>
                      <a:pt x="474" y="474"/>
                    </a:lnTo>
                    <a:lnTo>
                      <a:pt x="388" y="445"/>
                    </a:lnTo>
                    <a:lnTo>
                      <a:pt x="379" y="531"/>
                    </a:lnTo>
                    <a:lnTo>
                      <a:pt x="315" y="476"/>
                    </a:lnTo>
                    <a:lnTo>
                      <a:pt x="275" y="550"/>
                    </a:lnTo>
                    <a:lnTo>
                      <a:pt x="235" y="476"/>
                    </a:lnTo>
                    <a:lnTo>
                      <a:pt x="171" y="531"/>
                    </a:lnTo>
                    <a:lnTo>
                      <a:pt x="161" y="445"/>
                    </a:lnTo>
                    <a:lnTo>
                      <a:pt x="76" y="474"/>
                    </a:lnTo>
                    <a:lnTo>
                      <a:pt x="104" y="389"/>
                    </a:lnTo>
                    <a:lnTo>
                      <a:pt x="19" y="379"/>
                    </a:lnTo>
                    <a:lnTo>
                      <a:pt x="74" y="315"/>
                    </a:lnTo>
                    <a:lnTo>
                      <a:pt x="0" y="275"/>
                    </a:lnTo>
                    <a:lnTo>
                      <a:pt x="74" y="235"/>
                    </a:lnTo>
                    <a:lnTo>
                      <a:pt x="19" y="171"/>
                    </a:lnTo>
                    <a:lnTo>
                      <a:pt x="104" y="161"/>
                    </a:lnTo>
                    <a:lnTo>
                      <a:pt x="76" y="76"/>
                    </a:lnTo>
                    <a:lnTo>
                      <a:pt x="161" y="104"/>
                    </a:lnTo>
                    <a:lnTo>
                      <a:pt x="171" y="19"/>
                    </a:lnTo>
                    <a:lnTo>
                      <a:pt x="235" y="74"/>
                    </a:lnTo>
                    <a:lnTo>
                      <a:pt x="27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" name="Freeform 251">
                <a:extLst>
                  <a:ext uri="{FF2B5EF4-FFF2-40B4-BE49-F238E27FC236}">
                    <a16:creationId xmlns:a16="http://schemas.microsoft.com/office/drawing/2014/main" id="{1C0AA9AB-7156-4E65-8903-B471EC5247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9788" y="1114425"/>
                <a:ext cx="120650" cy="209550"/>
              </a:xfrm>
              <a:custGeom>
                <a:avLst/>
                <a:gdLst>
                  <a:gd name="T0" fmla="*/ 32 w 32"/>
                  <a:gd name="T1" fmla="*/ 56 h 56"/>
                  <a:gd name="T2" fmla="*/ 12 w 32"/>
                  <a:gd name="T3" fmla="*/ 56 h 56"/>
                  <a:gd name="T4" fmla="*/ 0 w 32"/>
                  <a:gd name="T5" fmla="*/ 44 h 56"/>
                  <a:gd name="T6" fmla="*/ 0 w 32"/>
                  <a:gd name="T7" fmla="*/ 12 h 56"/>
                  <a:gd name="T8" fmla="*/ 12 w 32"/>
                  <a:gd name="T9" fmla="*/ 0 h 56"/>
                  <a:gd name="T10" fmla="*/ 32 w 32"/>
                  <a:gd name="T11" fmla="*/ 0 h 56"/>
                  <a:gd name="T12" fmla="*/ 32 w 32"/>
                  <a:gd name="T13" fmla="*/ 8 h 56"/>
                  <a:gd name="T14" fmla="*/ 12 w 32"/>
                  <a:gd name="T15" fmla="*/ 8 h 56"/>
                  <a:gd name="T16" fmla="*/ 8 w 32"/>
                  <a:gd name="T17" fmla="*/ 12 h 56"/>
                  <a:gd name="T18" fmla="*/ 8 w 32"/>
                  <a:gd name="T19" fmla="*/ 44 h 56"/>
                  <a:gd name="T20" fmla="*/ 12 w 32"/>
                  <a:gd name="T21" fmla="*/ 48 h 56"/>
                  <a:gd name="T22" fmla="*/ 32 w 32"/>
                  <a:gd name="T23" fmla="*/ 48 h 56"/>
                  <a:gd name="T24" fmla="*/ 32 w 32"/>
                  <a:gd name="T2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" h="56">
                    <a:moveTo>
                      <a:pt x="32" y="56"/>
                    </a:moveTo>
                    <a:cubicBezTo>
                      <a:pt x="12" y="56"/>
                      <a:pt x="12" y="56"/>
                      <a:pt x="12" y="56"/>
                    </a:cubicBezTo>
                    <a:cubicBezTo>
                      <a:pt x="5" y="56"/>
                      <a:pt x="0" y="51"/>
                      <a:pt x="0" y="4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0" y="8"/>
                      <a:pt x="8" y="10"/>
                      <a:pt x="8" y="12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8" y="46"/>
                      <a:pt x="10" y="48"/>
                      <a:pt x="12" y="48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2" y="56"/>
                      <a:pt x="32" y="56"/>
                      <a:pt x="32" y="56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" name="Rectangle 252">
                <a:extLst>
                  <a:ext uri="{FF2B5EF4-FFF2-40B4-BE49-F238E27FC236}">
                    <a16:creationId xmlns:a16="http://schemas.microsoft.com/office/drawing/2014/main" id="{64053AA5-77D0-4E51-88BA-AE55BE4FA1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89950" y="1203325"/>
                <a:ext cx="90487" cy="301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" name="Rectangle 253">
                <a:extLst>
                  <a:ext uri="{FF2B5EF4-FFF2-40B4-BE49-F238E27FC236}">
                    <a16:creationId xmlns:a16="http://schemas.microsoft.com/office/drawing/2014/main" id="{D2129EDB-53F1-415A-8DE9-2A740E5765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89950" y="1203325"/>
                <a:ext cx="90487" cy="30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" name="Rectangle 254">
                <a:extLst>
                  <a:ext uri="{FF2B5EF4-FFF2-40B4-BE49-F238E27FC236}">
                    <a16:creationId xmlns:a16="http://schemas.microsoft.com/office/drawing/2014/main" id="{279EAA51-85B9-42B4-9668-AB2EEB3226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563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" name="Rectangle 255">
                <a:extLst>
                  <a:ext uri="{FF2B5EF4-FFF2-40B4-BE49-F238E27FC236}">
                    <a16:creationId xmlns:a16="http://schemas.microsoft.com/office/drawing/2014/main" id="{59DF3A67-1058-4467-8FD2-3B860AF6AB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563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" name="Rectangle 256">
                <a:extLst>
                  <a:ext uri="{FF2B5EF4-FFF2-40B4-BE49-F238E27FC236}">
                    <a16:creationId xmlns:a16="http://schemas.microsoft.com/office/drawing/2014/main" id="{35030EF5-AE33-4D59-B5F5-881AC1F67C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105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" name="Rectangle 257">
                <a:extLst>
                  <a:ext uri="{FF2B5EF4-FFF2-40B4-BE49-F238E27FC236}">
                    <a16:creationId xmlns:a16="http://schemas.microsoft.com/office/drawing/2014/main" id="{DE4BA29C-84E6-4C82-BB36-1D25A24A6C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1050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" name="Freeform 258">
                <a:extLst>
                  <a:ext uri="{FF2B5EF4-FFF2-40B4-BE49-F238E27FC236}">
                    <a16:creationId xmlns:a16="http://schemas.microsoft.com/office/drawing/2014/main" id="{E26A7BAD-9C30-4F4F-891E-1693334D39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76 w 76"/>
                  <a:gd name="T1" fmla="*/ 132 h 132"/>
                  <a:gd name="T2" fmla="*/ 57 w 76"/>
                  <a:gd name="T3" fmla="*/ 132 h 132"/>
                  <a:gd name="T4" fmla="*/ 0 w 76"/>
                  <a:gd name="T5" fmla="*/ 9 h 132"/>
                  <a:gd name="T6" fmla="*/ 0 w 76"/>
                  <a:gd name="T7" fmla="*/ 0 h 132"/>
                  <a:gd name="T8" fmla="*/ 19 w 76"/>
                  <a:gd name="T9" fmla="*/ 0 h 132"/>
                  <a:gd name="T10" fmla="*/ 76 w 76"/>
                  <a:gd name="T11" fmla="*/ 123 h 132"/>
                  <a:gd name="T12" fmla="*/ 76 w 76"/>
                  <a:gd name="T13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132">
                    <a:moveTo>
                      <a:pt x="76" y="132"/>
                    </a:moveTo>
                    <a:lnTo>
                      <a:pt x="57" y="132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76" y="123"/>
                    </a:lnTo>
                    <a:lnTo>
                      <a:pt x="76" y="1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" name="Freeform 259">
                <a:extLst>
                  <a:ext uri="{FF2B5EF4-FFF2-40B4-BE49-F238E27FC236}">
                    <a16:creationId xmlns:a16="http://schemas.microsoft.com/office/drawing/2014/main" id="{B008E262-0F76-4624-8BDD-A27D1C61F7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76 w 76"/>
                  <a:gd name="T1" fmla="*/ 132 h 132"/>
                  <a:gd name="T2" fmla="*/ 57 w 76"/>
                  <a:gd name="T3" fmla="*/ 132 h 132"/>
                  <a:gd name="T4" fmla="*/ 0 w 76"/>
                  <a:gd name="T5" fmla="*/ 9 h 132"/>
                  <a:gd name="T6" fmla="*/ 0 w 76"/>
                  <a:gd name="T7" fmla="*/ 0 h 132"/>
                  <a:gd name="T8" fmla="*/ 19 w 76"/>
                  <a:gd name="T9" fmla="*/ 0 h 132"/>
                  <a:gd name="T10" fmla="*/ 76 w 76"/>
                  <a:gd name="T11" fmla="*/ 123 h 132"/>
                  <a:gd name="T12" fmla="*/ 76 w 76"/>
                  <a:gd name="T13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132">
                    <a:moveTo>
                      <a:pt x="76" y="132"/>
                    </a:moveTo>
                    <a:lnTo>
                      <a:pt x="57" y="132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76" y="123"/>
                    </a:lnTo>
                    <a:lnTo>
                      <a:pt x="76" y="13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" name="Rectangle 260">
                <a:extLst>
                  <a:ext uri="{FF2B5EF4-FFF2-40B4-BE49-F238E27FC236}">
                    <a16:creationId xmlns:a16="http://schemas.microsoft.com/office/drawing/2014/main" id="{11677023-0A05-4EA5-A1F8-0B28257D3F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060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" name="Rectangle 261">
                <a:extLst>
                  <a:ext uri="{FF2B5EF4-FFF2-40B4-BE49-F238E27FC236}">
                    <a16:creationId xmlns:a16="http://schemas.microsoft.com/office/drawing/2014/main" id="{7DDC1A71-CACB-4860-979F-C487A25D47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0600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" name="Rectangle 262">
                <a:extLst>
                  <a:ext uri="{FF2B5EF4-FFF2-40B4-BE49-F238E27FC236}">
                    <a16:creationId xmlns:a16="http://schemas.microsoft.com/office/drawing/2014/main" id="{BD51A18C-2E25-497B-8922-F1E0A4B473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3125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" name="Freeform 263">
                <a:extLst>
                  <a:ext uri="{FF2B5EF4-FFF2-40B4-BE49-F238E27FC236}">
                    <a16:creationId xmlns:a16="http://schemas.microsoft.com/office/drawing/2014/main" id="{655EC028-CF7D-4D1C-B0FB-6B4C69892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70925" y="1189038"/>
                <a:ext cx="90487" cy="134938"/>
              </a:xfrm>
              <a:custGeom>
                <a:avLst/>
                <a:gdLst>
                  <a:gd name="T0" fmla="*/ 57 w 57"/>
                  <a:gd name="T1" fmla="*/ 85 h 85"/>
                  <a:gd name="T2" fmla="*/ 38 w 57"/>
                  <a:gd name="T3" fmla="*/ 85 h 85"/>
                  <a:gd name="T4" fmla="*/ 0 w 57"/>
                  <a:gd name="T5" fmla="*/ 9 h 85"/>
                  <a:gd name="T6" fmla="*/ 0 w 57"/>
                  <a:gd name="T7" fmla="*/ 0 h 85"/>
                  <a:gd name="T8" fmla="*/ 19 w 57"/>
                  <a:gd name="T9" fmla="*/ 0 h 85"/>
                  <a:gd name="T10" fmla="*/ 57 w 57"/>
                  <a:gd name="T11" fmla="*/ 76 h 85"/>
                  <a:gd name="T12" fmla="*/ 57 w 57"/>
                  <a:gd name="T13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85">
                    <a:moveTo>
                      <a:pt x="57" y="85"/>
                    </a:moveTo>
                    <a:lnTo>
                      <a:pt x="38" y="85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57" y="76"/>
                    </a:lnTo>
                    <a:lnTo>
                      <a:pt x="57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" name="Freeform 264">
                <a:extLst>
                  <a:ext uri="{FF2B5EF4-FFF2-40B4-BE49-F238E27FC236}">
                    <a16:creationId xmlns:a16="http://schemas.microsoft.com/office/drawing/2014/main" id="{58A3A43E-F1A8-4B98-AF81-5219E398C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89038"/>
                <a:ext cx="90487" cy="134938"/>
              </a:xfrm>
              <a:custGeom>
                <a:avLst/>
                <a:gdLst>
                  <a:gd name="T0" fmla="*/ 0 w 57"/>
                  <a:gd name="T1" fmla="*/ 85 h 85"/>
                  <a:gd name="T2" fmla="*/ 0 w 57"/>
                  <a:gd name="T3" fmla="*/ 76 h 85"/>
                  <a:gd name="T4" fmla="*/ 38 w 57"/>
                  <a:gd name="T5" fmla="*/ 0 h 85"/>
                  <a:gd name="T6" fmla="*/ 57 w 57"/>
                  <a:gd name="T7" fmla="*/ 0 h 85"/>
                  <a:gd name="T8" fmla="*/ 57 w 57"/>
                  <a:gd name="T9" fmla="*/ 9 h 85"/>
                  <a:gd name="T10" fmla="*/ 19 w 57"/>
                  <a:gd name="T11" fmla="*/ 85 h 85"/>
                  <a:gd name="T12" fmla="*/ 0 w 57"/>
                  <a:gd name="T13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85">
                    <a:moveTo>
                      <a:pt x="0" y="85"/>
                    </a:moveTo>
                    <a:lnTo>
                      <a:pt x="0" y="76"/>
                    </a:lnTo>
                    <a:lnTo>
                      <a:pt x="38" y="0"/>
                    </a:lnTo>
                    <a:lnTo>
                      <a:pt x="57" y="0"/>
                    </a:lnTo>
                    <a:lnTo>
                      <a:pt x="57" y="9"/>
                    </a:lnTo>
                    <a:lnTo>
                      <a:pt x="19" y="85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" name="Freeform 265">
                <a:extLst>
                  <a:ext uri="{FF2B5EF4-FFF2-40B4-BE49-F238E27FC236}">
                    <a16:creationId xmlns:a16="http://schemas.microsoft.com/office/drawing/2014/main" id="{09EF87A1-C58B-4DBB-BCEF-3A842B20A1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25" y="1155700"/>
                <a:ext cx="117475" cy="127000"/>
              </a:xfrm>
              <a:custGeom>
                <a:avLst/>
                <a:gdLst>
                  <a:gd name="T0" fmla="*/ 0 w 74"/>
                  <a:gd name="T1" fmla="*/ 40 h 80"/>
                  <a:gd name="T2" fmla="*/ 74 w 74"/>
                  <a:gd name="T3" fmla="*/ 80 h 80"/>
                  <a:gd name="T4" fmla="*/ 74 w 74"/>
                  <a:gd name="T5" fmla="*/ 80 h 80"/>
                  <a:gd name="T6" fmla="*/ 0 w 74"/>
                  <a:gd name="T7" fmla="*/ 40 h 80"/>
                  <a:gd name="T8" fmla="*/ 74 w 74"/>
                  <a:gd name="T9" fmla="*/ 0 h 80"/>
                  <a:gd name="T10" fmla="*/ 0 w 74"/>
                  <a:gd name="T11" fmla="*/ 40 h 80"/>
                  <a:gd name="T12" fmla="*/ 74 w 74"/>
                  <a:gd name="T13" fmla="*/ 0 h 80"/>
                  <a:gd name="T14" fmla="*/ 74 w 74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80">
                    <a:moveTo>
                      <a:pt x="0" y="40"/>
                    </a:moveTo>
                    <a:lnTo>
                      <a:pt x="74" y="80"/>
                    </a:lnTo>
                    <a:lnTo>
                      <a:pt x="74" y="80"/>
                    </a:lnTo>
                    <a:lnTo>
                      <a:pt x="0" y="40"/>
                    </a:lnTo>
                    <a:close/>
                    <a:moveTo>
                      <a:pt x="74" y="0"/>
                    </a:moveTo>
                    <a:lnTo>
                      <a:pt x="0" y="40"/>
                    </a:lnTo>
                    <a:lnTo>
                      <a:pt x="74" y="0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" name="Freeform 266">
                <a:extLst>
                  <a:ext uri="{FF2B5EF4-FFF2-40B4-BE49-F238E27FC236}">
                    <a16:creationId xmlns:a16="http://schemas.microsoft.com/office/drawing/2014/main" id="{ADE4A12E-D8D1-46D0-B093-7718FB690B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25" y="1155700"/>
                <a:ext cx="117475" cy="127000"/>
              </a:xfrm>
              <a:custGeom>
                <a:avLst/>
                <a:gdLst>
                  <a:gd name="T0" fmla="*/ 0 w 74"/>
                  <a:gd name="T1" fmla="*/ 40 h 80"/>
                  <a:gd name="T2" fmla="*/ 74 w 74"/>
                  <a:gd name="T3" fmla="*/ 80 h 80"/>
                  <a:gd name="T4" fmla="*/ 74 w 74"/>
                  <a:gd name="T5" fmla="*/ 80 h 80"/>
                  <a:gd name="T6" fmla="*/ 0 w 74"/>
                  <a:gd name="T7" fmla="*/ 40 h 80"/>
                  <a:gd name="T8" fmla="*/ 74 w 74"/>
                  <a:gd name="T9" fmla="*/ 0 h 80"/>
                  <a:gd name="T10" fmla="*/ 0 w 74"/>
                  <a:gd name="T11" fmla="*/ 40 h 80"/>
                  <a:gd name="T12" fmla="*/ 74 w 74"/>
                  <a:gd name="T13" fmla="*/ 0 h 80"/>
                  <a:gd name="T14" fmla="*/ 74 w 74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80">
                    <a:moveTo>
                      <a:pt x="0" y="40"/>
                    </a:moveTo>
                    <a:lnTo>
                      <a:pt x="74" y="80"/>
                    </a:lnTo>
                    <a:lnTo>
                      <a:pt x="74" y="80"/>
                    </a:lnTo>
                    <a:lnTo>
                      <a:pt x="0" y="40"/>
                    </a:lnTo>
                    <a:moveTo>
                      <a:pt x="74" y="0"/>
                    </a:moveTo>
                    <a:lnTo>
                      <a:pt x="0" y="40"/>
                    </a:lnTo>
                    <a:lnTo>
                      <a:pt x="74" y="0"/>
                    </a:lnTo>
                    <a:lnTo>
                      <a:pt x="7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" name="Freeform 267">
                <a:extLst>
                  <a:ext uri="{FF2B5EF4-FFF2-40B4-BE49-F238E27FC236}">
                    <a16:creationId xmlns:a16="http://schemas.microsoft.com/office/drawing/2014/main" id="{3F7F6B29-0678-475D-A59B-B40C4D2D51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41" y="782638"/>
                <a:ext cx="752475" cy="752474"/>
              </a:xfrm>
              <a:custGeom>
                <a:avLst/>
                <a:gdLst>
                  <a:gd name="T0" fmla="*/ 80 w 200"/>
                  <a:gd name="T1" fmla="*/ 123 h 200"/>
                  <a:gd name="T2" fmla="*/ 80 w 200"/>
                  <a:gd name="T3" fmla="*/ 88 h 200"/>
                  <a:gd name="T4" fmla="*/ 88 w 200"/>
                  <a:gd name="T5" fmla="*/ 88 h 200"/>
                  <a:gd name="T6" fmla="*/ 88 w 200"/>
                  <a:gd name="T7" fmla="*/ 140 h 200"/>
                  <a:gd name="T8" fmla="*/ 88 w 200"/>
                  <a:gd name="T9" fmla="*/ 144 h 200"/>
                  <a:gd name="T10" fmla="*/ 80 w 200"/>
                  <a:gd name="T11" fmla="*/ 144 h 200"/>
                  <a:gd name="T12" fmla="*/ 64 w 200"/>
                  <a:gd name="T13" fmla="*/ 109 h 200"/>
                  <a:gd name="T14" fmla="*/ 64 w 200"/>
                  <a:gd name="T15" fmla="*/ 144 h 200"/>
                  <a:gd name="T16" fmla="*/ 56 w 200"/>
                  <a:gd name="T17" fmla="*/ 144 h 200"/>
                  <a:gd name="T18" fmla="*/ 56 w 200"/>
                  <a:gd name="T19" fmla="*/ 88 h 200"/>
                  <a:gd name="T20" fmla="*/ 64 w 200"/>
                  <a:gd name="T21" fmla="*/ 88 h 200"/>
                  <a:gd name="T22" fmla="*/ 80 w 200"/>
                  <a:gd name="T23" fmla="*/ 123 h 200"/>
                  <a:gd name="T24" fmla="*/ 116 w 200"/>
                  <a:gd name="T25" fmla="*/ 0 h 200"/>
                  <a:gd name="T26" fmla="*/ 116 w 200"/>
                  <a:gd name="T27" fmla="*/ 0 h 200"/>
                  <a:gd name="T28" fmla="*/ 99 w 200"/>
                  <a:gd name="T29" fmla="*/ 31 h 200"/>
                  <a:gd name="T30" fmla="*/ 72 w 200"/>
                  <a:gd name="T31" fmla="*/ 8 h 200"/>
                  <a:gd name="T32" fmla="*/ 68 w 200"/>
                  <a:gd name="T33" fmla="*/ 44 h 200"/>
                  <a:gd name="T34" fmla="*/ 32 w 200"/>
                  <a:gd name="T35" fmla="*/ 32 h 200"/>
                  <a:gd name="T36" fmla="*/ 44 w 200"/>
                  <a:gd name="T37" fmla="*/ 68 h 200"/>
                  <a:gd name="T38" fmla="*/ 8 w 200"/>
                  <a:gd name="T39" fmla="*/ 72 h 200"/>
                  <a:gd name="T40" fmla="*/ 31 w 200"/>
                  <a:gd name="T41" fmla="*/ 99 h 200"/>
                  <a:gd name="T42" fmla="*/ 31 w 200"/>
                  <a:gd name="T43" fmla="*/ 99 h 200"/>
                  <a:gd name="T44" fmla="*/ 31 w 200"/>
                  <a:gd name="T45" fmla="*/ 99 h 200"/>
                  <a:gd name="T46" fmla="*/ 0 w 200"/>
                  <a:gd name="T47" fmla="*/ 116 h 200"/>
                  <a:gd name="T48" fmla="*/ 31 w 200"/>
                  <a:gd name="T49" fmla="*/ 133 h 200"/>
                  <a:gd name="T50" fmla="*/ 31 w 200"/>
                  <a:gd name="T51" fmla="*/ 133 h 200"/>
                  <a:gd name="T52" fmla="*/ 31 w 200"/>
                  <a:gd name="T53" fmla="*/ 133 h 200"/>
                  <a:gd name="T54" fmla="*/ 8 w 200"/>
                  <a:gd name="T55" fmla="*/ 160 h 200"/>
                  <a:gd name="T56" fmla="*/ 44 w 200"/>
                  <a:gd name="T57" fmla="*/ 164 h 200"/>
                  <a:gd name="T58" fmla="*/ 32 w 200"/>
                  <a:gd name="T59" fmla="*/ 200 h 200"/>
                  <a:gd name="T60" fmla="*/ 97 w 200"/>
                  <a:gd name="T61" fmla="*/ 135 h 200"/>
                  <a:gd name="T62" fmla="*/ 96 w 200"/>
                  <a:gd name="T63" fmla="*/ 132 h 200"/>
                  <a:gd name="T64" fmla="*/ 96 w 200"/>
                  <a:gd name="T65" fmla="*/ 100 h 200"/>
                  <a:gd name="T66" fmla="*/ 108 w 200"/>
                  <a:gd name="T67" fmla="*/ 88 h 200"/>
                  <a:gd name="T68" fmla="*/ 128 w 200"/>
                  <a:gd name="T69" fmla="*/ 88 h 200"/>
                  <a:gd name="T70" fmla="*/ 128 w 200"/>
                  <a:gd name="T71" fmla="*/ 96 h 200"/>
                  <a:gd name="T72" fmla="*/ 108 w 200"/>
                  <a:gd name="T73" fmla="*/ 96 h 200"/>
                  <a:gd name="T74" fmla="*/ 104 w 200"/>
                  <a:gd name="T75" fmla="*/ 100 h 200"/>
                  <a:gd name="T76" fmla="*/ 104 w 200"/>
                  <a:gd name="T77" fmla="*/ 128 h 200"/>
                  <a:gd name="T78" fmla="*/ 112 w 200"/>
                  <a:gd name="T79" fmla="*/ 120 h 200"/>
                  <a:gd name="T80" fmla="*/ 104 w 200"/>
                  <a:gd name="T81" fmla="*/ 120 h 200"/>
                  <a:gd name="T82" fmla="*/ 104 w 200"/>
                  <a:gd name="T83" fmla="*/ 112 h 200"/>
                  <a:gd name="T84" fmla="*/ 120 w 200"/>
                  <a:gd name="T85" fmla="*/ 112 h 200"/>
                  <a:gd name="T86" fmla="*/ 136 w 200"/>
                  <a:gd name="T87" fmla="*/ 96 h 200"/>
                  <a:gd name="T88" fmla="*/ 136 w 200"/>
                  <a:gd name="T89" fmla="*/ 88 h 200"/>
                  <a:gd name="T90" fmla="*/ 144 w 200"/>
                  <a:gd name="T91" fmla="*/ 88 h 200"/>
                  <a:gd name="T92" fmla="*/ 200 w 200"/>
                  <a:gd name="T93" fmla="*/ 32 h 200"/>
                  <a:gd name="T94" fmla="*/ 164 w 200"/>
                  <a:gd name="T95" fmla="*/ 44 h 200"/>
                  <a:gd name="T96" fmla="*/ 160 w 200"/>
                  <a:gd name="T97" fmla="*/ 8 h 200"/>
                  <a:gd name="T98" fmla="*/ 133 w 200"/>
                  <a:gd name="T99" fmla="*/ 31 h 200"/>
                  <a:gd name="T100" fmla="*/ 116 w 200"/>
                  <a:gd name="T101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00" h="200">
                    <a:moveTo>
                      <a:pt x="80" y="123"/>
                    </a:moveTo>
                    <a:cubicBezTo>
                      <a:pt x="80" y="88"/>
                      <a:pt x="80" y="88"/>
                      <a:pt x="80" y="88"/>
                    </a:cubicBezTo>
                    <a:cubicBezTo>
                      <a:pt x="88" y="88"/>
                      <a:pt x="88" y="88"/>
                      <a:pt x="88" y="88"/>
                    </a:cubicBezTo>
                    <a:cubicBezTo>
                      <a:pt x="88" y="140"/>
                      <a:pt x="88" y="140"/>
                      <a:pt x="88" y="140"/>
                    </a:cubicBezTo>
                    <a:cubicBezTo>
                      <a:pt x="88" y="144"/>
                      <a:pt x="88" y="144"/>
                      <a:pt x="88" y="144"/>
                    </a:cubicBezTo>
                    <a:cubicBezTo>
                      <a:pt x="80" y="144"/>
                      <a:pt x="80" y="144"/>
                      <a:pt x="80" y="144"/>
                    </a:cubicBezTo>
                    <a:cubicBezTo>
                      <a:pt x="64" y="109"/>
                      <a:pt x="64" y="109"/>
                      <a:pt x="64" y="109"/>
                    </a:cubicBezTo>
                    <a:cubicBezTo>
                      <a:pt x="64" y="144"/>
                      <a:pt x="64" y="144"/>
                      <a:pt x="64" y="144"/>
                    </a:cubicBezTo>
                    <a:cubicBezTo>
                      <a:pt x="56" y="144"/>
                      <a:pt x="56" y="144"/>
                      <a:pt x="56" y="144"/>
                    </a:cubicBezTo>
                    <a:cubicBezTo>
                      <a:pt x="56" y="88"/>
                      <a:pt x="56" y="88"/>
                      <a:pt x="56" y="88"/>
                    </a:cubicBezTo>
                    <a:cubicBezTo>
                      <a:pt x="64" y="88"/>
                      <a:pt x="64" y="88"/>
                      <a:pt x="64" y="88"/>
                    </a:cubicBezTo>
                    <a:cubicBezTo>
                      <a:pt x="80" y="123"/>
                      <a:pt x="80" y="123"/>
                      <a:pt x="80" y="123"/>
                    </a:cubicBezTo>
                    <a:moveTo>
                      <a:pt x="116" y="0"/>
                    </a:moveTo>
                    <a:cubicBezTo>
                      <a:pt x="116" y="0"/>
                      <a:pt x="116" y="0"/>
                      <a:pt x="116" y="0"/>
                    </a:cubicBezTo>
                    <a:cubicBezTo>
                      <a:pt x="99" y="31"/>
                      <a:pt x="99" y="31"/>
                      <a:pt x="99" y="31"/>
                    </a:cubicBezTo>
                    <a:cubicBezTo>
                      <a:pt x="72" y="8"/>
                      <a:pt x="72" y="8"/>
                      <a:pt x="72" y="8"/>
                    </a:cubicBezTo>
                    <a:cubicBezTo>
                      <a:pt x="68" y="44"/>
                      <a:pt x="68" y="44"/>
                      <a:pt x="68" y="44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44" y="68"/>
                      <a:pt x="44" y="68"/>
                      <a:pt x="44" y="68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8" y="160"/>
                      <a:pt x="8" y="160"/>
                      <a:pt x="8" y="160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2" y="200"/>
                      <a:pt x="32" y="200"/>
                      <a:pt x="32" y="200"/>
                    </a:cubicBezTo>
                    <a:cubicBezTo>
                      <a:pt x="97" y="135"/>
                      <a:pt x="97" y="135"/>
                      <a:pt x="97" y="135"/>
                    </a:cubicBezTo>
                    <a:cubicBezTo>
                      <a:pt x="96" y="134"/>
                      <a:pt x="96" y="133"/>
                      <a:pt x="96" y="132"/>
                    </a:cubicBezTo>
                    <a:cubicBezTo>
                      <a:pt x="96" y="100"/>
                      <a:pt x="96" y="100"/>
                      <a:pt x="96" y="100"/>
                    </a:cubicBezTo>
                    <a:cubicBezTo>
                      <a:pt x="96" y="93"/>
                      <a:pt x="101" y="88"/>
                      <a:pt x="108" y="88"/>
                    </a:cubicBezTo>
                    <a:cubicBezTo>
                      <a:pt x="128" y="88"/>
                      <a:pt x="128" y="88"/>
                      <a:pt x="128" y="88"/>
                    </a:cubicBezTo>
                    <a:cubicBezTo>
                      <a:pt x="128" y="96"/>
                      <a:pt x="128" y="96"/>
                      <a:pt x="128" y="96"/>
                    </a:cubicBezTo>
                    <a:cubicBezTo>
                      <a:pt x="108" y="96"/>
                      <a:pt x="108" y="96"/>
                      <a:pt x="108" y="96"/>
                    </a:cubicBezTo>
                    <a:cubicBezTo>
                      <a:pt x="106" y="96"/>
                      <a:pt x="104" y="98"/>
                      <a:pt x="104" y="100"/>
                    </a:cubicBezTo>
                    <a:cubicBezTo>
                      <a:pt x="104" y="128"/>
                      <a:pt x="104" y="128"/>
                      <a:pt x="104" y="128"/>
                    </a:cubicBezTo>
                    <a:cubicBezTo>
                      <a:pt x="112" y="120"/>
                      <a:pt x="112" y="120"/>
                      <a:pt x="112" y="120"/>
                    </a:cubicBezTo>
                    <a:cubicBezTo>
                      <a:pt x="104" y="120"/>
                      <a:pt x="104" y="120"/>
                      <a:pt x="104" y="120"/>
                    </a:cubicBezTo>
                    <a:cubicBezTo>
                      <a:pt x="104" y="112"/>
                      <a:pt x="104" y="112"/>
                      <a:pt x="104" y="112"/>
                    </a:cubicBezTo>
                    <a:cubicBezTo>
                      <a:pt x="120" y="112"/>
                      <a:pt x="120" y="112"/>
                      <a:pt x="120" y="112"/>
                    </a:cubicBezTo>
                    <a:cubicBezTo>
                      <a:pt x="136" y="96"/>
                      <a:pt x="136" y="96"/>
                      <a:pt x="136" y="96"/>
                    </a:cubicBezTo>
                    <a:cubicBezTo>
                      <a:pt x="136" y="88"/>
                      <a:pt x="136" y="88"/>
                      <a:pt x="136" y="88"/>
                    </a:cubicBezTo>
                    <a:cubicBezTo>
                      <a:pt x="144" y="88"/>
                      <a:pt x="144" y="88"/>
                      <a:pt x="144" y="88"/>
                    </a:cubicBezTo>
                    <a:cubicBezTo>
                      <a:pt x="200" y="32"/>
                      <a:pt x="200" y="32"/>
                      <a:pt x="200" y="32"/>
                    </a:cubicBezTo>
                    <a:cubicBezTo>
                      <a:pt x="164" y="44"/>
                      <a:pt x="164" y="44"/>
                      <a:pt x="164" y="44"/>
                    </a:cubicBezTo>
                    <a:cubicBezTo>
                      <a:pt x="160" y="8"/>
                      <a:pt x="160" y="8"/>
                      <a:pt x="160" y="8"/>
                    </a:cubicBezTo>
                    <a:cubicBezTo>
                      <a:pt x="133" y="31"/>
                      <a:pt x="133" y="31"/>
                      <a:pt x="133" y="31"/>
                    </a:cubicBezTo>
                    <a:cubicBezTo>
                      <a:pt x="116" y="0"/>
                      <a:pt x="116" y="0"/>
                      <a:pt x="116" y="0"/>
                    </a:cubicBezTo>
                  </a:path>
                </a:pathLst>
              </a:custGeom>
              <a:solidFill>
                <a:srgbClr val="52B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" name="Freeform 268">
                <a:extLst>
                  <a:ext uri="{FF2B5EF4-FFF2-40B4-BE49-F238E27FC236}">
                    <a16:creationId xmlns:a16="http://schemas.microsoft.com/office/drawing/2014/main" id="{0CEBA390-0D8D-4830-A48B-8CD7C86BCB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9788" y="1114425"/>
                <a:ext cx="120650" cy="176213"/>
              </a:xfrm>
              <a:custGeom>
                <a:avLst/>
                <a:gdLst>
                  <a:gd name="T0" fmla="*/ 32 w 32"/>
                  <a:gd name="T1" fmla="*/ 0 h 47"/>
                  <a:gd name="T2" fmla="*/ 12 w 32"/>
                  <a:gd name="T3" fmla="*/ 0 h 47"/>
                  <a:gd name="T4" fmla="*/ 0 w 32"/>
                  <a:gd name="T5" fmla="*/ 12 h 47"/>
                  <a:gd name="T6" fmla="*/ 0 w 32"/>
                  <a:gd name="T7" fmla="*/ 44 h 47"/>
                  <a:gd name="T8" fmla="*/ 1 w 32"/>
                  <a:gd name="T9" fmla="*/ 47 h 47"/>
                  <a:gd name="T10" fmla="*/ 8 w 32"/>
                  <a:gd name="T11" fmla="*/ 40 h 47"/>
                  <a:gd name="T12" fmla="*/ 8 w 32"/>
                  <a:gd name="T13" fmla="*/ 12 h 47"/>
                  <a:gd name="T14" fmla="*/ 12 w 32"/>
                  <a:gd name="T15" fmla="*/ 8 h 47"/>
                  <a:gd name="T16" fmla="*/ 32 w 32"/>
                  <a:gd name="T17" fmla="*/ 8 h 47"/>
                  <a:gd name="T18" fmla="*/ 32 w 32"/>
                  <a:gd name="T1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47">
                    <a:moveTo>
                      <a:pt x="32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5"/>
                      <a:pt x="0" y="46"/>
                      <a:pt x="1" y="47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0"/>
                      <a:pt x="10" y="8"/>
                      <a:pt x="12" y="8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" name="Freeform 269">
                <a:extLst>
                  <a:ext uri="{FF2B5EF4-FFF2-40B4-BE49-F238E27FC236}">
                    <a16:creationId xmlns:a16="http://schemas.microsoft.com/office/drawing/2014/main" id="{CED4F84B-1895-4CF7-9E94-AFD5C1FB46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9950" y="1203325"/>
                <a:ext cx="60325" cy="30163"/>
              </a:xfrm>
              <a:custGeom>
                <a:avLst/>
                <a:gdLst>
                  <a:gd name="T0" fmla="*/ 38 w 38"/>
                  <a:gd name="T1" fmla="*/ 0 h 19"/>
                  <a:gd name="T2" fmla="*/ 0 w 38"/>
                  <a:gd name="T3" fmla="*/ 0 h 19"/>
                  <a:gd name="T4" fmla="*/ 0 w 38"/>
                  <a:gd name="T5" fmla="*/ 19 h 19"/>
                  <a:gd name="T6" fmla="*/ 19 w 38"/>
                  <a:gd name="T7" fmla="*/ 19 h 19"/>
                  <a:gd name="T8" fmla="*/ 38 w 38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9">
                    <a:moveTo>
                      <a:pt x="38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19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" name="Freeform 270">
                <a:extLst>
                  <a:ext uri="{FF2B5EF4-FFF2-40B4-BE49-F238E27FC236}">
                    <a16:creationId xmlns:a16="http://schemas.microsoft.com/office/drawing/2014/main" id="{CD8F08AF-8294-4EF4-8C2A-A7C444E471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9950" y="1203325"/>
                <a:ext cx="60325" cy="30163"/>
              </a:xfrm>
              <a:custGeom>
                <a:avLst/>
                <a:gdLst>
                  <a:gd name="T0" fmla="*/ 38 w 38"/>
                  <a:gd name="T1" fmla="*/ 0 h 19"/>
                  <a:gd name="T2" fmla="*/ 0 w 38"/>
                  <a:gd name="T3" fmla="*/ 0 h 19"/>
                  <a:gd name="T4" fmla="*/ 0 w 38"/>
                  <a:gd name="T5" fmla="*/ 19 h 19"/>
                  <a:gd name="T6" fmla="*/ 19 w 38"/>
                  <a:gd name="T7" fmla="*/ 19 h 19"/>
                  <a:gd name="T8" fmla="*/ 38 w 38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9">
                    <a:moveTo>
                      <a:pt x="38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19"/>
                    </a:lnTo>
                    <a:lnTo>
                      <a:pt x="3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" name="Freeform 271">
                <a:extLst>
                  <a:ext uri="{FF2B5EF4-FFF2-40B4-BE49-F238E27FC236}">
                    <a16:creationId xmlns:a16="http://schemas.microsoft.com/office/drawing/2014/main" id="{D5E2F413-DFC8-41D6-BCA5-ADFC50445F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30162" cy="209550"/>
              </a:xfrm>
              <a:custGeom>
                <a:avLst/>
                <a:gdLst>
                  <a:gd name="T0" fmla="*/ 0 w 19"/>
                  <a:gd name="T1" fmla="*/ 0 h 132"/>
                  <a:gd name="T2" fmla="*/ 0 w 19"/>
                  <a:gd name="T3" fmla="*/ 0 h 132"/>
                  <a:gd name="T4" fmla="*/ 0 w 19"/>
                  <a:gd name="T5" fmla="*/ 132 h 132"/>
                  <a:gd name="T6" fmla="*/ 19 w 19"/>
                  <a:gd name="T7" fmla="*/ 132 h 132"/>
                  <a:gd name="T8" fmla="*/ 19 w 19"/>
                  <a:gd name="T9" fmla="*/ 49 h 132"/>
                  <a:gd name="T10" fmla="*/ 0 w 19"/>
                  <a:gd name="T11" fmla="*/ 9 h 132"/>
                  <a:gd name="T12" fmla="*/ 0 w 19"/>
                  <a:gd name="T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132">
                    <a:moveTo>
                      <a:pt x="0" y="0"/>
                    </a:moveTo>
                    <a:lnTo>
                      <a:pt x="0" y="0"/>
                    </a:lnTo>
                    <a:lnTo>
                      <a:pt x="0" y="132"/>
                    </a:lnTo>
                    <a:lnTo>
                      <a:pt x="19" y="132"/>
                    </a:lnTo>
                    <a:lnTo>
                      <a:pt x="19" y="49"/>
                    </a:lnTo>
                    <a:lnTo>
                      <a:pt x="0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" name="Freeform 272">
                <a:extLst>
                  <a:ext uri="{FF2B5EF4-FFF2-40B4-BE49-F238E27FC236}">
                    <a16:creationId xmlns:a16="http://schemas.microsoft.com/office/drawing/2014/main" id="{D3C5296F-BA85-47AB-978D-43D630275C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30162" cy="209550"/>
              </a:xfrm>
              <a:custGeom>
                <a:avLst/>
                <a:gdLst>
                  <a:gd name="T0" fmla="*/ 0 w 19"/>
                  <a:gd name="T1" fmla="*/ 0 h 132"/>
                  <a:gd name="T2" fmla="*/ 0 w 19"/>
                  <a:gd name="T3" fmla="*/ 0 h 132"/>
                  <a:gd name="T4" fmla="*/ 0 w 19"/>
                  <a:gd name="T5" fmla="*/ 132 h 132"/>
                  <a:gd name="T6" fmla="*/ 19 w 19"/>
                  <a:gd name="T7" fmla="*/ 132 h 132"/>
                  <a:gd name="T8" fmla="*/ 19 w 19"/>
                  <a:gd name="T9" fmla="*/ 49 h 132"/>
                  <a:gd name="T10" fmla="*/ 0 w 19"/>
                  <a:gd name="T11" fmla="*/ 9 h 132"/>
                  <a:gd name="T12" fmla="*/ 0 w 19"/>
                  <a:gd name="T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132">
                    <a:moveTo>
                      <a:pt x="0" y="0"/>
                    </a:moveTo>
                    <a:lnTo>
                      <a:pt x="0" y="0"/>
                    </a:lnTo>
                    <a:lnTo>
                      <a:pt x="0" y="132"/>
                    </a:lnTo>
                    <a:lnTo>
                      <a:pt x="19" y="132"/>
                    </a:lnTo>
                    <a:lnTo>
                      <a:pt x="19" y="49"/>
                    </a:lnTo>
                    <a:lnTo>
                      <a:pt x="0" y="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" name="Freeform 273">
                <a:extLst>
                  <a:ext uri="{FF2B5EF4-FFF2-40B4-BE49-F238E27FC236}">
                    <a16:creationId xmlns:a16="http://schemas.microsoft.com/office/drawing/2014/main" id="{3D131837-F114-4F72-B801-287B1C5A3A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1114425"/>
                <a:ext cx="30162" cy="195263"/>
              </a:xfrm>
              <a:custGeom>
                <a:avLst/>
                <a:gdLst>
                  <a:gd name="T0" fmla="*/ 19 w 19"/>
                  <a:gd name="T1" fmla="*/ 0 h 123"/>
                  <a:gd name="T2" fmla="*/ 0 w 19"/>
                  <a:gd name="T3" fmla="*/ 0 h 123"/>
                  <a:gd name="T4" fmla="*/ 0 w 19"/>
                  <a:gd name="T5" fmla="*/ 82 h 123"/>
                  <a:gd name="T6" fmla="*/ 19 w 19"/>
                  <a:gd name="T7" fmla="*/ 123 h 123"/>
                  <a:gd name="T8" fmla="*/ 19 w 19"/>
                  <a:gd name="T9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23">
                    <a:moveTo>
                      <a:pt x="19" y="0"/>
                    </a:moveTo>
                    <a:lnTo>
                      <a:pt x="0" y="0"/>
                    </a:lnTo>
                    <a:lnTo>
                      <a:pt x="0" y="82"/>
                    </a:lnTo>
                    <a:lnTo>
                      <a:pt x="19" y="123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" name="Freeform 274">
                <a:extLst>
                  <a:ext uri="{FF2B5EF4-FFF2-40B4-BE49-F238E27FC236}">
                    <a16:creationId xmlns:a16="http://schemas.microsoft.com/office/drawing/2014/main" id="{3E8E97D8-3838-45BB-8ED2-CF509E1CB6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1114425"/>
                <a:ext cx="30162" cy="195263"/>
              </a:xfrm>
              <a:custGeom>
                <a:avLst/>
                <a:gdLst>
                  <a:gd name="T0" fmla="*/ 19 w 19"/>
                  <a:gd name="T1" fmla="*/ 0 h 123"/>
                  <a:gd name="T2" fmla="*/ 0 w 19"/>
                  <a:gd name="T3" fmla="*/ 0 h 123"/>
                  <a:gd name="T4" fmla="*/ 0 w 19"/>
                  <a:gd name="T5" fmla="*/ 82 h 123"/>
                  <a:gd name="T6" fmla="*/ 19 w 19"/>
                  <a:gd name="T7" fmla="*/ 123 h 123"/>
                  <a:gd name="T8" fmla="*/ 19 w 19"/>
                  <a:gd name="T9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23">
                    <a:moveTo>
                      <a:pt x="19" y="0"/>
                    </a:moveTo>
                    <a:lnTo>
                      <a:pt x="0" y="0"/>
                    </a:lnTo>
                    <a:lnTo>
                      <a:pt x="0" y="82"/>
                    </a:lnTo>
                    <a:lnTo>
                      <a:pt x="19" y="123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" name="Freeform 275">
                <a:extLst>
                  <a:ext uri="{FF2B5EF4-FFF2-40B4-BE49-F238E27FC236}">
                    <a16:creationId xmlns:a16="http://schemas.microsoft.com/office/drawing/2014/main" id="{3DFD1BD4-954E-44A4-A249-6EA16966BE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19 w 76"/>
                  <a:gd name="T1" fmla="*/ 0 h 132"/>
                  <a:gd name="T2" fmla="*/ 0 w 76"/>
                  <a:gd name="T3" fmla="*/ 0 h 132"/>
                  <a:gd name="T4" fmla="*/ 0 w 76"/>
                  <a:gd name="T5" fmla="*/ 9 h 132"/>
                  <a:gd name="T6" fmla="*/ 19 w 76"/>
                  <a:gd name="T7" fmla="*/ 49 h 132"/>
                  <a:gd name="T8" fmla="*/ 57 w 76"/>
                  <a:gd name="T9" fmla="*/ 132 h 132"/>
                  <a:gd name="T10" fmla="*/ 76 w 76"/>
                  <a:gd name="T11" fmla="*/ 132 h 132"/>
                  <a:gd name="T12" fmla="*/ 76 w 76"/>
                  <a:gd name="T13" fmla="*/ 123 h 132"/>
                  <a:gd name="T14" fmla="*/ 57 w 76"/>
                  <a:gd name="T15" fmla="*/ 82 h 132"/>
                  <a:gd name="T16" fmla="*/ 19 w 76"/>
                  <a:gd name="T1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132">
                    <a:moveTo>
                      <a:pt x="19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19" y="49"/>
                    </a:lnTo>
                    <a:lnTo>
                      <a:pt x="57" y="132"/>
                    </a:lnTo>
                    <a:lnTo>
                      <a:pt x="76" y="132"/>
                    </a:lnTo>
                    <a:lnTo>
                      <a:pt x="76" y="123"/>
                    </a:lnTo>
                    <a:lnTo>
                      <a:pt x="57" y="82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" name="Freeform 276">
                <a:extLst>
                  <a:ext uri="{FF2B5EF4-FFF2-40B4-BE49-F238E27FC236}">
                    <a16:creationId xmlns:a16="http://schemas.microsoft.com/office/drawing/2014/main" id="{C6CDC0BE-60E9-4A90-AAC2-E5A7663B62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19 w 76"/>
                  <a:gd name="T1" fmla="*/ 0 h 132"/>
                  <a:gd name="T2" fmla="*/ 0 w 76"/>
                  <a:gd name="T3" fmla="*/ 0 h 132"/>
                  <a:gd name="T4" fmla="*/ 0 w 76"/>
                  <a:gd name="T5" fmla="*/ 9 h 132"/>
                  <a:gd name="T6" fmla="*/ 19 w 76"/>
                  <a:gd name="T7" fmla="*/ 49 h 132"/>
                  <a:gd name="T8" fmla="*/ 57 w 76"/>
                  <a:gd name="T9" fmla="*/ 132 h 132"/>
                  <a:gd name="T10" fmla="*/ 76 w 76"/>
                  <a:gd name="T11" fmla="*/ 132 h 132"/>
                  <a:gd name="T12" fmla="*/ 76 w 76"/>
                  <a:gd name="T13" fmla="*/ 123 h 132"/>
                  <a:gd name="T14" fmla="*/ 57 w 76"/>
                  <a:gd name="T15" fmla="*/ 82 h 132"/>
                  <a:gd name="T16" fmla="*/ 19 w 76"/>
                  <a:gd name="T1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132">
                    <a:moveTo>
                      <a:pt x="19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19" y="49"/>
                    </a:lnTo>
                    <a:lnTo>
                      <a:pt x="57" y="132"/>
                    </a:lnTo>
                    <a:lnTo>
                      <a:pt x="76" y="132"/>
                    </a:lnTo>
                    <a:lnTo>
                      <a:pt x="76" y="123"/>
                    </a:lnTo>
                    <a:lnTo>
                      <a:pt x="57" y="82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" name="Freeform 277">
                <a:extLst>
                  <a:ext uri="{FF2B5EF4-FFF2-40B4-BE49-F238E27FC236}">
                    <a16:creationId xmlns:a16="http://schemas.microsoft.com/office/drawing/2014/main" id="{3DEC9D15-CA2A-48AA-8662-C51C17A36E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14425"/>
                <a:ext cx="30162" cy="30163"/>
              </a:xfrm>
              <a:custGeom>
                <a:avLst/>
                <a:gdLst>
                  <a:gd name="T0" fmla="*/ 19 w 19"/>
                  <a:gd name="T1" fmla="*/ 0 h 19"/>
                  <a:gd name="T2" fmla="*/ 0 w 19"/>
                  <a:gd name="T3" fmla="*/ 0 h 19"/>
                  <a:gd name="T4" fmla="*/ 0 w 19"/>
                  <a:gd name="T5" fmla="*/ 19 h 19"/>
                  <a:gd name="T6" fmla="*/ 19 w 19"/>
                  <a:gd name="T7" fmla="*/ 0 h 19"/>
                  <a:gd name="T8" fmla="*/ 19 w 1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9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" name="Freeform 278">
                <a:extLst>
                  <a:ext uri="{FF2B5EF4-FFF2-40B4-BE49-F238E27FC236}">
                    <a16:creationId xmlns:a16="http://schemas.microsoft.com/office/drawing/2014/main" id="{A24283FE-1842-4727-86FC-8CA015B478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14425"/>
                <a:ext cx="30162" cy="30163"/>
              </a:xfrm>
              <a:custGeom>
                <a:avLst/>
                <a:gdLst>
                  <a:gd name="T0" fmla="*/ 19 w 19"/>
                  <a:gd name="T1" fmla="*/ 0 h 19"/>
                  <a:gd name="T2" fmla="*/ 0 w 19"/>
                  <a:gd name="T3" fmla="*/ 0 h 19"/>
                  <a:gd name="T4" fmla="*/ 0 w 19"/>
                  <a:gd name="T5" fmla="*/ 19 h 19"/>
                  <a:gd name="T6" fmla="*/ 19 w 19"/>
                  <a:gd name="T7" fmla="*/ 0 h 19"/>
                  <a:gd name="T8" fmla="*/ 19 w 1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9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92521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8" y="99756"/>
            <a:ext cx="4816644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校庫角色定位</a:t>
            </a:r>
          </a:p>
        </p:txBody>
      </p:sp>
      <p:grpSp>
        <p:nvGrpSpPr>
          <p:cNvPr id="102" name="群組 101">
            <a:extLst>
              <a:ext uri="{FF2B5EF4-FFF2-40B4-BE49-F238E27FC236}">
                <a16:creationId xmlns:a16="http://schemas.microsoft.com/office/drawing/2014/main" id="{1E1FD34B-E679-46A2-A439-DEB2FF452A43}"/>
              </a:ext>
            </a:extLst>
          </p:cNvPr>
          <p:cNvGrpSpPr/>
          <p:nvPr/>
        </p:nvGrpSpPr>
        <p:grpSpPr>
          <a:xfrm>
            <a:off x="3064897" y="737379"/>
            <a:ext cx="6474655" cy="540000"/>
            <a:chOff x="3794760" y="383545"/>
            <a:chExt cx="6720840" cy="540000"/>
          </a:xfrm>
        </p:grpSpPr>
        <p:sp>
          <p:nvSpPr>
            <p:cNvPr id="103" name="Shape 2">
              <a:extLst>
                <a:ext uri="{FF2B5EF4-FFF2-40B4-BE49-F238E27FC236}">
                  <a16:creationId xmlns:a16="http://schemas.microsoft.com/office/drawing/2014/main" id="{624599D0-DC9E-4874-8770-6D2DC60D5545}"/>
                </a:ext>
              </a:extLst>
            </p:cNvPr>
            <p:cNvSpPr/>
            <p:nvPr/>
          </p:nvSpPr>
          <p:spPr>
            <a:xfrm>
              <a:off x="3794760" y="411480"/>
              <a:ext cx="6720840" cy="493776"/>
            </a:xfrm>
            <a:prstGeom prst="roundRect">
              <a:avLst>
                <a:gd name="adj" fmla="val 25926"/>
              </a:avLst>
            </a:prstGeom>
            <a:noFill/>
            <a:ln w="17780">
              <a:solidFill>
                <a:srgbClr val="0B2E6F"/>
              </a:solidFill>
              <a:prstDash val="solid"/>
            </a:ln>
          </p:spPr>
        </p:sp>
        <p:sp>
          <p:nvSpPr>
            <p:cNvPr id="104" name="Text 3">
              <a:extLst>
                <a:ext uri="{FF2B5EF4-FFF2-40B4-BE49-F238E27FC236}">
                  <a16:creationId xmlns:a16="http://schemas.microsoft.com/office/drawing/2014/main" id="{BFD79030-C848-4D1C-962A-E62A8630EAA5}"/>
                </a:ext>
              </a:extLst>
            </p:cNvPr>
            <p:cNvSpPr/>
            <p:nvPr/>
          </p:nvSpPr>
          <p:spPr>
            <a:xfrm>
              <a:off x="4745317" y="493776"/>
              <a:ext cx="5349240" cy="329184"/>
            </a:xfrm>
            <a:prstGeom prst="rect">
              <a:avLst/>
            </a:prstGeom>
            <a:noFill/>
            <a:ln/>
          </p:spPr>
          <p:txBody>
            <a:bodyPr wrap="square" lIns="381" tIns="381" rIns="381" bIns="381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B2E6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校庫網址：https://hedb.moe.edu.tw/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105" name="圖片 104">
              <a:extLst>
                <a:ext uri="{FF2B5EF4-FFF2-40B4-BE49-F238E27FC236}">
                  <a16:creationId xmlns:a16="http://schemas.microsoft.com/office/drawing/2014/main" id="{3B8E90BD-BAD1-43B9-B76C-470ACB3101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13746" y="383545"/>
              <a:ext cx="540000" cy="540000"/>
            </a:xfrm>
            <a:prstGeom prst="rect">
              <a:avLst/>
            </a:prstGeom>
          </p:spPr>
        </p:pic>
      </p:grp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7D7DB2F2-14B2-49FA-8062-668F6604BB17}"/>
              </a:ext>
            </a:extLst>
          </p:cNvPr>
          <p:cNvGrpSpPr/>
          <p:nvPr/>
        </p:nvGrpSpPr>
        <p:grpSpPr>
          <a:xfrm>
            <a:off x="2099440" y="1269922"/>
            <a:ext cx="8202168" cy="719999"/>
            <a:chOff x="1417320" y="1023380"/>
            <a:chExt cx="9326880" cy="528375"/>
          </a:xfrm>
        </p:grpSpPr>
        <p:sp>
          <p:nvSpPr>
            <p:cNvPr id="107" name="Shape 6">
              <a:extLst>
                <a:ext uri="{FF2B5EF4-FFF2-40B4-BE49-F238E27FC236}">
                  <a16:creationId xmlns:a16="http://schemas.microsoft.com/office/drawing/2014/main" id="{68B0F45D-77AC-4AFD-819F-67184524058B}"/>
                </a:ext>
              </a:extLst>
            </p:cNvPr>
            <p:cNvSpPr/>
            <p:nvPr/>
          </p:nvSpPr>
          <p:spPr>
            <a:xfrm>
              <a:off x="1417320" y="1115568"/>
              <a:ext cx="9326880" cy="393192"/>
            </a:xfrm>
            <a:prstGeom prst="roundRect">
              <a:avLst>
                <a:gd name="adj" fmla="val 32558"/>
              </a:avLst>
            </a:prstGeom>
            <a:noFill/>
            <a:ln w="17780">
              <a:solidFill>
                <a:srgbClr val="0B2E6F"/>
              </a:solidFill>
              <a:prstDash val="solid"/>
            </a:ln>
          </p:spPr>
        </p:sp>
        <p:sp>
          <p:nvSpPr>
            <p:cNvPr id="108" name="Text 7">
              <a:extLst>
                <a:ext uri="{FF2B5EF4-FFF2-40B4-BE49-F238E27FC236}">
                  <a16:creationId xmlns:a16="http://schemas.microsoft.com/office/drawing/2014/main" id="{FDA5680A-0191-427F-9873-0E89D6B0A388}"/>
                </a:ext>
              </a:extLst>
            </p:cNvPr>
            <p:cNvSpPr/>
            <p:nvPr/>
          </p:nvSpPr>
          <p:spPr>
            <a:xfrm>
              <a:off x="2514599" y="1175004"/>
              <a:ext cx="7668116" cy="256032"/>
            </a:xfrm>
            <a:prstGeom prst="rect">
              <a:avLst/>
            </a:prstGeom>
            <a:noFill/>
            <a:ln/>
          </p:spPr>
          <p:txBody>
            <a:bodyPr wrap="square" lIns="381" tIns="381" rIns="381" bIns="381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B2E6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校庫定位：教育部與各大學校院間的專業資料橋樑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109" name="圖片 108">
              <a:extLst>
                <a:ext uri="{FF2B5EF4-FFF2-40B4-BE49-F238E27FC236}">
                  <a16:creationId xmlns:a16="http://schemas.microsoft.com/office/drawing/2014/main" id="{4E00B7F0-6F57-43DD-A6E1-3DE5DDC3F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01303" y="1023380"/>
              <a:ext cx="943829" cy="528375"/>
            </a:xfrm>
            <a:prstGeom prst="rect">
              <a:avLst/>
            </a:prstGeom>
          </p:spPr>
        </p:pic>
      </p:grpSp>
      <p:grpSp>
        <p:nvGrpSpPr>
          <p:cNvPr id="111" name="群組 110">
            <a:extLst>
              <a:ext uri="{FF2B5EF4-FFF2-40B4-BE49-F238E27FC236}">
                <a16:creationId xmlns:a16="http://schemas.microsoft.com/office/drawing/2014/main" id="{9436B7C1-8543-44E3-A946-42F4583C0AE9}"/>
              </a:ext>
            </a:extLst>
          </p:cNvPr>
          <p:cNvGrpSpPr/>
          <p:nvPr/>
        </p:nvGrpSpPr>
        <p:grpSpPr>
          <a:xfrm>
            <a:off x="3987171" y="2128315"/>
            <a:ext cx="4434840" cy="4069080"/>
            <a:chOff x="3886200" y="1783080"/>
            <a:chExt cx="4434840" cy="4069080"/>
          </a:xfrm>
        </p:grpSpPr>
        <p:sp>
          <p:nvSpPr>
            <p:cNvPr id="174" name="Shape 9">
              <a:extLst>
                <a:ext uri="{FF2B5EF4-FFF2-40B4-BE49-F238E27FC236}">
                  <a16:creationId xmlns:a16="http://schemas.microsoft.com/office/drawing/2014/main" id="{1FB9BEDC-678A-4928-8CFA-883DA2D2B8BC}"/>
                </a:ext>
              </a:extLst>
            </p:cNvPr>
            <p:cNvSpPr/>
            <p:nvPr/>
          </p:nvSpPr>
          <p:spPr>
            <a:xfrm>
              <a:off x="3886200" y="1783080"/>
              <a:ext cx="4434840" cy="4069080"/>
            </a:xfrm>
            <a:prstGeom prst="roundRect">
              <a:avLst>
                <a:gd name="adj" fmla="val 3146"/>
              </a:avLst>
            </a:prstGeom>
            <a:noFill/>
            <a:ln w="28575">
              <a:solidFill>
                <a:srgbClr val="FFC000">
                  <a:lumMod val="75000"/>
                </a:srgbClr>
              </a:solidFill>
              <a:prstDash val="solid"/>
            </a:ln>
          </p:spPr>
        </p:sp>
        <p:sp>
          <p:nvSpPr>
            <p:cNvPr id="175" name="Text 28">
              <a:extLst>
                <a:ext uri="{FF2B5EF4-FFF2-40B4-BE49-F238E27FC236}">
                  <a16:creationId xmlns:a16="http://schemas.microsoft.com/office/drawing/2014/main" id="{E14FBDDD-3B48-4D8A-AA2B-5C9F2DE88CAD}"/>
                </a:ext>
              </a:extLst>
            </p:cNvPr>
            <p:cNvSpPr/>
            <p:nvPr/>
          </p:nvSpPr>
          <p:spPr>
            <a:xfrm>
              <a:off x="4897315" y="2994305"/>
              <a:ext cx="1960685" cy="777240"/>
            </a:xfrm>
            <a:prstGeom prst="rect">
              <a:avLst/>
            </a:prstGeom>
            <a:noFill/>
            <a:ln/>
          </p:spPr>
          <p:txBody>
            <a:bodyPr wrap="square" lIns="762" tIns="762" rIns="762" bIns="762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• 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填報系統建置維運
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• 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資料檢核與彙整
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• 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統計報表與查詢支援</a:t>
              </a:r>
            </a:p>
          </p:txBody>
        </p:sp>
        <p:sp>
          <p:nvSpPr>
            <p:cNvPr id="176" name="Text 31">
              <a:extLst>
                <a:ext uri="{FF2B5EF4-FFF2-40B4-BE49-F238E27FC236}">
                  <a16:creationId xmlns:a16="http://schemas.microsoft.com/office/drawing/2014/main" id="{7EB347B6-89AF-4492-A0AA-9A50C4A79CD1}"/>
                </a:ext>
              </a:extLst>
            </p:cNvPr>
            <p:cNvSpPr/>
            <p:nvPr/>
          </p:nvSpPr>
          <p:spPr>
            <a:xfrm>
              <a:off x="4881362" y="4690034"/>
              <a:ext cx="2337286" cy="749808"/>
            </a:xfrm>
            <a:prstGeom prst="rect">
              <a:avLst/>
            </a:prstGeom>
            <a:noFill/>
            <a:ln/>
          </p:spPr>
          <p:txBody>
            <a:bodyPr wrap="square" lIns="762" tIns="762" rIns="762" bIns="762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• 填表手冊與標準化指引
• 疑義與意見處理
•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協助各校與教育部聯繫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77" name="Shape 32">
              <a:extLst>
                <a:ext uri="{FF2B5EF4-FFF2-40B4-BE49-F238E27FC236}">
                  <a16:creationId xmlns:a16="http://schemas.microsoft.com/office/drawing/2014/main" id="{60659A00-C043-4CA0-9605-8ABB491EF4A7}"/>
                </a:ext>
              </a:extLst>
            </p:cNvPr>
            <p:cNvSpPr/>
            <p:nvPr/>
          </p:nvSpPr>
          <p:spPr>
            <a:xfrm>
              <a:off x="4343400" y="3998033"/>
              <a:ext cx="3566160" cy="0"/>
            </a:xfrm>
            <a:prstGeom prst="line">
              <a:avLst/>
            </a:prstGeom>
            <a:noFill/>
            <a:ln w="28575">
              <a:solidFill>
                <a:srgbClr val="D6A64B"/>
              </a:solidFill>
              <a:prstDash val="solid"/>
            </a:ln>
          </p:spPr>
        </p:sp>
        <p:grpSp>
          <p:nvGrpSpPr>
            <p:cNvPr id="178" name="群組 177">
              <a:extLst>
                <a:ext uri="{FF2B5EF4-FFF2-40B4-BE49-F238E27FC236}">
                  <a16:creationId xmlns:a16="http://schemas.microsoft.com/office/drawing/2014/main" id="{2AEAC966-65AF-49D8-A547-BA932D4B4DA5}"/>
                </a:ext>
              </a:extLst>
            </p:cNvPr>
            <p:cNvGrpSpPr/>
            <p:nvPr/>
          </p:nvGrpSpPr>
          <p:grpSpPr>
            <a:xfrm>
              <a:off x="3986784" y="1844223"/>
              <a:ext cx="4103192" cy="540000"/>
              <a:chOff x="3986784" y="1844223"/>
              <a:chExt cx="4103192" cy="540000"/>
            </a:xfrm>
          </p:grpSpPr>
          <p:sp>
            <p:nvSpPr>
              <p:cNvPr id="197" name="Text 12">
                <a:extLst>
                  <a:ext uri="{FF2B5EF4-FFF2-40B4-BE49-F238E27FC236}">
                    <a16:creationId xmlns:a16="http://schemas.microsoft.com/office/drawing/2014/main" id="{C573CF9E-9584-4CE1-B867-EA40500D1926}"/>
                  </a:ext>
                </a:extLst>
              </p:cNvPr>
              <p:cNvSpPr/>
              <p:nvPr/>
            </p:nvSpPr>
            <p:spPr>
              <a:xfrm>
                <a:off x="4505528" y="2002537"/>
                <a:ext cx="3584448" cy="310896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C000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大</a:t>
                </a:r>
                <a:r>
                  <a:rPr kumimoji="0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C000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學</a:t>
                </a: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C000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校院校務資料庫作業小組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pic>
            <p:nvPicPr>
              <p:cNvPr id="198" name="圖片 197">
                <a:extLst>
                  <a:ext uri="{FF2B5EF4-FFF2-40B4-BE49-F238E27FC236}">
                    <a16:creationId xmlns:a16="http://schemas.microsoft.com/office/drawing/2014/main" id="{8A5E55EC-E422-4F40-BA08-7BBCD3A134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86784" y="1844223"/>
                <a:ext cx="540000" cy="540000"/>
              </a:xfrm>
              <a:prstGeom prst="rect">
                <a:avLst/>
              </a:prstGeom>
            </p:spPr>
          </p:pic>
        </p:grpSp>
        <p:grpSp>
          <p:nvGrpSpPr>
            <p:cNvPr id="179" name="群組 178">
              <a:extLst>
                <a:ext uri="{FF2B5EF4-FFF2-40B4-BE49-F238E27FC236}">
                  <a16:creationId xmlns:a16="http://schemas.microsoft.com/office/drawing/2014/main" id="{404DE6FB-C822-4B0D-B41E-627596F94293}"/>
                </a:ext>
              </a:extLst>
            </p:cNvPr>
            <p:cNvGrpSpPr/>
            <p:nvPr/>
          </p:nvGrpSpPr>
          <p:grpSpPr>
            <a:xfrm>
              <a:off x="4409257" y="4105882"/>
              <a:ext cx="2089979" cy="432000"/>
              <a:chOff x="4409257" y="4105882"/>
              <a:chExt cx="2089979" cy="432000"/>
            </a:xfrm>
          </p:grpSpPr>
          <p:grpSp>
            <p:nvGrpSpPr>
              <p:cNvPr id="189" name="群組 188">
                <a:extLst>
                  <a:ext uri="{FF2B5EF4-FFF2-40B4-BE49-F238E27FC236}">
                    <a16:creationId xmlns:a16="http://schemas.microsoft.com/office/drawing/2014/main" id="{6451EFC2-4491-47F4-8C9C-B135F0BDA0EE}"/>
                  </a:ext>
                </a:extLst>
              </p:cNvPr>
              <p:cNvGrpSpPr/>
              <p:nvPr/>
            </p:nvGrpSpPr>
            <p:grpSpPr>
              <a:xfrm>
                <a:off x="4882836" y="4112622"/>
                <a:ext cx="1616400" cy="381600"/>
                <a:chOff x="4334044" y="4192066"/>
                <a:chExt cx="1616400" cy="381600"/>
              </a:xfrm>
              <a:noFill/>
            </p:grpSpPr>
            <p:sp>
              <p:nvSpPr>
                <p:cNvPr id="195" name="Shape 29">
                  <a:extLst>
                    <a:ext uri="{FF2B5EF4-FFF2-40B4-BE49-F238E27FC236}">
                      <a16:creationId xmlns:a16="http://schemas.microsoft.com/office/drawing/2014/main" id="{31FBCBC5-F9FC-4481-8086-D8814C0CF5CB}"/>
                    </a:ext>
                  </a:extLst>
                </p:cNvPr>
                <p:cNvSpPr/>
                <p:nvPr/>
              </p:nvSpPr>
              <p:spPr>
                <a:xfrm>
                  <a:off x="4334044" y="4192066"/>
                  <a:ext cx="1616400" cy="381600"/>
                </a:xfrm>
                <a:prstGeom prst="roundRect">
                  <a:avLst>
                    <a:gd name="adj" fmla="val 50000"/>
                  </a:avLst>
                </a:prstGeom>
                <a:grpFill/>
                <a:ln w="28575">
                  <a:solidFill>
                    <a:srgbClr val="FFC000">
                      <a:lumMod val="75000"/>
                    </a:srgbClr>
                  </a:solidFill>
                  <a:prstDash val="solid"/>
                </a:ln>
              </p:spPr>
            </p:sp>
            <p:sp>
              <p:nvSpPr>
                <p:cNvPr id="196" name="Text 30">
                  <a:extLst>
                    <a:ext uri="{FF2B5EF4-FFF2-40B4-BE49-F238E27FC236}">
                      <a16:creationId xmlns:a16="http://schemas.microsoft.com/office/drawing/2014/main" id="{D82BA62D-A81E-47A0-B2B9-00851503C42D}"/>
                    </a:ext>
                  </a:extLst>
                </p:cNvPr>
                <p:cNvSpPr/>
                <p:nvPr/>
              </p:nvSpPr>
              <p:spPr>
                <a:xfrm>
                  <a:off x="4616464" y="4306077"/>
                  <a:ext cx="1051560" cy="182880"/>
                </a:xfrm>
                <a:prstGeom prst="rect">
                  <a:avLst/>
                </a:prstGeom>
                <a:grpFill/>
                <a:ln/>
              </p:spPr>
              <p:txBody>
                <a:bodyPr wrap="square" lIns="381" tIns="381" rIns="381" bIns="38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C000">
                          <a:lumMod val="50000"/>
                        </a:srgb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rPr>
                    <a:t>行政支援</a:t>
                  </a: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C000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90" name="组合 38">
                <a:extLst>
                  <a:ext uri="{FF2B5EF4-FFF2-40B4-BE49-F238E27FC236}">
                    <a16:creationId xmlns:a16="http://schemas.microsoft.com/office/drawing/2014/main" id="{1BA2388C-0595-47C2-9CF1-55EB43E6D405}"/>
                  </a:ext>
                </a:extLst>
              </p:cNvPr>
              <p:cNvGrpSpPr/>
              <p:nvPr/>
            </p:nvGrpSpPr>
            <p:grpSpPr>
              <a:xfrm>
                <a:off x="4409257" y="4105882"/>
                <a:ext cx="432000" cy="432000"/>
                <a:chOff x="365125" y="4138613"/>
                <a:chExt cx="1908176" cy="1627188"/>
              </a:xfrm>
              <a:solidFill>
                <a:srgbClr val="FFC000">
                  <a:lumMod val="75000"/>
                </a:srgbClr>
              </a:solidFill>
            </p:grpSpPr>
            <p:sp>
              <p:nvSpPr>
                <p:cNvPr id="191" name="Freeform 29">
                  <a:extLst>
                    <a:ext uri="{FF2B5EF4-FFF2-40B4-BE49-F238E27FC236}">
                      <a16:creationId xmlns:a16="http://schemas.microsoft.com/office/drawing/2014/main" id="{A2108825-BF42-4EE4-B941-DBE5BD4983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57338" y="4138613"/>
                  <a:ext cx="715963" cy="720725"/>
                </a:xfrm>
                <a:custGeom>
                  <a:avLst/>
                  <a:gdLst>
                    <a:gd name="T0" fmla="*/ 363 w 451"/>
                    <a:gd name="T1" fmla="*/ 446 h 454"/>
                    <a:gd name="T2" fmla="*/ 363 w 451"/>
                    <a:gd name="T3" fmla="*/ 446 h 454"/>
                    <a:gd name="T4" fmla="*/ 355 w 451"/>
                    <a:gd name="T5" fmla="*/ 452 h 454"/>
                    <a:gd name="T6" fmla="*/ 343 w 451"/>
                    <a:gd name="T7" fmla="*/ 454 h 454"/>
                    <a:gd name="T8" fmla="*/ 332 w 451"/>
                    <a:gd name="T9" fmla="*/ 452 h 454"/>
                    <a:gd name="T10" fmla="*/ 324 w 451"/>
                    <a:gd name="T11" fmla="*/ 446 h 454"/>
                    <a:gd name="T12" fmla="*/ 8 w 451"/>
                    <a:gd name="T13" fmla="*/ 130 h 454"/>
                    <a:gd name="T14" fmla="*/ 8 w 451"/>
                    <a:gd name="T15" fmla="*/ 130 h 454"/>
                    <a:gd name="T16" fmla="*/ 2 w 451"/>
                    <a:gd name="T17" fmla="*/ 119 h 454"/>
                    <a:gd name="T18" fmla="*/ 0 w 451"/>
                    <a:gd name="T19" fmla="*/ 109 h 454"/>
                    <a:gd name="T20" fmla="*/ 2 w 451"/>
                    <a:gd name="T21" fmla="*/ 99 h 454"/>
                    <a:gd name="T22" fmla="*/ 8 w 451"/>
                    <a:gd name="T23" fmla="*/ 88 h 454"/>
                    <a:gd name="T24" fmla="*/ 85 w 451"/>
                    <a:gd name="T25" fmla="*/ 11 h 454"/>
                    <a:gd name="T26" fmla="*/ 85 w 451"/>
                    <a:gd name="T27" fmla="*/ 11 h 454"/>
                    <a:gd name="T28" fmla="*/ 96 w 451"/>
                    <a:gd name="T29" fmla="*/ 2 h 454"/>
                    <a:gd name="T30" fmla="*/ 106 w 451"/>
                    <a:gd name="T31" fmla="*/ 0 h 454"/>
                    <a:gd name="T32" fmla="*/ 117 w 451"/>
                    <a:gd name="T33" fmla="*/ 2 h 454"/>
                    <a:gd name="T34" fmla="*/ 127 w 451"/>
                    <a:gd name="T35" fmla="*/ 11 h 454"/>
                    <a:gd name="T36" fmla="*/ 443 w 451"/>
                    <a:gd name="T37" fmla="*/ 324 h 454"/>
                    <a:gd name="T38" fmla="*/ 443 w 451"/>
                    <a:gd name="T39" fmla="*/ 324 h 454"/>
                    <a:gd name="T40" fmla="*/ 449 w 451"/>
                    <a:gd name="T41" fmla="*/ 335 h 454"/>
                    <a:gd name="T42" fmla="*/ 451 w 451"/>
                    <a:gd name="T43" fmla="*/ 345 h 454"/>
                    <a:gd name="T44" fmla="*/ 449 w 451"/>
                    <a:gd name="T45" fmla="*/ 358 h 454"/>
                    <a:gd name="T46" fmla="*/ 443 w 451"/>
                    <a:gd name="T47" fmla="*/ 366 h 454"/>
                    <a:gd name="T48" fmla="*/ 363 w 451"/>
                    <a:gd name="T49" fmla="*/ 446 h 4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451" h="454">
                      <a:moveTo>
                        <a:pt x="363" y="446"/>
                      </a:moveTo>
                      <a:lnTo>
                        <a:pt x="363" y="446"/>
                      </a:lnTo>
                      <a:lnTo>
                        <a:pt x="355" y="452"/>
                      </a:lnTo>
                      <a:lnTo>
                        <a:pt x="343" y="454"/>
                      </a:lnTo>
                      <a:lnTo>
                        <a:pt x="332" y="452"/>
                      </a:lnTo>
                      <a:lnTo>
                        <a:pt x="324" y="446"/>
                      </a:lnTo>
                      <a:lnTo>
                        <a:pt x="8" y="130"/>
                      </a:lnTo>
                      <a:lnTo>
                        <a:pt x="8" y="130"/>
                      </a:lnTo>
                      <a:lnTo>
                        <a:pt x="2" y="119"/>
                      </a:lnTo>
                      <a:lnTo>
                        <a:pt x="0" y="109"/>
                      </a:lnTo>
                      <a:lnTo>
                        <a:pt x="2" y="99"/>
                      </a:lnTo>
                      <a:lnTo>
                        <a:pt x="8" y="88"/>
                      </a:lnTo>
                      <a:lnTo>
                        <a:pt x="85" y="11"/>
                      </a:lnTo>
                      <a:lnTo>
                        <a:pt x="85" y="11"/>
                      </a:lnTo>
                      <a:lnTo>
                        <a:pt x="96" y="2"/>
                      </a:lnTo>
                      <a:lnTo>
                        <a:pt x="106" y="0"/>
                      </a:lnTo>
                      <a:lnTo>
                        <a:pt x="117" y="2"/>
                      </a:lnTo>
                      <a:lnTo>
                        <a:pt x="127" y="11"/>
                      </a:lnTo>
                      <a:lnTo>
                        <a:pt x="443" y="324"/>
                      </a:lnTo>
                      <a:lnTo>
                        <a:pt x="443" y="324"/>
                      </a:lnTo>
                      <a:lnTo>
                        <a:pt x="449" y="335"/>
                      </a:lnTo>
                      <a:lnTo>
                        <a:pt x="451" y="345"/>
                      </a:lnTo>
                      <a:lnTo>
                        <a:pt x="449" y="358"/>
                      </a:lnTo>
                      <a:lnTo>
                        <a:pt x="443" y="366"/>
                      </a:lnTo>
                      <a:lnTo>
                        <a:pt x="363" y="446"/>
                      </a:lnTo>
                      <a:close/>
                    </a:path>
                  </a:pathLst>
                </a:custGeom>
                <a:grpFill/>
                <a:ln w="2857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92" name="Freeform 30">
                  <a:extLst>
                    <a:ext uri="{FF2B5EF4-FFF2-40B4-BE49-F238E27FC236}">
                      <a16:creationId xmlns:a16="http://schemas.microsoft.com/office/drawing/2014/main" id="{43EB85FD-00A9-4C6C-8690-5A429324D6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3100" y="4624388"/>
                  <a:ext cx="1271588" cy="1141413"/>
                </a:xfrm>
                <a:custGeom>
                  <a:avLst/>
                  <a:gdLst>
                    <a:gd name="T0" fmla="*/ 402 w 801"/>
                    <a:gd name="T1" fmla="*/ 163 h 719"/>
                    <a:gd name="T2" fmla="*/ 368 w 801"/>
                    <a:gd name="T3" fmla="*/ 211 h 719"/>
                    <a:gd name="T4" fmla="*/ 312 w 801"/>
                    <a:gd name="T5" fmla="*/ 232 h 719"/>
                    <a:gd name="T6" fmla="*/ 260 w 801"/>
                    <a:gd name="T7" fmla="*/ 221 h 719"/>
                    <a:gd name="T8" fmla="*/ 233 w 801"/>
                    <a:gd name="T9" fmla="*/ 202 h 719"/>
                    <a:gd name="T10" fmla="*/ 205 w 801"/>
                    <a:gd name="T11" fmla="*/ 152 h 719"/>
                    <a:gd name="T12" fmla="*/ 207 w 801"/>
                    <a:gd name="T13" fmla="*/ 96 h 719"/>
                    <a:gd name="T14" fmla="*/ 3 w 801"/>
                    <a:gd name="T15" fmla="*/ 242 h 719"/>
                    <a:gd name="T16" fmla="*/ 30 w 801"/>
                    <a:gd name="T17" fmla="*/ 290 h 719"/>
                    <a:gd name="T18" fmla="*/ 97 w 801"/>
                    <a:gd name="T19" fmla="*/ 232 h 719"/>
                    <a:gd name="T20" fmla="*/ 151 w 801"/>
                    <a:gd name="T21" fmla="*/ 232 h 719"/>
                    <a:gd name="T22" fmla="*/ 184 w 801"/>
                    <a:gd name="T23" fmla="*/ 259 h 719"/>
                    <a:gd name="T24" fmla="*/ 197 w 801"/>
                    <a:gd name="T25" fmla="*/ 299 h 719"/>
                    <a:gd name="T26" fmla="*/ 247 w 801"/>
                    <a:gd name="T27" fmla="*/ 319 h 719"/>
                    <a:gd name="T28" fmla="*/ 268 w 801"/>
                    <a:gd name="T29" fmla="*/ 357 h 719"/>
                    <a:gd name="T30" fmla="*/ 295 w 801"/>
                    <a:gd name="T31" fmla="*/ 376 h 719"/>
                    <a:gd name="T32" fmla="*/ 329 w 801"/>
                    <a:gd name="T33" fmla="*/ 403 h 719"/>
                    <a:gd name="T34" fmla="*/ 341 w 801"/>
                    <a:gd name="T35" fmla="*/ 443 h 719"/>
                    <a:gd name="T36" fmla="*/ 394 w 801"/>
                    <a:gd name="T37" fmla="*/ 464 h 719"/>
                    <a:gd name="T38" fmla="*/ 412 w 801"/>
                    <a:gd name="T39" fmla="*/ 501 h 719"/>
                    <a:gd name="T40" fmla="*/ 402 w 801"/>
                    <a:gd name="T41" fmla="*/ 556 h 719"/>
                    <a:gd name="T42" fmla="*/ 444 w 801"/>
                    <a:gd name="T43" fmla="*/ 704 h 719"/>
                    <a:gd name="T44" fmla="*/ 477 w 801"/>
                    <a:gd name="T45" fmla="*/ 719 h 719"/>
                    <a:gd name="T46" fmla="*/ 513 w 801"/>
                    <a:gd name="T47" fmla="*/ 704 h 719"/>
                    <a:gd name="T48" fmla="*/ 525 w 801"/>
                    <a:gd name="T49" fmla="*/ 679 h 719"/>
                    <a:gd name="T50" fmla="*/ 519 w 801"/>
                    <a:gd name="T51" fmla="*/ 643 h 719"/>
                    <a:gd name="T52" fmla="*/ 433 w 801"/>
                    <a:gd name="T53" fmla="*/ 556 h 719"/>
                    <a:gd name="T54" fmla="*/ 437 w 801"/>
                    <a:gd name="T55" fmla="*/ 537 h 719"/>
                    <a:gd name="T56" fmla="*/ 460 w 801"/>
                    <a:gd name="T57" fmla="*/ 537 h 719"/>
                    <a:gd name="T58" fmla="*/ 552 w 801"/>
                    <a:gd name="T59" fmla="*/ 623 h 719"/>
                    <a:gd name="T60" fmla="*/ 588 w 801"/>
                    <a:gd name="T61" fmla="*/ 623 h 719"/>
                    <a:gd name="T62" fmla="*/ 611 w 801"/>
                    <a:gd name="T63" fmla="*/ 604 h 719"/>
                    <a:gd name="T64" fmla="*/ 617 w 801"/>
                    <a:gd name="T65" fmla="*/ 568 h 719"/>
                    <a:gd name="T66" fmla="*/ 529 w 801"/>
                    <a:gd name="T67" fmla="*/ 468 h 719"/>
                    <a:gd name="T68" fmla="*/ 525 w 801"/>
                    <a:gd name="T69" fmla="*/ 451 h 719"/>
                    <a:gd name="T70" fmla="*/ 540 w 801"/>
                    <a:gd name="T71" fmla="*/ 441 h 719"/>
                    <a:gd name="T72" fmla="*/ 628 w 801"/>
                    <a:gd name="T73" fmla="*/ 520 h 719"/>
                    <a:gd name="T74" fmla="*/ 661 w 801"/>
                    <a:gd name="T75" fmla="*/ 535 h 719"/>
                    <a:gd name="T76" fmla="*/ 695 w 801"/>
                    <a:gd name="T77" fmla="*/ 520 h 719"/>
                    <a:gd name="T78" fmla="*/ 709 w 801"/>
                    <a:gd name="T79" fmla="*/ 495 h 719"/>
                    <a:gd name="T80" fmla="*/ 701 w 801"/>
                    <a:gd name="T81" fmla="*/ 459 h 719"/>
                    <a:gd name="T82" fmla="*/ 617 w 801"/>
                    <a:gd name="T83" fmla="*/ 372 h 719"/>
                    <a:gd name="T84" fmla="*/ 621 w 801"/>
                    <a:gd name="T85" fmla="*/ 353 h 719"/>
                    <a:gd name="T86" fmla="*/ 644 w 801"/>
                    <a:gd name="T87" fmla="*/ 353 h 719"/>
                    <a:gd name="T88" fmla="*/ 734 w 801"/>
                    <a:gd name="T89" fmla="*/ 439 h 719"/>
                    <a:gd name="T90" fmla="*/ 772 w 801"/>
                    <a:gd name="T91" fmla="*/ 439 h 719"/>
                    <a:gd name="T92" fmla="*/ 793 w 801"/>
                    <a:gd name="T93" fmla="*/ 422 h 719"/>
                    <a:gd name="T94" fmla="*/ 801 w 801"/>
                    <a:gd name="T95" fmla="*/ 384 h 719"/>
                    <a:gd name="T96" fmla="*/ 787 w 801"/>
                    <a:gd name="T97" fmla="*/ 361 h 7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801" h="719">
                      <a:moveTo>
                        <a:pt x="787" y="361"/>
                      </a:moveTo>
                      <a:lnTo>
                        <a:pt x="500" y="75"/>
                      </a:lnTo>
                      <a:lnTo>
                        <a:pt x="425" y="100"/>
                      </a:lnTo>
                      <a:lnTo>
                        <a:pt x="402" y="163"/>
                      </a:lnTo>
                      <a:lnTo>
                        <a:pt x="402" y="163"/>
                      </a:lnTo>
                      <a:lnTo>
                        <a:pt x="394" y="181"/>
                      </a:lnTo>
                      <a:lnTo>
                        <a:pt x="383" y="198"/>
                      </a:lnTo>
                      <a:lnTo>
                        <a:pt x="368" y="211"/>
                      </a:lnTo>
                      <a:lnTo>
                        <a:pt x="350" y="221"/>
                      </a:lnTo>
                      <a:lnTo>
                        <a:pt x="350" y="221"/>
                      </a:lnTo>
                      <a:lnTo>
                        <a:pt x="331" y="230"/>
                      </a:lnTo>
                      <a:lnTo>
                        <a:pt x="312" y="232"/>
                      </a:lnTo>
                      <a:lnTo>
                        <a:pt x="291" y="232"/>
                      </a:lnTo>
                      <a:lnTo>
                        <a:pt x="270" y="227"/>
                      </a:lnTo>
                      <a:lnTo>
                        <a:pt x="270" y="227"/>
                      </a:lnTo>
                      <a:lnTo>
                        <a:pt x="260" y="221"/>
                      </a:lnTo>
                      <a:lnTo>
                        <a:pt x="249" y="217"/>
                      </a:lnTo>
                      <a:lnTo>
                        <a:pt x="241" y="211"/>
                      </a:lnTo>
                      <a:lnTo>
                        <a:pt x="233" y="202"/>
                      </a:lnTo>
                      <a:lnTo>
                        <a:pt x="233" y="202"/>
                      </a:lnTo>
                      <a:lnTo>
                        <a:pt x="222" y="192"/>
                      </a:lnTo>
                      <a:lnTo>
                        <a:pt x="214" y="179"/>
                      </a:lnTo>
                      <a:lnTo>
                        <a:pt x="210" y="167"/>
                      </a:lnTo>
                      <a:lnTo>
                        <a:pt x="205" y="152"/>
                      </a:lnTo>
                      <a:lnTo>
                        <a:pt x="203" y="138"/>
                      </a:lnTo>
                      <a:lnTo>
                        <a:pt x="201" y="123"/>
                      </a:lnTo>
                      <a:lnTo>
                        <a:pt x="203" y="110"/>
                      </a:lnTo>
                      <a:lnTo>
                        <a:pt x="207" y="96"/>
                      </a:lnTo>
                      <a:lnTo>
                        <a:pt x="241" y="0"/>
                      </a:lnTo>
                      <a:lnTo>
                        <a:pt x="7" y="234"/>
                      </a:lnTo>
                      <a:lnTo>
                        <a:pt x="7" y="234"/>
                      </a:lnTo>
                      <a:lnTo>
                        <a:pt x="3" y="242"/>
                      </a:lnTo>
                      <a:lnTo>
                        <a:pt x="0" y="250"/>
                      </a:lnTo>
                      <a:lnTo>
                        <a:pt x="3" y="259"/>
                      </a:lnTo>
                      <a:lnTo>
                        <a:pt x="7" y="267"/>
                      </a:lnTo>
                      <a:lnTo>
                        <a:pt x="30" y="290"/>
                      </a:lnTo>
                      <a:lnTo>
                        <a:pt x="74" y="248"/>
                      </a:lnTo>
                      <a:lnTo>
                        <a:pt x="74" y="248"/>
                      </a:lnTo>
                      <a:lnTo>
                        <a:pt x="84" y="238"/>
                      </a:lnTo>
                      <a:lnTo>
                        <a:pt x="97" y="232"/>
                      </a:lnTo>
                      <a:lnTo>
                        <a:pt x="109" y="227"/>
                      </a:lnTo>
                      <a:lnTo>
                        <a:pt x="124" y="225"/>
                      </a:lnTo>
                      <a:lnTo>
                        <a:pt x="138" y="227"/>
                      </a:lnTo>
                      <a:lnTo>
                        <a:pt x="151" y="232"/>
                      </a:lnTo>
                      <a:lnTo>
                        <a:pt x="164" y="238"/>
                      </a:lnTo>
                      <a:lnTo>
                        <a:pt x="176" y="248"/>
                      </a:lnTo>
                      <a:lnTo>
                        <a:pt x="176" y="248"/>
                      </a:lnTo>
                      <a:lnTo>
                        <a:pt x="184" y="259"/>
                      </a:lnTo>
                      <a:lnTo>
                        <a:pt x="191" y="271"/>
                      </a:lnTo>
                      <a:lnTo>
                        <a:pt x="195" y="284"/>
                      </a:lnTo>
                      <a:lnTo>
                        <a:pt x="197" y="299"/>
                      </a:lnTo>
                      <a:lnTo>
                        <a:pt x="197" y="299"/>
                      </a:lnTo>
                      <a:lnTo>
                        <a:pt x="210" y="301"/>
                      </a:lnTo>
                      <a:lnTo>
                        <a:pt x="224" y="305"/>
                      </a:lnTo>
                      <a:lnTo>
                        <a:pt x="237" y="311"/>
                      </a:lnTo>
                      <a:lnTo>
                        <a:pt x="247" y="319"/>
                      </a:lnTo>
                      <a:lnTo>
                        <a:pt x="247" y="319"/>
                      </a:lnTo>
                      <a:lnTo>
                        <a:pt x="258" y="332"/>
                      </a:lnTo>
                      <a:lnTo>
                        <a:pt x="264" y="345"/>
                      </a:lnTo>
                      <a:lnTo>
                        <a:pt x="268" y="357"/>
                      </a:lnTo>
                      <a:lnTo>
                        <a:pt x="268" y="372"/>
                      </a:lnTo>
                      <a:lnTo>
                        <a:pt x="268" y="372"/>
                      </a:lnTo>
                      <a:lnTo>
                        <a:pt x="283" y="372"/>
                      </a:lnTo>
                      <a:lnTo>
                        <a:pt x="295" y="376"/>
                      </a:lnTo>
                      <a:lnTo>
                        <a:pt x="308" y="382"/>
                      </a:lnTo>
                      <a:lnTo>
                        <a:pt x="320" y="393"/>
                      </a:lnTo>
                      <a:lnTo>
                        <a:pt x="320" y="393"/>
                      </a:lnTo>
                      <a:lnTo>
                        <a:pt x="329" y="403"/>
                      </a:lnTo>
                      <a:lnTo>
                        <a:pt x="335" y="416"/>
                      </a:lnTo>
                      <a:lnTo>
                        <a:pt x="339" y="430"/>
                      </a:lnTo>
                      <a:lnTo>
                        <a:pt x="341" y="443"/>
                      </a:lnTo>
                      <a:lnTo>
                        <a:pt x="341" y="443"/>
                      </a:lnTo>
                      <a:lnTo>
                        <a:pt x="356" y="445"/>
                      </a:lnTo>
                      <a:lnTo>
                        <a:pt x="368" y="449"/>
                      </a:lnTo>
                      <a:lnTo>
                        <a:pt x="381" y="455"/>
                      </a:lnTo>
                      <a:lnTo>
                        <a:pt x="394" y="464"/>
                      </a:lnTo>
                      <a:lnTo>
                        <a:pt x="394" y="464"/>
                      </a:lnTo>
                      <a:lnTo>
                        <a:pt x="402" y="476"/>
                      </a:lnTo>
                      <a:lnTo>
                        <a:pt x="408" y="489"/>
                      </a:lnTo>
                      <a:lnTo>
                        <a:pt x="412" y="501"/>
                      </a:lnTo>
                      <a:lnTo>
                        <a:pt x="414" y="516"/>
                      </a:lnTo>
                      <a:lnTo>
                        <a:pt x="412" y="531"/>
                      </a:lnTo>
                      <a:lnTo>
                        <a:pt x="408" y="543"/>
                      </a:lnTo>
                      <a:lnTo>
                        <a:pt x="402" y="556"/>
                      </a:lnTo>
                      <a:lnTo>
                        <a:pt x="391" y="566"/>
                      </a:lnTo>
                      <a:lnTo>
                        <a:pt x="350" y="610"/>
                      </a:lnTo>
                      <a:lnTo>
                        <a:pt x="444" y="704"/>
                      </a:lnTo>
                      <a:lnTo>
                        <a:pt x="444" y="704"/>
                      </a:lnTo>
                      <a:lnTo>
                        <a:pt x="452" y="710"/>
                      </a:lnTo>
                      <a:lnTo>
                        <a:pt x="460" y="715"/>
                      </a:lnTo>
                      <a:lnTo>
                        <a:pt x="469" y="717"/>
                      </a:lnTo>
                      <a:lnTo>
                        <a:pt x="477" y="719"/>
                      </a:lnTo>
                      <a:lnTo>
                        <a:pt x="488" y="717"/>
                      </a:lnTo>
                      <a:lnTo>
                        <a:pt x="496" y="715"/>
                      </a:lnTo>
                      <a:lnTo>
                        <a:pt x="504" y="710"/>
                      </a:lnTo>
                      <a:lnTo>
                        <a:pt x="513" y="704"/>
                      </a:lnTo>
                      <a:lnTo>
                        <a:pt x="513" y="704"/>
                      </a:lnTo>
                      <a:lnTo>
                        <a:pt x="519" y="696"/>
                      </a:lnTo>
                      <a:lnTo>
                        <a:pt x="523" y="687"/>
                      </a:lnTo>
                      <a:lnTo>
                        <a:pt x="525" y="679"/>
                      </a:lnTo>
                      <a:lnTo>
                        <a:pt x="527" y="669"/>
                      </a:lnTo>
                      <a:lnTo>
                        <a:pt x="525" y="660"/>
                      </a:lnTo>
                      <a:lnTo>
                        <a:pt x="523" y="652"/>
                      </a:lnTo>
                      <a:lnTo>
                        <a:pt x="519" y="643"/>
                      </a:lnTo>
                      <a:lnTo>
                        <a:pt x="513" y="635"/>
                      </a:lnTo>
                      <a:lnTo>
                        <a:pt x="437" y="560"/>
                      </a:lnTo>
                      <a:lnTo>
                        <a:pt x="437" y="560"/>
                      </a:lnTo>
                      <a:lnTo>
                        <a:pt x="433" y="556"/>
                      </a:lnTo>
                      <a:lnTo>
                        <a:pt x="433" y="549"/>
                      </a:lnTo>
                      <a:lnTo>
                        <a:pt x="433" y="543"/>
                      </a:lnTo>
                      <a:lnTo>
                        <a:pt x="437" y="537"/>
                      </a:lnTo>
                      <a:lnTo>
                        <a:pt x="437" y="537"/>
                      </a:lnTo>
                      <a:lnTo>
                        <a:pt x="442" y="533"/>
                      </a:lnTo>
                      <a:lnTo>
                        <a:pt x="448" y="533"/>
                      </a:lnTo>
                      <a:lnTo>
                        <a:pt x="454" y="533"/>
                      </a:lnTo>
                      <a:lnTo>
                        <a:pt x="460" y="537"/>
                      </a:lnTo>
                      <a:lnTo>
                        <a:pt x="536" y="612"/>
                      </a:lnTo>
                      <a:lnTo>
                        <a:pt x="536" y="612"/>
                      </a:lnTo>
                      <a:lnTo>
                        <a:pt x="544" y="618"/>
                      </a:lnTo>
                      <a:lnTo>
                        <a:pt x="552" y="623"/>
                      </a:lnTo>
                      <a:lnTo>
                        <a:pt x="561" y="625"/>
                      </a:lnTo>
                      <a:lnTo>
                        <a:pt x="569" y="627"/>
                      </a:lnTo>
                      <a:lnTo>
                        <a:pt x="580" y="625"/>
                      </a:lnTo>
                      <a:lnTo>
                        <a:pt x="588" y="623"/>
                      </a:lnTo>
                      <a:lnTo>
                        <a:pt x="596" y="618"/>
                      </a:lnTo>
                      <a:lnTo>
                        <a:pt x="605" y="612"/>
                      </a:lnTo>
                      <a:lnTo>
                        <a:pt x="605" y="612"/>
                      </a:lnTo>
                      <a:lnTo>
                        <a:pt x="611" y="604"/>
                      </a:lnTo>
                      <a:lnTo>
                        <a:pt x="615" y="595"/>
                      </a:lnTo>
                      <a:lnTo>
                        <a:pt x="617" y="587"/>
                      </a:lnTo>
                      <a:lnTo>
                        <a:pt x="617" y="579"/>
                      </a:lnTo>
                      <a:lnTo>
                        <a:pt x="617" y="568"/>
                      </a:lnTo>
                      <a:lnTo>
                        <a:pt x="615" y="560"/>
                      </a:lnTo>
                      <a:lnTo>
                        <a:pt x="611" y="551"/>
                      </a:lnTo>
                      <a:lnTo>
                        <a:pt x="605" y="543"/>
                      </a:lnTo>
                      <a:lnTo>
                        <a:pt x="529" y="468"/>
                      </a:lnTo>
                      <a:lnTo>
                        <a:pt x="529" y="468"/>
                      </a:lnTo>
                      <a:lnTo>
                        <a:pt x="525" y="464"/>
                      </a:lnTo>
                      <a:lnTo>
                        <a:pt x="523" y="457"/>
                      </a:lnTo>
                      <a:lnTo>
                        <a:pt x="525" y="451"/>
                      </a:lnTo>
                      <a:lnTo>
                        <a:pt x="529" y="445"/>
                      </a:lnTo>
                      <a:lnTo>
                        <a:pt x="529" y="445"/>
                      </a:lnTo>
                      <a:lnTo>
                        <a:pt x="534" y="441"/>
                      </a:lnTo>
                      <a:lnTo>
                        <a:pt x="540" y="441"/>
                      </a:lnTo>
                      <a:lnTo>
                        <a:pt x="546" y="441"/>
                      </a:lnTo>
                      <a:lnTo>
                        <a:pt x="552" y="445"/>
                      </a:lnTo>
                      <a:lnTo>
                        <a:pt x="628" y="520"/>
                      </a:lnTo>
                      <a:lnTo>
                        <a:pt x="628" y="520"/>
                      </a:lnTo>
                      <a:lnTo>
                        <a:pt x="634" y="526"/>
                      </a:lnTo>
                      <a:lnTo>
                        <a:pt x="642" y="531"/>
                      </a:lnTo>
                      <a:lnTo>
                        <a:pt x="653" y="533"/>
                      </a:lnTo>
                      <a:lnTo>
                        <a:pt x="661" y="535"/>
                      </a:lnTo>
                      <a:lnTo>
                        <a:pt x="672" y="533"/>
                      </a:lnTo>
                      <a:lnTo>
                        <a:pt x="680" y="531"/>
                      </a:lnTo>
                      <a:lnTo>
                        <a:pt x="688" y="526"/>
                      </a:lnTo>
                      <a:lnTo>
                        <a:pt x="695" y="520"/>
                      </a:lnTo>
                      <a:lnTo>
                        <a:pt x="695" y="520"/>
                      </a:lnTo>
                      <a:lnTo>
                        <a:pt x="701" y="512"/>
                      </a:lnTo>
                      <a:lnTo>
                        <a:pt x="707" y="503"/>
                      </a:lnTo>
                      <a:lnTo>
                        <a:pt x="709" y="495"/>
                      </a:lnTo>
                      <a:lnTo>
                        <a:pt x="709" y="487"/>
                      </a:lnTo>
                      <a:lnTo>
                        <a:pt x="709" y="476"/>
                      </a:lnTo>
                      <a:lnTo>
                        <a:pt x="707" y="468"/>
                      </a:lnTo>
                      <a:lnTo>
                        <a:pt x="701" y="459"/>
                      </a:lnTo>
                      <a:lnTo>
                        <a:pt x="697" y="451"/>
                      </a:lnTo>
                      <a:lnTo>
                        <a:pt x="621" y="376"/>
                      </a:lnTo>
                      <a:lnTo>
                        <a:pt x="621" y="376"/>
                      </a:lnTo>
                      <a:lnTo>
                        <a:pt x="617" y="372"/>
                      </a:lnTo>
                      <a:lnTo>
                        <a:pt x="615" y="365"/>
                      </a:lnTo>
                      <a:lnTo>
                        <a:pt x="617" y="359"/>
                      </a:lnTo>
                      <a:lnTo>
                        <a:pt x="621" y="353"/>
                      </a:lnTo>
                      <a:lnTo>
                        <a:pt x="621" y="353"/>
                      </a:lnTo>
                      <a:lnTo>
                        <a:pt x="626" y="351"/>
                      </a:lnTo>
                      <a:lnTo>
                        <a:pt x="632" y="349"/>
                      </a:lnTo>
                      <a:lnTo>
                        <a:pt x="638" y="351"/>
                      </a:lnTo>
                      <a:lnTo>
                        <a:pt x="644" y="353"/>
                      </a:lnTo>
                      <a:lnTo>
                        <a:pt x="720" y="428"/>
                      </a:lnTo>
                      <a:lnTo>
                        <a:pt x="720" y="428"/>
                      </a:lnTo>
                      <a:lnTo>
                        <a:pt x="726" y="434"/>
                      </a:lnTo>
                      <a:lnTo>
                        <a:pt x="734" y="439"/>
                      </a:lnTo>
                      <a:lnTo>
                        <a:pt x="745" y="443"/>
                      </a:lnTo>
                      <a:lnTo>
                        <a:pt x="753" y="443"/>
                      </a:lnTo>
                      <a:lnTo>
                        <a:pt x="762" y="443"/>
                      </a:lnTo>
                      <a:lnTo>
                        <a:pt x="772" y="439"/>
                      </a:lnTo>
                      <a:lnTo>
                        <a:pt x="780" y="434"/>
                      </a:lnTo>
                      <a:lnTo>
                        <a:pt x="787" y="428"/>
                      </a:lnTo>
                      <a:lnTo>
                        <a:pt x="787" y="428"/>
                      </a:lnTo>
                      <a:lnTo>
                        <a:pt x="793" y="422"/>
                      </a:lnTo>
                      <a:lnTo>
                        <a:pt x="797" y="413"/>
                      </a:lnTo>
                      <a:lnTo>
                        <a:pt x="801" y="403"/>
                      </a:lnTo>
                      <a:lnTo>
                        <a:pt x="801" y="395"/>
                      </a:lnTo>
                      <a:lnTo>
                        <a:pt x="801" y="384"/>
                      </a:lnTo>
                      <a:lnTo>
                        <a:pt x="797" y="376"/>
                      </a:lnTo>
                      <a:lnTo>
                        <a:pt x="793" y="368"/>
                      </a:lnTo>
                      <a:lnTo>
                        <a:pt x="787" y="361"/>
                      </a:lnTo>
                      <a:lnTo>
                        <a:pt x="787" y="361"/>
                      </a:lnTo>
                      <a:close/>
                    </a:path>
                  </a:pathLst>
                </a:custGeom>
                <a:grpFill/>
                <a:ln w="2857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93" name="Freeform 31">
                  <a:extLst>
                    <a:ext uri="{FF2B5EF4-FFF2-40B4-BE49-F238E27FC236}">
                      <a16:creationId xmlns:a16="http://schemas.microsoft.com/office/drawing/2014/main" id="{5FB3423F-2C2F-4BFB-90EB-7B4932EE52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125" y="4238625"/>
                  <a:ext cx="773113" cy="776288"/>
                </a:xfrm>
                <a:custGeom>
                  <a:avLst/>
                  <a:gdLst>
                    <a:gd name="T0" fmla="*/ 479 w 487"/>
                    <a:gd name="T1" fmla="*/ 94 h 489"/>
                    <a:gd name="T2" fmla="*/ 479 w 487"/>
                    <a:gd name="T3" fmla="*/ 94 h 489"/>
                    <a:gd name="T4" fmla="*/ 485 w 487"/>
                    <a:gd name="T5" fmla="*/ 105 h 489"/>
                    <a:gd name="T6" fmla="*/ 487 w 487"/>
                    <a:gd name="T7" fmla="*/ 115 h 489"/>
                    <a:gd name="T8" fmla="*/ 485 w 487"/>
                    <a:gd name="T9" fmla="*/ 125 h 489"/>
                    <a:gd name="T10" fmla="*/ 479 w 487"/>
                    <a:gd name="T11" fmla="*/ 136 h 489"/>
                    <a:gd name="T12" fmla="*/ 134 w 487"/>
                    <a:gd name="T13" fmla="*/ 479 h 489"/>
                    <a:gd name="T14" fmla="*/ 134 w 487"/>
                    <a:gd name="T15" fmla="*/ 479 h 489"/>
                    <a:gd name="T16" fmla="*/ 125 w 487"/>
                    <a:gd name="T17" fmla="*/ 485 h 489"/>
                    <a:gd name="T18" fmla="*/ 113 w 487"/>
                    <a:gd name="T19" fmla="*/ 489 h 489"/>
                    <a:gd name="T20" fmla="*/ 102 w 487"/>
                    <a:gd name="T21" fmla="*/ 485 h 489"/>
                    <a:gd name="T22" fmla="*/ 92 w 487"/>
                    <a:gd name="T23" fmla="*/ 479 h 489"/>
                    <a:gd name="T24" fmla="*/ 8 w 487"/>
                    <a:gd name="T25" fmla="*/ 395 h 489"/>
                    <a:gd name="T26" fmla="*/ 8 w 487"/>
                    <a:gd name="T27" fmla="*/ 395 h 489"/>
                    <a:gd name="T28" fmla="*/ 2 w 487"/>
                    <a:gd name="T29" fmla="*/ 385 h 489"/>
                    <a:gd name="T30" fmla="*/ 0 w 487"/>
                    <a:gd name="T31" fmla="*/ 374 h 489"/>
                    <a:gd name="T32" fmla="*/ 2 w 487"/>
                    <a:gd name="T33" fmla="*/ 364 h 489"/>
                    <a:gd name="T34" fmla="*/ 8 w 487"/>
                    <a:gd name="T35" fmla="*/ 353 h 489"/>
                    <a:gd name="T36" fmla="*/ 353 w 487"/>
                    <a:gd name="T37" fmla="*/ 8 h 489"/>
                    <a:gd name="T38" fmla="*/ 353 w 487"/>
                    <a:gd name="T39" fmla="*/ 8 h 489"/>
                    <a:gd name="T40" fmla="*/ 362 w 487"/>
                    <a:gd name="T41" fmla="*/ 2 h 489"/>
                    <a:gd name="T42" fmla="*/ 372 w 487"/>
                    <a:gd name="T43" fmla="*/ 0 h 489"/>
                    <a:gd name="T44" fmla="*/ 385 w 487"/>
                    <a:gd name="T45" fmla="*/ 2 h 489"/>
                    <a:gd name="T46" fmla="*/ 393 w 487"/>
                    <a:gd name="T47" fmla="*/ 8 h 489"/>
                    <a:gd name="T48" fmla="*/ 479 w 487"/>
                    <a:gd name="T49" fmla="*/ 94 h 4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487" h="489">
                      <a:moveTo>
                        <a:pt x="479" y="94"/>
                      </a:moveTo>
                      <a:lnTo>
                        <a:pt x="479" y="94"/>
                      </a:lnTo>
                      <a:lnTo>
                        <a:pt x="485" y="105"/>
                      </a:lnTo>
                      <a:lnTo>
                        <a:pt x="487" y="115"/>
                      </a:lnTo>
                      <a:lnTo>
                        <a:pt x="485" y="125"/>
                      </a:lnTo>
                      <a:lnTo>
                        <a:pt x="479" y="136"/>
                      </a:lnTo>
                      <a:lnTo>
                        <a:pt x="134" y="479"/>
                      </a:lnTo>
                      <a:lnTo>
                        <a:pt x="134" y="479"/>
                      </a:lnTo>
                      <a:lnTo>
                        <a:pt x="125" y="485"/>
                      </a:lnTo>
                      <a:lnTo>
                        <a:pt x="113" y="489"/>
                      </a:lnTo>
                      <a:lnTo>
                        <a:pt x="102" y="485"/>
                      </a:lnTo>
                      <a:lnTo>
                        <a:pt x="92" y="479"/>
                      </a:lnTo>
                      <a:lnTo>
                        <a:pt x="8" y="395"/>
                      </a:lnTo>
                      <a:lnTo>
                        <a:pt x="8" y="395"/>
                      </a:lnTo>
                      <a:lnTo>
                        <a:pt x="2" y="385"/>
                      </a:lnTo>
                      <a:lnTo>
                        <a:pt x="0" y="374"/>
                      </a:lnTo>
                      <a:lnTo>
                        <a:pt x="2" y="364"/>
                      </a:lnTo>
                      <a:lnTo>
                        <a:pt x="8" y="353"/>
                      </a:lnTo>
                      <a:lnTo>
                        <a:pt x="353" y="8"/>
                      </a:lnTo>
                      <a:lnTo>
                        <a:pt x="353" y="8"/>
                      </a:lnTo>
                      <a:lnTo>
                        <a:pt x="362" y="2"/>
                      </a:lnTo>
                      <a:lnTo>
                        <a:pt x="372" y="0"/>
                      </a:lnTo>
                      <a:lnTo>
                        <a:pt x="385" y="2"/>
                      </a:lnTo>
                      <a:lnTo>
                        <a:pt x="393" y="8"/>
                      </a:lnTo>
                      <a:lnTo>
                        <a:pt x="479" y="94"/>
                      </a:lnTo>
                      <a:close/>
                    </a:path>
                  </a:pathLst>
                </a:custGeom>
                <a:grpFill/>
                <a:ln w="2857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94" name="Freeform 32">
                  <a:extLst>
                    <a:ext uri="{FF2B5EF4-FFF2-40B4-BE49-F238E27FC236}">
                      <a16:creationId xmlns:a16="http://schemas.microsoft.com/office/drawing/2014/main" id="{F1A4CC29-359D-4A31-B230-168B2B44A9D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14375" y="4421188"/>
                  <a:ext cx="1214438" cy="1177925"/>
                </a:xfrm>
                <a:custGeom>
                  <a:avLst/>
                  <a:gdLst>
                    <a:gd name="T0" fmla="*/ 547 w 765"/>
                    <a:gd name="T1" fmla="*/ 13 h 742"/>
                    <a:gd name="T2" fmla="*/ 506 w 765"/>
                    <a:gd name="T3" fmla="*/ 0 h 742"/>
                    <a:gd name="T4" fmla="*/ 470 w 765"/>
                    <a:gd name="T5" fmla="*/ 8 h 742"/>
                    <a:gd name="T6" fmla="*/ 273 w 765"/>
                    <a:gd name="T7" fmla="*/ 102 h 742"/>
                    <a:gd name="T8" fmla="*/ 221 w 765"/>
                    <a:gd name="T9" fmla="*/ 236 h 742"/>
                    <a:gd name="T10" fmla="*/ 219 w 765"/>
                    <a:gd name="T11" fmla="*/ 274 h 742"/>
                    <a:gd name="T12" fmla="*/ 236 w 765"/>
                    <a:gd name="T13" fmla="*/ 305 h 742"/>
                    <a:gd name="T14" fmla="*/ 263 w 765"/>
                    <a:gd name="T15" fmla="*/ 322 h 742"/>
                    <a:gd name="T16" fmla="*/ 313 w 765"/>
                    <a:gd name="T17" fmla="*/ 318 h 742"/>
                    <a:gd name="T18" fmla="*/ 347 w 765"/>
                    <a:gd name="T19" fmla="*/ 280 h 742"/>
                    <a:gd name="T20" fmla="*/ 744 w 765"/>
                    <a:gd name="T21" fmla="*/ 312 h 742"/>
                    <a:gd name="T22" fmla="*/ 763 w 765"/>
                    <a:gd name="T23" fmla="*/ 274 h 742"/>
                    <a:gd name="T24" fmla="*/ 752 w 765"/>
                    <a:gd name="T25" fmla="*/ 220 h 742"/>
                    <a:gd name="T26" fmla="*/ 125 w 765"/>
                    <a:gd name="T27" fmla="*/ 399 h 742"/>
                    <a:gd name="T28" fmla="*/ 98 w 765"/>
                    <a:gd name="T29" fmla="*/ 389 h 742"/>
                    <a:gd name="T30" fmla="*/ 71 w 765"/>
                    <a:gd name="T31" fmla="*/ 399 h 742"/>
                    <a:gd name="T32" fmla="*/ 4 w 765"/>
                    <a:gd name="T33" fmla="*/ 473 h 742"/>
                    <a:gd name="T34" fmla="*/ 4 w 765"/>
                    <a:gd name="T35" fmla="*/ 502 h 742"/>
                    <a:gd name="T36" fmla="*/ 16 w 765"/>
                    <a:gd name="T37" fmla="*/ 519 h 742"/>
                    <a:gd name="T38" fmla="*/ 46 w 765"/>
                    <a:gd name="T39" fmla="*/ 525 h 742"/>
                    <a:gd name="T40" fmla="*/ 125 w 765"/>
                    <a:gd name="T41" fmla="*/ 454 h 742"/>
                    <a:gd name="T42" fmla="*/ 135 w 765"/>
                    <a:gd name="T43" fmla="*/ 435 h 742"/>
                    <a:gd name="T44" fmla="*/ 129 w 765"/>
                    <a:gd name="T45" fmla="*/ 406 h 742"/>
                    <a:gd name="T46" fmla="*/ 198 w 765"/>
                    <a:gd name="T47" fmla="*/ 473 h 742"/>
                    <a:gd name="T48" fmla="*/ 171 w 765"/>
                    <a:gd name="T49" fmla="*/ 460 h 742"/>
                    <a:gd name="T50" fmla="*/ 144 w 765"/>
                    <a:gd name="T51" fmla="*/ 473 h 742"/>
                    <a:gd name="T52" fmla="*/ 75 w 765"/>
                    <a:gd name="T53" fmla="*/ 544 h 742"/>
                    <a:gd name="T54" fmla="*/ 75 w 765"/>
                    <a:gd name="T55" fmla="*/ 573 h 742"/>
                    <a:gd name="T56" fmla="*/ 89 w 765"/>
                    <a:gd name="T57" fmla="*/ 592 h 742"/>
                    <a:gd name="T58" fmla="*/ 119 w 765"/>
                    <a:gd name="T59" fmla="*/ 596 h 742"/>
                    <a:gd name="T60" fmla="*/ 198 w 765"/>
                    <a:gd name="T61" fmla="*/ 527 h 742"/>
                    <a:gd name="T62" fmla="*/ 209 w 765"/>
                    <a:gd name="T63" fmla="*/ 506 h 742"/>
                    <a:gd name="T64" fmla="*/ 202 w 765"/>
                    <a:gd name="T65" fmla="*/ 479 h 742"/>
                    <a:gd name="T66" fmla="*/ 227 w 765"/>
                    <a:gd name="T67" fmla="*/ 677 h 742"/>
                    <a:gd name="T68" fmla="*/ 217 w 765"/>
                    <a:gd name="T69" fmla="*/ 696 h 742"/>
                    <a:gd name="T70" fmla="*/ 223 w 765"/>
                    <a:gd name="T71" fmla="*/ 725 h 742"/>
                    <a:gd name="T72" fmla="*/ 240 w 765"/>
                    <a:gd name="T73" fmla="*/ 738 h 742"/>
                    <a:gd name="T74" fmla="*/ 269 w 765"/>
                    <a:gd name="T75" fmla="*/ 738 h 742"/>
                    <a:gd name="T76" fmla="*/ 342 w 765"/>
                    <a:gd name="T77" fmla="*/ 671 h 742"/>
                    <a:gd name="T78" fmla="*/ 353 w 765"/>
                    <a:gd name="T79" fmla="*/ 644 h 742"/>
                    <a:gd name="T80" fmla="*/ 342 w 765"/>
                    <a:gd name="T81" fmla="*/ 617 h 742"/>
                    <a:gd name="T82" fmla="*/ 322 w 765"/>
                    <a:gd name="T83" fmla="*/ 606 h 742"/>
                    <a:gd name="T84" fmla="*/ 294 w 765"/>
                    <a:gd name="T85" fmla="*/ 613 h 742"/>
                    <a:gd name="T86" fmla="*/ 269 w 765"/>
                    <a:gd name="T87" fmla="*/ 544 h 742"/>
                    <a:gd name="T88" fmla="*/ 242 w 765"/>
                    <a:gd name="T89" fmla="*/ 533 h 742"/>
                    <a:gd name="T90" fmla="*/ 215 w 765"/>
                    <a:gd name="T91" fmla="*/ 544 h 742"/>
                    <a:gd name="T92" fmla="*/ 148 w 765"/>
                    <a:gd name="T93" fmla="*/ 617 h 742"/>
                    <a:gd name="T94" fmla="*/ 148 w 765"/>
                    <a:gd name="T95" fmla="*/ 646 h 742"/>
                    <a:gd name="T96" fmla="*/ 163 w 765"/>
                    <a:gd name="T97" fmla="*/ 663 h 742"/>
                    <a:gd name="T98" fmla="*/ 190 w 765"/>
                    <a:gd name="T99" fmla="*/ 669 h 742"/>
                    <a:gd name="T100" fmla="*/ 269 w 765"/>
                    <a:gd name="T101" fmla="*/ 598 h 742"/>
                    <a:gd name="T102" fmla="*/ 280 w 765"/>
                    <a:gd name="T103" fmla="*/ 579 h 742"/>
                    <a:gd name="T104" fmla="*/ 276 w 765"/>
                    <a:gd name="T105" fmla="*/ 550 h 7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765" h="742">
                      <a:moveTo>
                        <a:pt x="744" y="207"/>
                      </a:moveTo>
                      <a:lnTo>
                        <a:pt x="558" y="21"/>
                      </a:lnTo>
                      <a:lnTo>
                        <a:pt x="558" y="21"/>
                      </a:lnTo>
                      <a:lnTo>
                        <a:pt x="547" y="13"/>
                      </a:lnTo>
                      <a:lnTo>
                        <a:pt x="539" y="6"/>
                      </a:lnTo>
                      <a:lnTo>
                        <a:pt x="529" y="2"/>
                      </a:lnTo>
                      <a:lnTo>
                        <a:pt x="518" y="0"/>
                      </a:lnTo>
                      <a:lnTo>
                        <a:pt x="506" y="0"/>
                      </a:lnTo>
                      <a:lnTo>
                        <a:pt x="495" y="0"/>
                      </a:lnTo>
                      <a:lnTo>
                        <a:pt x="483" y="4"/>
                      </a:lnTo>
                      <a:lnTo>
                        <a:pt x="470" y="8"/>
                      </a:lnTo>
                      <a:lnTo>
                        <a:pt x="470" y="8"/>
                      </a:lnTo>
                      <a:lnTo>
                        <a:pt x="299" y="86"/>
                      </a:lnTo>
                      <a:lnTo>
                        <a:pt x="299" y="86"/>
                      </a:lnTo>
                      <a:lnTo>
                        <a:pt x="286" y="92"/>
                      </a:lnTo>
                      <a:lnTo>
                        <a:pt x="273" y="102"/>
                      </a:lnTo>
                      <a:lnTo>
                        <a:pt x="265" y="113"/>
                      </a:lnTo>
                      <a:lnTo>
                        <a:pt x="259" y="128"/>
                      </a:lnTo>
                      <a:lnTo>
                        <a:pt x="221" y="236"/>
                      </a:lnTo>
                      <a:lnTo>
                        <a:pt x="221" y="236"/>
                      </a:lnTo>
                      <a:lnTo>
                        <a:pt x="219" y="247"/>
                      </a:lnTo>
                      <a:lnTo>
                        <a:pt x="217" y="255"/>
                      </a:lnTo>
                      <a:lnTo>
                        <a:pt x="217" y="266"/>
                      </a:lnTo>
                      <a:lnTo>
                        <a:pt x="219" y="274"/>
                      </a:lnTo>
                      <a:lnTo>
                        <a:pt x="221" y="282"/>
                      </a:lnTo>
                      <a:lnTo>
                        <a:pt x="225" y="291"/>
                      </a:lnTo>
                      <a:lnTo>
                        <a:pt x="232" y="299"/>
                      </a:lnTo>
                      <a:lnTo>
                        <a:pt x="236" y="305"/>
                      </a:lnTo>
                      <a:lnTo>
                        <a:pt x="236" y="305"/>
                      </a:lnTo>
                      <a:lnTo>
                        <a:pt x="248" y="316"/>
                      </a:lnTo>
                      <a:lnTo>
                        <a:pt x="263" y="322"/>
                      </a:lnTo>
                      <a:lnTo>
                        <a:pt x="263" y="322"/>
                      </a:lnTo>
                      <a:lnTo>
                        <a:pt x="276" y="324"/>
                      </a:lnTo>
                      <a:lnTo>
                        <a:pt x="288" y="324"/>
                      </a:lnTo>
                      <a:lnTo>
                        <a:pt x="301" y="322"/>
                      </a:lnTo>
                      <a:lnTo>
                        <a:pt x="313" y="318"/>
                      </a:lnTo>
                      <a:lnTo>
                        <a:pt x="324" y="312"/>
                      </a:lnTo>
                      <a:lnTo>
                        <a:pt x="334" y="303"/>
                      </a:lnTo>
                      <a:lnTo>
                        <a:pt x="342" y="293"/>
                      </a:lnTo>
                      <a:lnTo>
                        <a:pt x="347" y="280"/>
                      </a:lnTo>
                      <a:lnTo>
                        <a:pt x="374" y="201"/>
                      </a:lnTo>
                      <a:lnTo>
                        <a:pt x="485" y="163"/>
                      </a:lnTo>
                      <a:lnTo>
                        <a:pt x="690" y="366"/>
                      </a:lnTo>
                      <a:lnTo>
                        <a:pt x="744" y="312"/>
                      </a:lnTo>
                      <a:lnTo>
                        <a:pt x="744" y="312"/>
                      </a:lnTo>
                      <a:lnTo>
                        <a:pt x="752" y="299"/>
                      </a:lnTo>
                      <a:lnTo>
                        <a:pt x="759" y="286"/>
                      </a:lnTo>
                      <a:lnTo>
                        <a:pt x="763" y="274"/>
                      </a:lnTo>
                      <a:lnTo>
                        <a:pt x="765" y="259"/>
                      </a:lnTo>
                      <a:lnTo>
                        <a:pt x="763" y="245"/>
                      </a:lnTo>
                      <a:lnTo>
                        <a:pt x="759" y="232"/>
                      </a:lnTo>
                      <a:lnTo>
                        <a:pt x="752" y="220"/>
                      </a:lnTo>
                      <a:lnTo>
                        <a:pt x="744" y="207"/>
                      </a:lnTo>
                      <a:lnTo>
                        <a:pt x="744" y="207"/>
                      </a:lnTo>
                      <a:close/>
                      <a:moveTo>
                        <a:pt x="125" y="399"/>
                      </a:moveTo>
                      <a:lnTo>
                        <a:pt x="125" y="399"/>
                      </a:lnTo>
                      <a:lnTo>
                        <a:pt x="119" y="395"/>
                      </a:lnTo>
                      <a:lnTo>
                        <a:pt x="112" y="391"/>
                      </a:lnTo>
                      <a:lnTo>
                        <a:pt x="106" y="389"/>
                      </a:lnTo>
                      <a:lnTo>
                        <a:pt x="98" y="389"/>
                      </a:lnTo>
                      <a:lnTo>
                        <a:pt x="92" y="389"/>
                      </a:lnTo>
                      <a:lnTo>
                        <a:pt x="83" y="391"/>
                      </a:lnTo>
                      <a:lnTo>
                        <a:pt x="77" y="395"/>
                      </a:lnTo>
                      <a:lnTo>
                        <a:pt x="71" y="399"/>
                      </a:lnTo>
                      <a:lnTo>
                        <a:pt x="12" y="460"/>
                      </a:lnTo>
                      <a:lnTo>
                        <a:pt x="12" y="460"/>
                      </a:lnTo>
                      <a:lnTo>
                        <a:pt x="6" y="466"/>
                      </a:lnTo>
                      <a:lnTo>
                        <a:pt x="4" y="473"/>
                      </a:lnTo>
                      <a:lnTo>
                        <a:pt x="2" y="479"/>
                      </a:lnTo>
                      <a:lnTo>
                        <a:pt x="0" y="487"/>
                      </a:lnTo>
                      <a:lnTo>
                        <a:pt x="2" y="493"/>
                      </a:lnTo>
                      <a:lnTo>
                        <a:pt x="4" y="502"/>
                      </a:lnTo>
                      <a:lnTo>
                        <a:pt x="6" y="508"/>
                      </a:lnTo>
                      <a:lnTo>
                        <a:pt x="12" y="514"/>
                      </a:lnTo>
                      <a:lnTo>
                        <a:pt x="12" y="514"/>
                      </a:lnTo>
                      <a:lnTo>
                        <a:pt x="16" y="519"/>
                      </a:lnTo>
                      <a:lnTo>
                        <a:pt x="25" y="523"/>
                      </a:lnTo>
                      <a:lnTo>
                        <a:pt x="31" y="525"/>
                      </a:lnTo>
                      <a:lnTo>
                        <a:pt x="39" y="525"/>
                      </a:lnTo>
                      <a:lnTo>
                        <a:pt x="46" y="525"/>
                      </a:lnTo>
                      <a:lnTo>
                        <a:pt x="52" y="523"/>
                      </a:lnTo>
                      <a:lnTo>
                        <a:pt x="60" y="519"/>
                      </a:lnTo>
                      <a:lnTo>
                        <a:pt x="64" y="514"/>
                      </a:lnTo>
                      <a:lnTo>
                        <a:pt x="125" y="454"/>
                      </a:lnTo>
                      <a:lnTo>
                        <a:pt x="125" y="454"/>
                      </a:lnTo>
                      <a:lnTo>
                        <a:pt x="129" y="447"/>
                      </a:lnTo>
                      <a:lnTo>
                        <a:pt x="133" y="441"/>
                      </a:lnTo>
                      <a:lnTo>
                        <a:pt x="135" y="435"/>
                      </a:lnTo>
                      <a:lnTo>
                        <a:pt x="135" y="427"/>
                      </a:lnTo>
                      <a:lnTo>
                        <a:pt x="135" y="420"/>
                      </a:lnTo>
                      <a:lnTo>
                        <a:pt x="133" y="412"/>
                      </a:lnTo>
                      <a:lnTo>
                        <a:pt x="129" y="406"/>
                      </a:lnTo>
                      <a:lnTo>
                        <a:pt x="125" y="399"/>
                      </a:lnTo>
                      <a:lnTo>
                        <a:pt x="125" y="399"/>
                      </a:lnTo>
                      <a:close/>
                      <a:moveTo>
                        <a:pt x="198" y="473"/>
                      </a:moveTo>
                      <a:lnTo>
                        <a:pt x="198" y="473"/>
                      </a:lnTo>
                      <a:lnTo>
                        <a:pt x="192" y="466"/>
                      </a:lnTo>
                      <a:lnTo>
                        <a:pt x="186" y="464"/>
                      </a:lnTo>
                      <a:lnTo>
                        <a:pt x="177" y="462"/>
                      </a:lnTo>
                      <a:lnTo>
                        <a:pt x="171" y="460"/>
                      </a:lnTo>
                      <a:lnTo>
                        <a:pt x="163" y="462"/>
                      </a:lnTo>
                      <a:lnTo>
                        <a:pt x="156" y="464"/>
                      </a:lnTo>
                      <a:lnTo>
                        <a:pt x="150" y="466"/>
                      </a:lnTo>
                      <a:lnTo>
                        <a:pt x="144" y="473"/>
                      </a:lnTo>
                      <a:lnTo>
                        <a:pt x="83" y="531"/>
                      </a:lnTo>
                      <a:lnTo>
                        <a:pt x="83" y="531"/>
                      </a:lnTo>
                      <a:lnTo>
                        <a:pt x="79" y="537"/>
                      </a:lnTo>
                      <a:lnTo>
                        <a:pt x="75" y="544"/>
                      </a:lnTo>
                      <a:lnTo>
                        <a:pt x="73" y="552"/>
                      </a:lnTo>
                      <a:lnTo>
                        <a:pt x="73" y="558"/>
                      </a:lnTo>
                      <a:lnTo>
                        <a:pt x="73" y="567"/>
                      </a:lnTo>
                      <a:lnTo>
                        <a:pt x="75" y="573"/>
                      </a:lnTo>
                      <a:lnTo>
                        <a:pt x="79" y="579"/>
                      </a:lnTo>
                      <a:lnTo>
                        <a:pt x="83" y="585"/>
                      </a:lnTo>
                      <a:lnTo>
                        <a:pt x="83" y="585"/>
                      </a:lnTo>
                      <a:lnTo>
                        <a:pt x="89" y="592"/>
                      </a:lnTo>
                      <a:lnTo>
                        <a:pt x="96" y="594"/>
                      </a:lnTo>
                      <a:lnTo>
                        <a:pt x="104" y="596"/>
                      </a:lnTo>
                      <a:lnTo>
                        <a:pt x="110" y="596"/>
                      </a:lnTo>
                      <a:lnTo>
                        <a:pt x="119" y="596"/>
                      </a:lnTo>
                      <a:lnTo>
                        <a:pt x="125" y="594"/>
                      </a:lnTo>
                      <a:lnTo>
                        <a:pt x="131" y="590"/>
                      </a:lnTo>
                      <a:lnTo>
                        <a:pt x="138" y="585"/>
                      </a:lnTo>
                      <a:lnTo>
                        <a:pt x="198" y="527"/>
                      </a:lnTo>
                      <a:lnTo>
                        <a:pt x="198" y="527"/>
                      </a:lnTo>
                      <a:lnTo>
                        <a:pt x="202" y="521"/>
                      </a:lnTo>
                      <a:lnTo>
                        <a:pt x="207" y="514"/>
                      </a:lnTo>
                      <a:lnTo>
                        <a:pt x="209" y="506"/>
                      </a:lnTo>
                      <a:lnTo>
                        <a:pt x="209" y="500"/>
                      </a:lnTo>
                      <a:lnTo>
                        <a:pt x="209" y="491"/>
                      </a:lnTo>
                      <a:lnTo>
                        <a:pt x="207" y="485"/>
                      </a:lnTo>
                      <a:lnTo>
                        <a:pt x="202" y="479"/>
                      </a:lnTo>
                      <a:lnTo>
                        <a:pt x="198" y="473"/>
                      </a:lnTo>
                      <a:lnTo>
                        <a:pt x="198" y="473"/>
                      </a:lnTo>
                      <a:close/>
                      <a:moveTo>
                        <a:pt x="288" y="617"/>
                      </a:moveTo>
                      <a:lnTo>
                        <a:pt x="227" y="677"/>
                      </a:lnTo>
                      <a:lnTo>
                        <a:pt x="227" y="677"/>
                      </a:lnTo>
                      <a:lnTo>
                        <a:pt x="223" y="682"/>
                      </a:lnTo>
                      <a:lnTo>
                        <a:pt x="219" y="690"/>
                      </a:lnTo>
                      <a:lnTo>
                        <a:pt x="217" y="696"/>
                      </a:lnTo>
                      <a:lnTo>
                        <a:pt x="217" y="702"/>
                      </a:lnTo>
                      <a:lnTo>
                        <a:pt x="217" y="711"/>
                      </a:lnTo>
                      <a:lnTo>
                        <a:pt x="219" y="717"/>
                      </a:lnTo>
                      <a:lnTo>
                        <a:pt x="223" y="725"/>
                      </a:lnTo>
                      <a:lnTo>
                        <a:pt x="227" y="730"/>
                      </a:lnTo>
                      <a:lnTo>
                        <a:pt x="227" y="730"/>
                      </a:lnTo>
                      <a:lnTo>
                        <a:pt x="234" y="736"/>
                      </a:lnTo>
                      <a:lnTo>
                        <a:pt x="240" y="738"/>
                      </a:lnTo>
                      <a:lnTo>
                        <a:pt x="248" y="740"/>
                      </a:lnTo>
                      <a:lnTo>
                        <a:pt x="255" y="742"/>
                      </a:lnTo>
                      <a:lnTo>
                        <a:pt x="263" y="740"/>
                      </a:lnTo>
                      <a:lnTo>
                        <a:pt x="269" y="738"/>
                      </a:lnTo>
                      <a:lnTo>
                        <a:pt x="276" y="736"/>
                      </a:lnTo>
                      <a:lnTo>
                        <a:pt x="282" y="730"/>
                      </a:lnTo>
                      <a:lnTo>
                        <a:pt x="342" y="671"/>
                      </a:lnTo>
                      <a:lnTo>
                        <a:pt x="342" y="671"/>
                      </a:lnTo>
                      <a:lnTo>
                        <a:pt x="347" y="665"/>
                      </a:lnTo>
                      <a:lnTo>
                        <a:pt x="351" y="659"/>
                      </a:lnTo>
                      <a:lnTo>
                        <a:pt x="353" y="650"/>
                      </a:lnTo>
                      <a:lnTo>
                        <a:pt x="353" y="644"/>
                      </a:lnTo>
                      <a:lnTo>
                        <a:pt x="353" y="636"/>
                      </a:lnTo>
                      <a:lnTo>
                        <a:pt x="351" y="629"/>
                      </a:lnTo>
                      <a:lnTo>
                        <a:pt x="347" y="623"/>
                      </a:lnTo>
                      <a:lnTo>
                        <a:pt x="342" y="617"/>
                      </a:lnTo>
                      <a:lnTo>
                        <a:pt x="342" y="617"/>
                      </a:lnTo>
                      <a:lnTo>
                        <a:pt x="336" y="613"/>
                      </a:lnTo>
                      <a:lnTo>
                        <a:pt x="330" y="608"/>
                      </a:lnTo>
                      <a:lnTo>
                        <a:pt x="322" y="606"/>
                      </a:lnTo>
                      <a:lnTo>
                        <a:pt x="315" y="606"/>
                      </a:lnTo>
                      <a:lnTo>
                        <a:pt x="307" y="606"/>
                      </a:lnTo>
                      <a:lnTo>
                        <a:pt x="301" y="608"/>
                      </a:lnTo>
                      <a:lnTo>
                        <a:pt x="294" y="613"/>
                      </a:lnTo>
                      <a:lnTo>
                        <a:pt x="288" y="617"/>
                      </a:lnTo>
                      <a:lnTo>
                        <a:pt x="288" y="617"/>
                      </a:lnTo>
                      <a:close/>
                      <a:moveTo>
                        <a:pt x="269" y="544"/>
                      </a:moveTo>
                      <a:lnTo>
                        <a:pt x="269" y="544"/>
                      </a:lnTo>
                      <a:lnTo>
                        <a:pt x="263" y="539"/>
                      </a:lnTo>
                      <a:lnTo>
                        <a:pt x="257" y="535"/>
                      </a:lnTo>
                      <a:lnTo>
                        <a:pt x="250" y="533"/>
                      </a:lnTo>
                      <a:lnTo>
                        <a:pt x="242" y="533"/>
                      </a:lnTo>
                      <a:lnTo>
                        <a:pt x="236" y="533"/>
                      </a:lnTo>
                      <a:lnTo>
                        <a:pt x="227" y="535"/>
                      </a:lnTo>
                      <a:lnTo>
                        <a:pt x="221" y="539"/>
                      </a:lnTo>
                      <a:lnTo>
                        <a:pt x="215" y="544"/>
                      </a:lnTo>
                      <a:lnTo>
                        <a:pt x="156" y="604"/>
                      </a:lnTo>
                      <a:lnTo>
                        <a:pt x="156" y="604"/>
                      </a:lnTo>
                      <a:lnTo>
                        <a:pt x="152" y="610"/>
                      </a:lnTo>
                      <a:lnTo>
                        <a:pt x="148" y="617"/>
                      </a:lnTo>
                      <a:lnTo>
                        <a:pt x="146" y="623"/>
                      </a:lnTo>
                      <a:lnTo>
                        <a:pt x="146" y="631"/>
                      </a:lnTo>
                      <a:lnTo>
                        <a:pt x="146" y="638"/>
                      </a:lnTo>
                      <a:lnTo>
                        <a:pt x="148" y="646"/>
                      </a:lnTo>
                      <a:lnTo>
                        <a:pt x="150" y="652"/>
                      </a:lnTo>
                      <a:lnTo>
                        <a:pt x="156" y="659"/>
                      </a:lnTo>
                      <a:lnTo>
                        <a:pt x="156" y="659"/>
                      </a:lnTo>
                      <a:lnTo>
                        <a:pt x="163" y="663"/>
                      </a:lnTo>
                      <a:lnTo>
                        <a:pt x="169" y="667"/>
                      </a:lnTo>
                      <a:lnTo>
                        <a:pt x="175" y="669"/>
                      </a:lnTo>
                      <a:lnTo>
                        <a:pt x="184" y="669"/>
                      </a:lnTo>
                      <a:lnTo>
                        <a:pt x="190" y="669"/>
                      </a:lnTo>
                      <a:lnTo>
                        <a:pt x="198" y="667"/>
                      </a:lnTo>
                      <a:lnTo>
                        <a:pt x="204" y="663"/>
                      </a:lnTo>
                      <a:lnTo>
                        <a:pt x="211" y="659"/>
                      </a:lnTo>
                      <a:lnTo>
                        <a:pt x="269" y="598"/>
                      </a:lnTo>
                      <a:lnTo>
                        <a:pt x="269" y="598"/>
                      </a:lnTo>
                      <a:lnTo>
                        <a:pt x="276" y="592"/>
                      </a:lnTo>
                      <a:lnTo>
                        <a:pt x="278" y="585"/>
                      </a:lnTo>
                      <a:lnTo>
                        <a:pt x="280" y="579"/>
                      </a:lnTo>
                      <a:lnTo>
                        <a:pt x="282" y="571"/>
                      </a:lnTo>
                      <a:lnTo>
                        <a:pt x="280" y="564"/>
                      </a:lnTo>
                      <a:lnTo>
                        <a:pt x="278" y="556"/>
                      </a:lnTo>
                      <a:lnTo>
                        <a:pt x="276" y="550"/>
                      </a:lnTo>
                      <a:lnTo>
                        <a:pt x="269" y="544"/>
                      </a:lnTo>
                      <a:lnTo>
                        <a:pt x="269" y="544"/>
                      </a:lnTo>
                      <a:close/>
                    </a:path>
                  </a:pathLst>
                </a:custGeom>
                <a:grpFill/>
                <a:ln w="2857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</p:grpSp>
        <p:grpSp>
          <p:nvGrpSpPr>
            <p:cNvPr id="180" name="群組 179">
              <a:extLst>
                <a:ext uri="{FF2B5EF4-FFF2-40B4-BE49-F238E27FC236}">
                  <a16:creationId xmlns:a16="http://schemas.microsoft.com/office/drawing/2014/main" id="{CB2CD2DB-1A82-4EA0-AE41-68D0F25EE806}"/>
                </a:ext>
              </a:extLst>
            </p:cNvPr>
            <p:cNvGrpSpPr/>
            <p:nvPr/>
          </p:nvGrpSpPr>
          <p:grpSpPr>
            <a:xfrm>
              <a:off x="4397912" y="2430372"/>
              <a:ext cx="2060578" cy="432000"/>
              <a:chOff x="4397912" y="2430372"/>
              <a:chExt cx="2060578" cy="432000"/>
            </a:xfrm>
          </p:grpSpPr>
          <p:grpSp>
            <p:nvGrpSpPr>
              <p:cNvPr id="181" name="群組 180">
                <a:extLst>
                  <a:ext uri="{FF2B5EF4-FFF2-40B4-BE49-F238E27FC236}">
                    <a16:creationId xmlns:a16="http://schemas.microsoft.com/office/drawing/2014/main" id="{60357427-F62E-467E-BB96-27ABD9E61322}"/>
                  </a:ext>
                </a:extLst>
              </p:cNvPr>
              <p:cNvGrpSpPr/>
              <p:nvPr/>
            </p:nvGrpSpPr>
            <p:grpSpPr>
              <a:xfrm>
                <a:off x="4840705" y="2470350"/>
                <a:ext cx="1617785" cy="381762"/>
                <a:chOff x="4343399" y="2542032"/>
                <a:chExt cx="1617785" cy="381762"/>
              </a:xfrm>
              <a:noFill/>
            </p:grpSpPr>
            <p:sp>
              <p:nvSpPr>
                <p:cNvPr id="187" name="Shape 26">
                  <a:extLst>
                    <a:ext uri="{FF2B5EF4-FFF2-40B4-BE49-F238E27FC236}">
                      <a16:creationId xmlns:a16="http://schemas.microsoft.com/office/drawing/2014/main" id="{5BDEEB99-D6D7-4185-B73A-0BC05D999542}"/>
                    </a:ext>
                  </a:extLst>
                </p:cNvPr>
                <p:cNvSpPr/>
                <p:nvPr/>
              </p:nvSpPr>
              <p:spPr>
                <a:xfrm>
                  <a:off x="4343399" y="2542032"/>
                  <a:ext cx="1617785" cy="381762"/>
                </a:xfrm>
                <a:prstGeom prst="roundRect">
                  <a:avLst>
                    <a:gd name="adj" fmla="val 50000"/>
                  </a:avLst>
                </a:prstGeom>
                <a:grpFill/>
                <a:ln w="28575">
                  <a:solidFill>
                    <a:srgbClr val="FFC000">
                      <a:lumMod val="75000"/>
                    </a:srgbClr>
                  </a:solidFill>
                  <a:prstDash val="solid"/>
                </a:ln>
              </p:spPr>
            </p:sp>
            <p:sp>
              <p:nvSpPr>
                <p:cNvPr id="188" name="Text 27">
                  <a:extLst>
                    <a:ext uri="{FF2B5EF4-FFF2-40B4-BE49-F238E27FC236}">
                      <a16:creationId xmlns:a16="http://schemas.microsoft.com/office/drawing/2014/main" id="{DEF621B4-40BA-4098-817D-C04B68A0591C}"/>
                    </a:ext>
                  </a:extLst>
                </p:cNvPr>
                <p:cNvSpPr/>
                <p:nvPr/>
              </p:nvSpPr>
              <p:spPr>
                <a:xfrm>
                  <a:off x="4648658" y="2644198"/>
                  <a:ext cx="1051560" cy="182880"/>
                </a:xfrm>
                <a:prstGeom prst="rect">
                  <a:avLst/>
                </a:prstGeom>
                <a:grpFill/>
                <a:ln/>
              </p:spPr>
              <p:txBody>
                <a:bodyPr wrap="square" lIns="381" tIns="381" rIns="381" bIns="38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C000">
                          <a:lumMod val="50000"/>
                        </a:srgb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rPr>
                    <a:t>系統運作</a:t>
                  </a: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C000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82" name="群組 181">
                <a:extLst>
                  <a:ext uri="{FF2B5EF4-FFF2-40B4-BE49-F238E27FC236}">
                    <a16:creationId xmlns:a16="http://schemas.microsoft.com/office/drawing/2014/main" id="{77637B66-597E-4B86-BA23-2B7DDDBF91BF}"/>
                  </a:ext>
                </a:extLst>
              </p:cNvPr>
              <p:cNvGrpSpPr/>
              <p:nvPr/>
            </p:nvGrpSpPr>
            <p:grpSpPr>
              <a:xfrm>
                <a:off x="4397912" y="2430372"/>
                <a:ext cx="432000" cy="432000"/>
                <a:chOff x="4026964" y="2070101"/>
                <a:chExt cx="546029" cy="552450"/>
              </a:xfrm>
              <a:solidFill>
                <a:srgbClr val="FFC000">
                  <a:lumMod val="75000"/>
                </a:srgbClr>
              </a:solidFill>
            </p:grpSpPr>
            <p:sp>
              <p:nvSpPr>
                <p:cNvPr id="183" name="Freeform 172">
                  <a:extLst>
                    <a:ext uri="{FF2B5EF4-FFF2-40B4-BE49-F238E27FC236}">
                      <a16:creationId xmlns:a16="http://schemas.microsoft.com/office/drawing/2014/main" id="{2430DF89-5506-4B22-A490-F72DFAB58B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06326" y="2070101"/>
                  <a:ext cx="84127" cy="80963"/>
                </a:xfrm>
                <a:custGeom>
                  <a:avLst/>
                  <a:gdLst>
                    <a:gd name="T0" fmla="*/ 5 w 29"/>
                    <a:gd name="T1" fmla="*/ 28 h 28"/>
                    <a:gd name="T2" fmla="*/ 8 w 29"/>
                    <a:gd name="T3" fmla="*/ 27 h 28"/>
                    <a:gd name="T4" fmla="*/ 28 w 29"/>
                    <a:gd name="T5" fmla="*/ 7 h 28"/>
                    <a:gd name="T6" fmla="*/ 28 w 29"/>
                    <a:gd name="T7" fmla="*/ 1 h 28"/>
                    <a:gd name="T8" fmla="*/ 22 w 29"/>
                    <a:gd name="T9" fmla="*/ 1 h 28"/>
                    <a:gd name="T10" fmla="*/ 2 w 29"/>
                    <a:gd name="T11" fmla="*/ 21 h 28"/>
                    <a:gd name="T12" fmla="*/ 2 w 29"/>
                    <a:gd name="T13" fmla="*/ 27 h 28"/>
                    <a:gd name="T14" fmla="*/ 5 w 29"/>
                    <a:gd name="T15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9" h="28">
                      <a:moveTo>
                        <a:pt x="5" y="28"/>
                      </a:moveTo>
                      <a:cubicBezTo>
                        <a:pt x="6" y="28"/>
                        <a:pt x="7" y="28"/>
                        <a:pt x="8" y="27"/>
                      </a:cubicBezTo>
                      <a:cubicBezTo>
                        <a:pt x="28" y="7"/>
                        <a:pt x="28" y="7"/>
                        <a:pt x="28" y="7"/>
                      </a:cubicBezTo>
                      <a:cubicBezTo>
                        <a:pt x="29" y="5"/>
                        <a:pt x="29" y="3"/>
                        <a:pt x="28" y="1"/>
                      </a:cubicBezTo>
                      <a:cubicBezTo>
                        <a:pt x="26" y="0"/>
                        <a:pt x="24" y="0"/>
                        <a:pt x="22" y="1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0" y="23"/>
                        <a:pt x="0" y="25"/>
                        <a:pt x="2" y="27"/>
                      </a:cubicBezTo>
                      <a:cubicBezTo>
                        <a:pt x="3" y="28"/>
                        <a:pt x="4" y="28"/>
                        <a:pt x="5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84" name="Freeform 173">
                  <a:extLst>
                    <a:ext uri="{FF2B5EF4-FFF2-40B4-BE49-F238E27FC236}">
                      <a16:creationId xmlns:a16="http://schemas.microsoft.com/office/drawing/2014/main" id="{8A5829C2-5069-4EC1-ADCE-AACE781B2C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3628" y="2152651"/>
                  <a:ext cx="79365" cy="80963"/>
                </a:xfrm>
                <a:custGeom>
                  <a:avLst/>
                  <a:gdLst>
                    <a:gd name="T0" fmla="*/ 27 w 28"/>
                    <a:gd name="T1" fmla="*/ 1 h 28"/>
                    <a:gd name="T2" fmla="*/ 21 w 28"/>
                    <a:gd name="T3" fmla="*/ 1 h 28"/>
                    <a:gd name="T4" fmla="*/ 1 w 28"/>
                    <a:gd name="T5" fmla="*/ 21 h 28"/>
                    <a:gd name="T6" fmla="*/ 1 w 28"/>
                    <a:gd name="T7" fmla="*/ 27 h 28"/>
                    <a:gd name="T8" fmla="*/ 4 w 28"/>
                    <a:gd name="T9" fmla="*/ 28 h 28"/>
                    <a:gd name="T10" fmla="*/ 7 w 28"/>
                    <a:gd name="T11" fmla="*/ 27 h 28"/>
                    <a:gd name="T12" fmla="*/ 27 w 28"/>
                    <a:gd name="T13" fmla="*/ 7 h 28"/>
                    <a:gd name="T14" fmla="*/ 27 w 28"/>
                    <a:gd name="T15" fmla="*/ 1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8" h="28">
                      <a:moveTo>
                        <a:pt x="27" y="1"/>
                      </a:moveTo>
                      <a:cubicBezTo>
                        <a:pt x="25" y="0"/>
                        <a:pt x="23" y="0"/>
                        <a:pt x="21" y="1"/>
                      </a:cubicBezTo>
                      <a:cubicBezTo>
                        <a:pt x="1" y="21"/>
                        <a:pt x="1" y="21"/>
                        <a:pt x="1" y="21"/>
                      </a:cubicBezTo>
                      <a:cubicBezTo>
                        <a:pt x="0" y="23"/>
                        <a:pt x="0" y="26"/>
                        <a:pt x="1" y="27"/>
                      </a:cubicBezTo>
                      <a:cubicBezTo>
                        <a:pt x="2" y="28"/>
                        <a:pt x="3" y="28"/>
                        <a:pt x="4" y="28"/>
                      </a:cubicBezTo>
                      <a:cubicBezTo>
                        <a:pt x="5" y="28"/>
                        <a:pt x="6" y="28"/>
                        <a:pt x="7" y="27"/>
                      </a:cubicBezTo>
                      <a:cubicBezTo>
                        <a:pt x="27" y="7"/>
                        <a:pt x="27" y="7"/>
                        <a:pt x="27" y="7"/>
                      </a:cubicBezTo>
                      <a:cubicBezTo>
                        <a:pt x="28" y="5"/>
                        <a:pt x="28" y="3"/>
                        <a:pt x="27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85" name="Freeform 174">
                  <a:extLst>
                    <a:ext uri="{FF2B5EF4-FFF2-40B4-BE49-F238E27FC236}">
                      <a16:creationId xmlns:a16="http://schemas.microsoft.com/office/drawing/2014/main" id="{94BE7F29-F076-4A79-8721-23C92E5D4E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26964" y="2105026"/>
                  <a:ext cx="517458" cy="517525"/>
                </a:xfrm>
                <a:custGeom>
                  <a:avLst/>
                  <a:gdLst>
                    <a:gd name="T0" fmla="*/ 165 w 180"/>
                    <a:gd name="T1" fmla="*/ 74 h 180"/>
                    <a:gd name="T2" fmla="*/ 165 w 180"/>
                    <a:gd name="T3" fmla="*/ 24 h 180"/>
                    <a:gd name="T4" fmla="*/ 154 w 180"/>
                    <a:gd name="T5" fmla="*/ 13 h 180"/>
                    <a:gd name="T6" fmla="*/ 140 w 180"/>
                    <a:gd name="T7" fmla="*/ 32 h 180"/>
                    <a:gd name="T8" fmla="*/ 141 w 180"/>
                    <a:gd name="T9" fmla="*/ 33 h 180"/>
                    <a:gd name="T10" fmla="*/ 143 w 180"/>
                    <a:gd name="T11" fmla="*/ 35 h 180"/>
                    <a:gd name="T12" fmla="*/ 146 w 180"/>
                    <a:gd name="T13" fmla="*/ 37 h 180"/>
                    <a:gd name="T14" fmla="*/ 147 w 180"/>
                    <a:gd name="T15" fmla="*/ 39 h 180"/>
                    <a:gd name="T16" fmla="*/ 132 w 180"/>
                    <a:gd name="T17" fmla="*/ 57 h 180"/>
                    <a:gd name="T18" fmla="*/ 125 w 180"/>
                    <a:gd name="T19" fmla="*/ 59 h 180"/>
                    <a:gd name="T20" fmla="*/ 118 w 180"/>
                    <a:gd name="T21" fmla="*/ 66 h 180"/>
                    <a:gd name="T22" fmla="*/ 90 w 180"/>
                    <a:gd name="T23" fmla="*/ 127 h 180"/>
                    <a:gd name="T24" fmla="*/ 90 w 180"/>
                    <a:gd name="T25" fmla="*/ 53 h 180"/>
                    <a:gd name="T26" fmla="*/ 118 w 180"/>
                    <a:gd name="T27" fmla="*/ 54 h 180"/>
                    <a:gd name="T28" fmla="*/ 121 w 180"/>
                    <a:gd name="T29" fmla="*/ 46 h 180"/>
                    <a:gd name="T30" fmla="*/ 106 w 180"/>
                    <a:gd name="T31" fmla="*/ 15 h 180"/>
                    <a:gd name="T32" fmla="*/ 96 w 180"/>
                    <a:gd name="T33" fmla="*/ 0 h 180"/>
                    <a:gd name="T34" fmla="*/ 74 w 180"/>
                    <a:gd name="T35" fmla="*/ 10 h 180"/>
                    <a:gd name="T36" fmla="*/ 48 w 180"/>
                    <a:gd name="T37" fmla="*/ 25 h 180"/>
                    <a:gd name="T38" fmla="*/ 31 w 180"/>
                    <a:gd name="T39" fmla="*/ 22 h 180"/>
                    <a:gd name="T40" fmla="*/ 19 w 180"/>
                    <a:gd name="T41" fmla="*/ 38 h 180"/>
                    <a:gd name="T42" fmla="*/ 25 w 180"/>
                    <a:gd name="T43" fmla="*/ 48 h 180"/>
                    <a:gd name="T44" fmla="*/ 10 w 180"/>
                    <a:gd name="T45" fmla="*/ 74 h 180"/>
                    <a:gd name="T46" fmla="*/ 0 w 180"/>
                    <a:gd name="T47" fmla="*/ 96 h 180"/>
                    <a:gd name="T48" fmla="*/ 15 w 180"/>
                    <a:gd name="T49" fmla="*/ 106 h 180"/>
                    <a:gd name="T50" fmla="*/ 22 w 180"/>
                    <a:gd name="T51" fmla="*/ 135 h 180"/>
                    <a:gd name="T52" fmla="*/ 22 w 180"/>
                    <a:gd name="T53" fmla="*/ 149 h 180"/>
                    <a:gd name="T54" fmla="*/ 38 w 180"/>
                    <a:gd name="T55" fmla="*/ 161 h 180"/>
                    <a:gd name="T56" fmla="*/ 48 w 180"/>
                    <a:gd name="T57" fmla="*/ 155 h 180"/>
                    <a:gd name="T58" fmla="*/ 74 w 180"/>
                    <a:gd name="T59" fmla="*/ 170 h 180"/>
                    <a:gd name="T60" fmla="*/ 96 w 180"/>
                    <a:gd name="T61" fmla="*/ 180 h 180"/>
                    <a:gd name="T62" fmla="*/ 106 w 180"/>
                    <a:gd name="T63" fmla="*/ 165 h 180"/>
                    <a:gd name="T64" fmla="*/ 135 w 180"/>
                    <a:gd name="T65" fmla="*/ 158 h 180"/>
                    <a:gd name="T66" fmla="*/ 158 w 180"/>
                    <a:gd name="T67" fmla="*/ 149 h 180"/>
                    <a:gd name="T68" fmla="*/ 158 w 180"/>
                    <a:gd name="T69" fmla="*/ 135 h 180"/>
                    <a:gd name="T70" fmla="*/ 165 w 180"/>
                    <a:gd name="T71" fmla="*/ 106 h 180"/>
                    <a:gd name="T72" fmla="*/ 180 w 180"/>
                    <a:gd name="T73" fmla="*/ 96 h 180"/>
                    <a:gd name="T74" fmla="*/ 170 w 180"/>
                    <a:gd name="T75" fmla="*/ 74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80" h="180">
                      <a:moveTo>
                        <a:pt x="170" y="74"/>
                      </a:moveTo>
                      <a:cubicBezTo>
                        <a:pt x="165" y="74"/>
                        <a:pt x="165" y="74"/>
                        <a:pt x="165" y="74"/>
                      </a:cubicBezTo>
                      <a:cubicBezTo>
                        <a:pt x="163" y="61"/>
                        <a:pt x="157" y="50"/>
                        <a:pt x="149" y="40"/>
                      </a:cubicBezTo>
                      <a:cubicBezTo>
                        <a:pt x="165" y="24"/>
                        <a:pt x="165" y="24"/>
                        <a:pt x="165" y="24"/>
                      </a:cubicBezTo>
                      <a:cubicBezTo>
                        <a:pt x="168" y="21"/>
                        <a:pt x="168" y="16"/>
                        <a:pt x="165" y="13"/>
                      </a:cubicBezTo>
                      <a:cubicBezTo>
                        <a:pt x="162" y="10"/>
                        <a:pt x="157" y="10"/>
                        <a:pt x="154" y="13"/>
                      </a:cubicBezTo>
                      <a:cubicBezTo>
                        <a:pt x="137" y="30"/>
                        <a:pt x="137" y="30"/>
                        <a:pt x="137" y="30"/>
                      </a:cubicBezTo>
                      <a:cubicBezTo>
                        <a:pt x="138" y="30"/>
                        <a:pt x="139" y="31"/>
                        <a:pt x="140" y="32"/>
                      </a:cubicBezTo>
                      <a:cubicBezTo>
                        <a:pt x="140" y="32"/>
                        <a:pt x="141" y="33"/>
                        <a:pt x="141" y="33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1" y="34"/>
                        <a:pt x="142" y="34"/>
                        <a:pt x="142" y="34"/>
                      </a:cubicBezTo>
                      <a:cubicBezTo>
                        <a:pt x="142" y="34"/>
                        <a:pt x="143" y="35"/>
                        <a:pt x="143" y="35"/>
                      </a:cubicBezTo>
                      <a:cubicBezTo>
                        <a:pt x="144" y="35"/>
                        <a:pt x="144" y="36"/>
                        <a:pt x="144" y="36"/>
                      </a:cubicBezTo>
                      <a:cubicBezTo>
                        <a:pt x="145" y="36"/>
                        <a:pt x="145" y="37"/>
                        <a:pt x="146" y="37"/>
                      </a:cubicBezTo>
                      <a:cubicBezTo>
                        <a:pt x="146" y="37"/>
                        <a:pt x="146" y="37"/>
                        <a:pt x="146" y="38"/>
                      </a:cubicBezTo>
                      <a:cubicBezTo>
                        <a:pt x="146" y="38"/>
                        <a:pt x="147" y="38"/>
                        <a:pt x="147" y="39"/>
                      </a:cubicBezTo>
                      <a:cubicBezTo>
                        <a:pt x="148" y="39"/>
                        <a:pt x="148" y="40"/>
                        <a:pt x="149" y="41"/>
                      </a:cubicBezTo>
                      <a:cubicBezTo>
                        <a:pt x="132" y="57"/>
                        <a:pt x="132" y="57"/>
                        <a:pt x="132" y="57"/>
                      </a:cubicBezTo>
                      <a:cubicBezTo>
                        <a:pt x="131" y="58"/>
                        <a:pt x="129" y="59"/>
                        <a:pt x="127" y="59"/>
                      </a:cubicBezTo>
                      <a:cubicBezTo>
                        <a:pt x="126" y="59"/>
                        <a:pt x="125" y="59"/>
                        <a:pt x="125" y="59"/>
                      </a:cubicBezTo>
                      <a:cubicBezTo>
                        <a:pt x="124" y="59"/>
                        <a:pt x="124" y="59"/>
                        <a:pt x="124" y="60"/>
                      </a:cubicBezTo>
                      <a:cubicBezTo>
                        <a:pt x="118" y="66"/>
                        <a:pt x="118" y="66"/>
                        <a:pt x="118" y="66"/>
                      </a:cubicBezTo>
                      <a:cubicBezTo>
                        <a:pt x="123" y="72"/>
                        <a:pt x="127" y="81"/>
                        <a:pt x="127" y="90"/>
                      </a:cubicBezTo>
                      <a:cubicBezTo>
                        <a:pt x="127" y="110"/>
                        <a:pt x="110" y="127"/>
                        <a:pt x="90" y="127"/>
                      </a:cubicBezTo>
                      <a:cubicBezTo>
                        <a:pt x="70" y="127"/>
                        <a:pt x="53" y="110"/>
                        <a:pt x="53" y="90"/>
                      </a:cubicBezTo>
                      <a:cubicBezTo>
                        <a:pt x="53" y="70"/>
                        <a:pt x="70" y="53"/>
                        <a:pt x="90" y="53"/>
                      </a:cubicBezTo>
                      <a:cubicBezTo>
                        <a:pt x="98" y="53"/>
                        <a:pt x="106" y="56"/>
                        <a:pt x="112" y="61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9" y="54"/>
                        <a:pt x="119" y="54"/>
                        <a:pt x="119" y="53"/>
                      </a:cubicBezTo>
                      <a:cubicBezTo>
                        <a:pt x="118" y="51"/>
                        <a:pt x="119" y="48"/>
                        <a:pt x="121" y="46"/>
                      </a:cubicBezTo>
                      <a:cubicBezTo>
                        <a:pt x="137" y="29"/>
                        <a:pt x="137" y="29"/>
                        <a:pt x="137" y="29"/>
                      </a:cubicBezTo>
                      <a:cubicBezTo>
                        <a:pt x="128" y="22"/>
                        <a:pt x="118" y="17"/>
                        <a:pt x="106" y="15"/>
                      </a:cubicBezTo>
                      <a:cubicBezTo>
                        <a:pt x="106" y="10"/>
                        <a:pt x="106" y="10"/>
                        <a:pt x="106" y="10"/>
                      </a:cubicBezTo>
                      <a:cubicBezTo>
                        <a:pt x="106" y="5"/>
                        <a:pt x="102" y="0"/>
                        <a:pt x="96" y="0"/>
                      </a:cubicBezTo>
                      <a:cubicBezTo>
                        <a:pt x="84" y="0"/>
                        <a:pt x="84" y="0"/>
                        <a:pt x="84" y="0"/>
                      </a:cubicBezTo>
                      <a:cubicBezTo>
                        <a:pt x="78" y="0"/>
                        <a:pt x="74" y="5"/>
                        <a:pt x="74" y="10"/>
                      </a:cubicBezTo>
                      <a:cubicBezTo>
                        <a:pt x="74" y="15"/>
                        <a:pt x="74" y="15"/>
                        <a:pt x="74" y="15"/>
                      </a:cubicBezTo>
                      <a:cubicBezTo>
                        <a:pt x="65" y="17"/>
                        <a:pt x="56" y="20"/>
                        <a:pt x="48" y="25"/>
                      </a:cubicBezTo>
                      <a:cubicBezTo>
                        <a:pt x="45" y="22"/>
                        <a:pt x="45" y="22"/>
                        <a:pt x="45" y="22"/>
                      </a:cubicBezTo>
                      <a:cubicBezTo>
                        <a:pt x="41" y="18"/>
                        <a:pt x="35" y="18"/>
                        <a:pt x="31" y="22"/>
                      </a:cubicBezTo>
                      <a:cubicBezTo>
                        <a:pt x="22" y="31"/>
                        <a:pt x="22" y="31"/>
                        <a:pt x="22" y="31"/>
                      </a:cubicBezTo>
                      <a:cubicBezTo>
                        <a:pt x="20" y="33"/>
                        <a:pt x="19" y="35"/>
                        <a:pt x="19" y="38"/>
                      </a:cubicBezTo>
                      <a:cubicBezTo>
                        <a:pt x="19" y="40"/>
                        <a:pt x="20" y="43"/>
                        <a:pt x="22" y="45"/>
                      </a:cubicBezTo>
                      <a:cubicBezTo>
                        <a:pt x="25" y="48"/>
                        <a:pt x="25" y="48"/>
                        <a:pt x="25" y="48"/>
                      </a:cubicBezTo>
                      <a:cubicBezTo>
                        <a:pt x="20" y="56"/>
                        <a:pt x="17" y="65"/>
                        <a:pt x="15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4"/>
                        <a:pt x="0" y="78"/>
                        <a:pt x="0" y="84"/>
                      </a:cubicBezTo>
                      <a:cubicBezTo>
                        <a:pt x="0" y="96"/>
                        <a:pt x="0" y="96"/>
                        <a:pt x="0" y="96"/>
                      </a:cubicBezTo>
                      <a:cubicBezTo>
                        <a:pt x="0" y="102"/>
                        <a:pt x="4" y="106"/>
                        <a:pt x="10" y="106"/>
                      </a:cubicBezTo>
                      <a:cubicBezTo>
                        <a:pt x="15" y="106"/>
                        <a:pt x="15" y="106"/>
                        <a:pt x="15" y="106"/>
                      </a:cubicBezTo>
                      <a:cubicBezTo>
                        <a:pt x="17" y="115"/>
                        <a:pt x="20" y="124"/>
                        <a:pt x="25" y="132"/>
                      </a:cubicBezTo>
                      <a:cubicBezTo>
                        <a:pt x="22" y="135"/>
                        <a:pt x="22" y="135"/>
                        <a:pt x="22" y="135"/>
                      </a:cubicBezTo>
                      <a:cubicBezTo>
                        <a:pt x="20" y="137"/>
                        <a:pt x="19" y="140"/>
                        <a:pt x="19" y="142"/>
                      </a:cubicBezTo>
                      <a:cubicBezTo>
                        <a:pt x="19" y="145"/>
                        <a:pt x="20" y="147"/>
                        <a:pt x="22" y="149"/>
                      </a:cubicBezTo>
                      <a:cubicBezTo>
                        <a:pt x="31" y="158"/>
                        <a:pt x="31" y="158"/>
                        <a:pt x="31" y="158"/>
                      </a:cubicBezTo>
                      <a:cubicBezTo>
                        <a:pt x="33" y="160"/>
                        <a:pt x="35" y="161"/>
                        <a:pt x="38" y="161"/>
                      </a:cubicBezTo>
                      <a:cubicBezTo>
                        <a:pt x="40" y="161"/>
                        <a:pt x="43" y="160"/>
                        <a:pt x="45" y="158"/>
                      </a:cubicBezTo>
                      <a:cubicBezTo>
                        <a:pt x="48" y="155"/>
                        <a:pt x="48" y="155"/>
                        <a:pt x="48" y="155"/>
                      </a:cubicBezTo>
                      <a:cubicBezTo>
                        <a:pt x="56" y="160"/>
                        <a:pt x="65" y="163"/>
                        <a:pt x="74" y="165"/>
                      </a:cubicBezTo>
                      <a:cubicBezTo>
                        <a:pt x="74" y="170"/>
                        <a:pt x="74" y="170"/>
                        <a:pt x="74" y="170"/>
                      </a:cubicBezTo>
                      <a:cubicBezTo>
                        <a:pt x="74" y="176"/>
                        <a:pt x="78" y="180"/>
                        <a:pt x="84" y="180"/>
                      </a:cubicBezTo>
                      <a:cubicBezTo>
                        <a:pt x="96" y="180"/>
                        <a:pt x="96" y="180"/>
                        <a:pt x="96" y="180"/>
                      </a:cubicBezTo>
                      <a:cubicBezTo>
                        <a:pt x="102" y="180"/>
                        <a:pt x="106" y="176"/>
                        <a:pt x="106" y="170"/>
                      </a:cubicBezTo>
                      <a:cubicBezTo>
                        <a:pt x="106" y="165"/>
                        <a:pt x="106" y="165"/>
                        <a:pt x="106" y="165"/>
                      </a:cubicBezTo>
                      <a:cubicBezTo>
                        <a:pt x="115" y="163"/>
                        <a:pt x="124" y="160"/>
                        <a:pt x="132" y="155"/>
                      </a:cubicBezTo>
                      <a:cubicBezTo>
                        <a:pt x="135" y="158"/>
                        <a:pt x="135" y="158"/>
                        <a:pt x="135" y="158"/>
                      </a:cubicBezTo>
                      <a:cubicBezTo>
                        <a:pt x="139" y="162"/>
                        <a:pt x="145" y="162"/>
                        <a:pt x="149" y="158"/>
                      </a:cubicBezTo>
                      <a:cubicBezTo>
                        <a:pt x="158" y="149"/>
                        <a:pt x="158" y="149"/>
                        <a:pt x="158" y="149"/>
                      </a:cubicBezTo>
                      <a:cubicBezTo>
                        <a:pt x="160" y="147"/>
                        <a:pt x="161" y="145"/>
                        <a:pt x="161" y="142"/>
                      </a:cubicBezTo>
                      <a:cubicBezTo>
                        <a:pt x="161" y="140"/>
                        <a:pt x="160" y="137"/>
                        <a:pt x="158" y="135"/>
                      </a:cubicBezTo>
                      <a:cubicBezTo>
                        <a:pt x="155" y="132"/>
                        <a:pt x="155" y="132"/>
                        <a:pt x="155" y="132"/>
                      </a:cubicBezTo>
                      <a:cubicBezTo>
                        <a:pt x="160" y="124"/>
                        <a:pt x="163" y="115"/>
                        <a:pt x="165" y="106"/>
                      </a:cubicBezTo>
                      <a:cubicBezTo>
                        <a:pt x="170" y="106"/>
                        <a:pt x="170" y="106"/>
                        <a:pt x="170" y="106"/>
                      </a:cubicBezTo>
                      <a:cubicBezTo>
                        <a:pt x="175" y="106"/>
                        <a:pt x="180" y="102"/>
                        <a:pt x="180" y="96"/>
                      </a:cubicBezTo>
                      <a:cubicBezTo>
                        <a:pt x="180" y="84"/>
                        <a:pt x="180" y="84"/>
                        <a:pt x="180" y="84"/>
                      </a:cubicBezTo>
                      <a:cubicBezTo>
                        <a:pt x="180" y="78"/>
                        <a:pt x="175" y="74"/>
                        <a:pt x="170" y="7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86" name="Freeform 175">
                  <a:extLst>
                    <a:ext uri="{FF2B5EF4-FFF2-40B4-BE49-F238E27FC236}">
                      <a16:creationId xmlns:a16="http://schemas.microsoft.com/office/drawing/2014/main" id="{264C9584-419F-4A9C-9454-DE43A20FE1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03153" y="2279651"/>
                  <a:ext cx="166666" cy="168275"/>
                </a:xfrm>
                <a:custGeom>
                  <a:avLst/>
                  <a:gdLst>
                    <a:gd name="T0" fmla="*/ 45 w 58"/>
                    <a:gd name="T1" fmla="*/ 5 h 58"/>
                    <a:gd name="T2" fmla="*/ 29 w 58"/>
                    <a:gd name="T3" fmla="*/ 0 h 58"/>
                    <a:gd name="T4" fmla="*/ 0 w 58"/>
                    <a:gd name="T5" fmla="*/ 29 h 58"/>
                    <a:gd name="T6" fmla="*/ 29 w 58"/>
                    <a:gd name="T7" fmla="*/ 58 h 58"/>
                    <a:gd name="T8" fmla="*/ 58 w 58"/>
                    <a:gd name="T9" fmla="*/ 29 h 58"/>
                    <a:gd name="T10" fmla="*/ 51 w 58"/>
                    <a:gd name="T11" fmla="*/ 11 h 58"/>
                    <a:gd name="T12" fmla="*/ 30 w 58"/>
                    <a:gd name="T13" fmla="*/ 31 h 58"/>
                    <a:gd name="T14" fmla="*/ 27 w 58"/>
                    <a:gd name="T15" fmla="*/ 33 h 58"/>
                    <a:gd name="T16" fmla="*/ 25 w 58"/>
                    <a:gd name="T17" fmla="*/ 31 h 58"/>
                    <a:gd name="T18" fmla="*/ 25 w 58"/>
                    <a:gd name="T19" fmla="*/ 26 h 58"/>
                    <a:gd name="T20" fmla="*/ 45 w 58"/>
                    <a:gd name="T21" fmla="*/ 5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8" h="58">
                      <a:moveTo>
                        <a:pt x="45" y="5"/>
                      </a:moveTo>
                      <a:cubicBezTo>
                        <a:pt x="41" y="2"/>
                        <a:pt x="35" y="0"/>
                        <a:pt x="29" y="0"/>
                      </a:cubicBezTo>
                      <a:cubicBezTo>
                        <a:pt x="13" y="0"/>
                        <a:pt x="0" y="13"/>
                        <a:pt x="0" y="29"/>
                      </a:cubicBezTo>
                      <a:cubicBezTo>
                        <a:pt x="0" y="45"/>
                        <a:pt x="13" y="58"/>
                        <a:pt x="29" y="58"/>
                      </a:cubicBezTo>
                      <a:cubicBezTo>
                        <a:pt x="45" y="58"/>
                        <a:pt x="58" y="45"/>
                        <a:pt x="58" y="29"/>
                      </a:cubicBezTo>
                      <a:cubicBezTo>
                        <a:pt x="58" y="22"/>
                        <a:pt x="55" y="16"/>
                        <a:pt x="51" y="11"/>
                      </a:cubicBezTo>
                      <a:cubicBezTo>
                        <a:pt x="30" y="31"/>
                        <a:pt x="30" y="31"/>
                        <a:pt x="30" y="31"/>
                      </a:cubicBezTo>
                      <a:cubicBezTo>
                        <a:pt x="29" y="32"/>
                        <a:pt x="28" y="33"/>
                        <a:pt x="27" y="33"/>
                      </a:cubicBezTo>
                      <a:cubicBezTo>
                        <a:pt x="26" y="33"/>
                        <a:pt x="25" y="32"/>
                        <a:pt x="25" y="31"/>
                      </a:cubicBezTo>
                      <a:cubicBezTo>
                        <a:pt x="23" y="30"/>
                        <a:pt x="23" y="27"/>
                        <a:pt x="25" y="26"/>
                      </a:cubicBezTo>
                      <a:lnTo>
                        <a:pt x="45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</p:grpSp>
      </p:grpSp>
      <p:grpSp>
        <p:nvGrpSpPr>
          <p:cNvPr id="116" name="群組 115">
            <a:extLst>
              <a:ext uri="{FF2B5EF4-FFF2-40B4-BE49-F238E27FC236}">
                <a16:creationId xmlns:a16="http://schemas.microsoft.com/office/drawing/2014/main" id="{76153E91-3D1B-4324-9E5C-B959204AD7E5}"/>
              </a:ext>
            </a:extLst>
          </p:cNvPr>
          <p:cNvGrpSpPr/>
          <p:nvPr/>
        </p:nvGrpSpPr>
        <p:grpSpPr>
          <a:xfrm>
            <a:off x="376382" y="2438109"/>
            <a:ext cx="2788920" cy="3611880"/>
            <a:chOff x="611152" y="2011680"/>
            <a:chExt cx="2788920" cy="3611880"/>
          </a:xfrm>
        </p:grpSpPr>
        <p:sp>
          <p:nvSpPr>
            <p:cNvPr id="152" name="Shape 8">
              <a:extLst>
                <a:ext uri="{FF2B5EF4-FFF2-40B4-BE49-F238E27FC236}">
                  <a16:creationId xmlns:a16="http://schemas.microsoft.com/office/drawing/2014/main" id="{E3EF12E3-0F34-455C-B84E-EAFDB3C0EF38}"/>
                </a:ext>
              </a:extLst>
            </p:cNvPr>
            <p:cNvSpPr/>
            <p:nvPr/>
          </p:nvSpPr>
          <p:spPr>
            <a:xfrm>
              <a:off x="611152" y="2011680"/>
              <a:ext cx="2788920" cy="3611880"/>
            </a:xfrm>
            <a:prstGeom prst="roundRect">
              <a:avLst>
                <a:gd name="adj" fmla="val 4590"/>
              </a:avLst>
            </a:prstGeom>
            <a:noFill/>
            <a:ln w="28575">
              <a:solidFill>
                <a:srgbClr val="2F6F4E"/>
              </a:solidFill>
              <a:prstDash val="solid"/>
            </a:ln>
          </p:spPr>
        </p:sp>
        <p:grpSp>
          <p:nvGrpSpPr>
            <p:cNvPr id="153" name="群組 152">
              <a:extLst>
                <a:ext uri="{FF2B5EF4-FFF2-40B4-BE49-F238E27FC236}">
                  <a16:creationId xmlns:a16="http://schemas.microsoft.com/office/drawing/2014/main" id="{E9967697-0BE0-4DF8-B78D-6CA35B52959D}"/>
                </a:ext>
              </a:extLst>
            </p:cNvPr>
            <p:cNvGrpSpPr/>
            <p:nvPr/>
          </p:nvGrpSpPr>
          <p:grpSpPr>
            <a:xfrm>
              <a:off x="785880" y="2096374"/>
              <a:ext cx="2529169" cy="540000"/>
              <a:chOff x="785880" y="2096374"/>
              <a:chExt cx="2529169" cy="540000"/>
            </a:xfrm>
          </p:grpSpPr>
          <p:sp>
            <p:nvSpPr>
              <p:cNvPr id="172" name="Text 11">
                <a:extLst>
                  <a:ext uri="{FF2B5EF4-FFF2-40B4-BE49-F238E27FC236}">
                    <a16:creationId xmlns:a16="http://schemas.microsoft.com/office/drawing/2014/main" id="{5FE21716-4C9B-4C84-A35F-F9A25463A072}"/>
                  </a:ext>
                </a:extLst>
              </p:cNvPr>
              <p:cNvSpPr/>
              <p:nvPr/>
            </p:nvSpPr>
            <p:spPr>
              <a:xfrm>
                <a:off x="1074769" y="2240280"/>
                <a:ext cx="2240280" cy="32004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教育部及</a:t>
                </a: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相關應用單位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pic>
            <p:nvPicPr>
              <p:cNvPr id="173" name="圖片 172">
                <a:extLst>
                  <a:ext uri="{FF2B5EF4-FFF2-40B4-BE49-F238E27FC236}">
                    <a16:creationId xmlns:a16="http://schemas.microsoft.com/office/drawing/2014/main" id="{6AAD6E54-B5E0-4AF3-88C8-EEF818A385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5880" y="2096374"/>
                <a:ext cx="540000" cy="540000"/>
              </a:xfrm>
              <a:prstGeom prst="rect">
                <a:avLst/>
              </a:prstGeom>
            </p:spPr>
          </p:pic>
        </p:grpSp>
        <p:grpSp>
          <p:nvGrpSpPr>
            <p:cNvPr id="154" name="群組 153">
              <a:extLst>
                <a:ext uri="{FF2B5EF4-FFF2-40B4-BE49-F238E27FC236}">
                  <a16:creationId xmlns:a16="http://schemas.microsoft.com/office/drawing/2014/main" id="{B65B29A1-C758-46B6-AD22-797380683C60}"/>
                </a:ext>
              </a:extLst>
            </p:cNvPr>
            <p:cNvGrpSpPr/>
            <p:nvPr/>
          </p:nvGrpSpPr>
          <p:grpSpPr>
            <a:xfrm>
              <a:off x="932688" y="2841672"/>
              <a:ext cx="2286000" cy="648000"/>
              <a:chOff x="932688" y="2841672"/>
              <a:chExt cx="2286000" cy="648000"/>
            </a:xfrm>
          </p:grpSpPr>
          <p:sp>
            <p:nvSpPr>
              <p:cNvPr id="169" name="Shape 17">
                <a:extLst>
                  <a:ext uri="{FF2B5EF4-FFF2-40B4-BE49-F238E27FC236}">
                    <a16:creationId xmlns:a16="http://schemas.microsoft.com/office/drawing/2014/main" id="{CE2EECB4-637A-4BC0-852A-EB19C364525E}"/>
                  </a:ext>
                </a:extLst>
              </p:cNvPr>
              <p:cNvSpPr/>
              <p:nvPr/>
            </p:nvSpPr>
            <p:spPr>
              <a:xfrm>
                <a:off x="932688" y="2841672"/>
                <a:ext cx="2286000" cy="648000"/>
              </a:xfrm>
              <a:prstGeom prst="roundRect">
                <a:avLst>
                  <a:gd name="adj" fmla="val 25455"/>
                </a:avLst>
              </a:prstGeom>
              <a:noFill/>
              <a:ln w="28575">
                <a:solidFill>
                  <a:srgbClr val="2F6F4E"/>
                </a:solidFill>
                <a:prstDash val="solid"/>
              </a:ln>
            </p:spPr>
          </p:sp>
          <p:sp>
            <p:nvSpPr>
              <p:cNvPr id="170" name="Text 18">
                <a:extLst>
                  <a:ext uri="{FF2B5EF4-FFF2-40B4-BE49-F238E27FC236}">
                    <a16:creationId xmlns:a16="http://schemas.microsoft.com/office/drawing/2014/main" id="{154FBEBE-3A92-4155-9532-B56618B22C25}"/>
                  </a:ext>
                </a:extLst>
              </p:cNvPr>
              <p:cNvSpPr/>
              <p:nvPr/>
            </p:nvSpPr>
            <p:spPr>
              <a:xfrm>
                <a:off x="1496457" y="3030530"/>
                <a:ext cx="1554480" cy="22860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政策需求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pic>
            <p:nvPicPr>
              <p:cNvPr id="171" name="圖片 170">
                <a:extLst>
                  <a:ext uri="{FF2B5EF4-FFF2-40B4-BE49-F238E27FC236}">
                    <a16:creationId xmlns:a16="http://schemas.microsoft.com/office/drawing/2014/main" id="{A438E9EE-E75D-45FE-9C6B-21491A0D4C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91880" y="2923968"/>
                <a:ext cx="468000" cy="468000"/>
              </a:xfrm>
              <a:prstGeom prst="rect">
                <a:avLst/>
              </a:prstGeom>
            </p:spPr>
          </p:pic>
        </p:grpSp>
        <p:grpSp>
          <p:nvGrpSpPr>
            <p:cNvPr id="155" name="群組 154">
              <a:extLst>
                <a:ext uri="{FF2B5EF4-FFF2-40B4-BE49-F238E27FC236}">
                  <a16:creationId xmlns:a16="http://schemas.microsoft.com/office/drawing/2014/main" id="{966F38D3-5758-46FE-9F8B-333B4FE0C0C4}"/>
                </a:ext>
              </a:extLst>
            </p:cNvPr>
            <p:cNvGrpSpPr/>
            <p:nvPr/>
          </p:nvGrpSpPr>
          <p:grpSpPr>
            <a:xfrm>
              <a:off x="925654" y="3678344"/>
              <a:ext cx="2283890" cy="648000"/>
              <a:chOff x="925654" y="3678344"/>
              <a:chExt cx="2283890" cy="648000"/>
            </a:xfrm>
          </p:grpSpPr>
          <p:sp>
            <p:nvSpPr>
              <p:cNvPr id="166" name="Shape 19">
                <a:extLst>
                  <a:ext uri="{FF2B5EF4-FFF2-40B4-BE49-F238E27FC236}">
                    <a16:creationId xmlns:a16="http://schemas.microsoft.com/office/drawing/2014/main" id="{658F59D4-5DFA-4C2A-AA30-0933E664DE5D}"/>
                  </a:ext>
                </a:extLst>
              </p:cNvPr>
              <p:cNvSpPr/>
              <p:nvPr/>
            </p:nvSpPr>
            <p:spPr>
              <a:xfrm>
                <a:off x="925654" y="3678344"/>
                <a:ext cx="2283890" cy="648000"/>
              </a:xfrm>
              <a:prstGeom prst="roundRect">
                <a:avLst>
                  <a:gd name="adj" fmla="val 25455"/>
                </a:avLst>
              </a:prstGeom>
              <a:noFill/>
              <a:ln w="28575">
                <a:solidFill>
                  <a:srgbClr val="2F6F4E"/>
                </a:solidFill>
                <a:prstDash val="solid"/>
              </a:ln>
            </p:spPr>
          </p:sp>
          <p:sp>
            <p:nvSpPr>
              <p:cNvPr id="167" name="Text 20">
                <a:extLst>
                  <a:ext uri="{FF2B5EF4-FFF2-40B4-BE49-F238E27FC236}">
                    <a16:creationId xmlns:a16="http://schemas.microsoft.com/office/drawing/2014/main" id="{66D04C82-9A43-40DC-9A4D-355C0984E1D7}"/>
                  </a:ext>
                </a:extLst>
              </p:cNvPr>
              <p:cNvSpPr/>
              <p:nvPr/>
            </p:nvSpPr>
            <p:spPr>
              <a:xfrm>
                <a:off x="1475346" y="3876699"/>
                <a:ext cx="1554480" cy="22860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制定標準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pic>
            <p:nvPicPr>
              <p:cNvPr id="168" name="圖片 167">
                <a:extLst>
                  <a:ext uri="{FF2B5EF4-FFF2-40B4-BE49-F238E27FC236}">
                    <a16:creationId xmlns:a16="http://schemas.microsoft.com/office/drawing/2014/main" id="{A6DEA290-EFD8-4DE8-A316-F827C60FD7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91880" y="3725472"/>
                <a:ext cx="468000" cy="468000"/>
              </a:xfrm>
              <a:prstGeom prst="rect">
                <a:avLst/>
              </a:prstGeom>
            </p:spPr>
          </p:pic>
        </p:grpSp>
        <p:grpSp>
          <p:nvGrpSpPr>
            <p:cNvPr id="156" name="群組 155">
              <a:extLst>
                <a:ext uri="{FF2B5EF4-FFF2-40B4-BE49-F238E27FC236}">
                  <a16:creationId xmlns:a16="http://schemas.microsoft.com/office/drawing/2014/main" id="{70554379-9A87-4AA3-B68D-5EED6F270BCE}"/>
                </a:ext>
              </a:extLst>
            </p:cNvPr>
            <p:cNvGrpSpPr/>
            <p:nvPr/>
          </p:nvGrpSpPr>
          <p:grpSpPr>
            <a:xfrm>
              <a:off x="932688" y="4516427"/>
              <a:ext cx="2286000" cy="648000"/>
              <a:chOff x="932688" y="4516427"/>
              <a:chExt cx="2286000" cy="648000"/>
            </a:xfrm>
          </p:grpSpPr>
          <p:sp>
            <p:nvSpPr>
              <p:cNvPr id="157" name="Shape 21">
                <a:extLst>
                  <a:ext uri="{FF2B5EF4-FFF2-40B4-BE49-F238E27FC236}">
                    <a16:creationId xmlns:a16="http://schemas.microsoft.com/office/drawing/2014/main" id="{16D5529B-611A-4A59-9C22-0DCDEA3E10DB}"/>
                  </a:ext>
                </a:extLst>
              </p:cNvPr>
              <p:cNvSpPr/>
              <p:nvPr/>
            </p:nvSpPr>
            <p:spPr>
              <a:xfrm>
                <a:off x="932688" y="4516427"/>
                <a:ext cx="2286000" cy="648000"/>
              </a:xfrm>
              <a:prstGeom prst="roundRect">
                <a:avLst>
                  <a:gd name="adj" fmla="val 22222"/>
                </a:avLst>
              </a:prstGeom>
              <a:noFill/>
              <a:ln w="28575">
                <a:solidFill>
                  <a:srgbClr val="2F6F4E"/>
                </a:solidFill>
                <a:prstDash val="solid"/>
              </a:ln>
            </p:spPr>
          </p:sp>
          <p:sp>
            <p:nvSpPr>
              <p:cNvPr id="158" name="Text 22">
                <a:extLst>
                  <a:ext uri="{FF2B5EF4-FFF2-40B4-BE49-F238E27FC236}">
                    <a16:creationId xmlns:a16="http://schemas.microsoft.com/office/drawing/2014/main" id="{7E2CB516-F26E-4F24-A729-6C8B3F93FBBE}"/>
                  </a:ext>
                </a:extLst>
              </p:cNvPr>
              <p:cNvSpPr/>
              <p:nvPr/>
            </p:nvSpPr>
            <p:spPr>
              <a:xfrm>
                <a:off x="1457764" y="4624043"/>
                <a:ext cx="1554480" cy="41148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數據分析與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決策應用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59" name="组合 65">
                <a:extLst>
                  <a:ext uri="{FF2B5EF4-FFF2-40B4-BE49-F238E27FC236}">
                    <a16:creationId xmlns:a16="http://schemas.microsoft.com/office/drawing/2014/main" id="{DEDF499D-643B-4423-8977-35A77593483E}"/>
                  </a:ext>
                </a:extLst>
              </p:cNvPr>
              <p:cNvGrpSpPr/>
              <p:nvPr/>
            </p:nvGrpSpPr>
            <p:grpSpPr>
              <a:xfrm>
                <a:off x="1055304" y="4593675"/>
                <a:ext cx="468000" cy="468000"/>
                <a:chOff x="6973888" y="4152900"/>
                <a:chExt cx="1743075" cy="1477963"/>
              </a:xfrm>
              <a:solidFill>
                <a:srgbClr val="70AD47">
                  <a:lumMod val="75000"/>
                </a:srgbClr>
              </a:solidFill>
            </p:grpSpPr>
            <p:sp>
              <p:nvSpPr>
                <p:cNvPr id="160" name="Freeform 31">
                  <a:extLst>
                    <a:ext uri="{FF2B5EF4-FFF2-40B4-BE49-F238E27FC236}">
                      <a16:creationId xmlns:a16="http://schemas.microsoft.com/office/drawing/2014/main" id="{29A20A6E-80E9-4A0D-B55E-A9B426F7D7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73888" y="4152900"/>
                  <a:ext cx="1743075" cy="1477963"/>
                </a:xfrm>
                <a:custGeom>
                  <a:avLst/>
                  <a:gdLst>
                    <a:gd name="T0" fmla="*/ 23 w 1098"/>
                    <a:gd name="T1" fmla="*/ 931 h 931"/>
                    <a:gd name="T2" fmla="*/ 23 w 1098"/>
                    <a:gd name="T3" fmla="*/ 931 h 931"/>
                    <a:gd name="T4" fmla="*/ 12 w 1098"/>
                    <a:gd name="T5" fmla="*/ 929 h 931"/>
                    <a:gd name="T6" fmla="*/ 6 w 1098"/>
                    <a:gd name="T7" fmla="*/ 923 h 931"/>
                    <a:gd name="T8" fmla="*/ 6 w 1098"/>
                    <a:gd name="T9" fmla="*/ 923 h 931"/>
                    <a:gd name="T10" fmla="*/ 6 w 1098"/>
                    <a:gd name="T11" fmla="*/ 923 h 931"/>
                    <a:gd name="T12" fmla="*/ 0 w 1098"/>
                    <a:gd name="T13" fmla="*/ 917 h 931"/>
                    <a:gd name="T14" fmla="*/ 0 w 1098"/>
                    <a:gd name="T15" fmla="*/ 908 h 931"/>
                    <a:gd name="T16" fmla="*/ 0 w 1098"/>
                    <a:gd name="T17" fmla="*/ 908 h 931"/>
                    <a:gd name="T18" fmla="*/ 0 w 1098"/>
                    <a:gd name="T19" fmla="*/ 23 h 931"/>
                    <a:gd name="T20" fmla="*/ 0 w 1098"/>
                    <a:gd name="T21" fmla="*/ 23 h 931"/>
                    <a:gd name="T22" fmla="*/ 0 w 1098"/>
                    <a:gd name="T23" fmla="*/ 23 h 931"/>
                    <a:gd name="T24" fmla="*/ 0 w 1098"/>
                    <a:gd name="T25" fmla="*/ 15 h 931"/>
                    <a:gd name="T26" fmla="*/ 6 w 1098"/>
                    <a:gd name="T27" fmla="*/ 9 h 931"/>
                    <a:gd name="T28" fmla="*/ 12 w 1098"/>
                    <a:gd name="T29" fmla="*/ 3 h 931"/>
                    <a:gd name="T30" fmla="*/ 23 w 1098"/>
                    <a:gd name="T31" fmla="*/ 0 h 931"/>
                    <a:gd name="T32" fmla="*/ 23 w 1098"/>
                    <a:gd name="T33" fmla="*/ 0 h 931"/>
                    <a:gd name="T34" fmla="*/ 23 w 1098"/>
                    <a:gd name="T35" fmla="*/ 0 h 931"/>
                    <a:gd name="T36" fmla="*/ 31 w 1098"/>
                    <a:gd name="T37" fmla="*/ 3 h 931"/>
                    <a:gd name="T38" fmla="*/ 39 w 1098"/>
                    <a:gd name="T39" fmla="*/ 9 h 931"/>
                    <a:gd name="T40" fmla="*/ 43 w 1098"/>
                    <a:gd name="T41" fmla="*/ 15 h 931"/>
                    <a:gd name="T42" fmla="*/ 45 w 1098"/>
                    <a:gd name="T43" fmla="*/ 23 h 931"/>
                    <a:gd name="T44" fmla="*/ 45 w 1098"/>
                    <a:gd name="T45" fmla="*/ 23 h 931"/>
                    <a:gd name="T46" fmla="*/ 45 w 1098"/>
                    <a:gd name="T47" fmla="*/ 884 h 931"/>
                    <a:gd name="T48" fmla="*/ 1074 w 1098"/>
                    <a:gd name="T49" fmla="*/ 884 h 931"/>
                    <a:gd name="T50" fmla="*/ 1074 w 1098"/>
                    <a:gd name="T51" fmla="*/ 884 h 931"/>
                    <a:gd name="T52" fmla="*/ 1084 w 1098"/>
                    <a:gd name="T53" fmla="*/ 886 h 931"/>
                    <a:gd name="T54" fmla="*/ 1090 w 1098"/>
                    <a:gd name="T55" fmla="*/ 892 h 931"/>
                    <a:gd name="T56" fmla="*/ 1096 w 1098"/>
                    <a:gd name="T57" fmla="*/ 898 h 931"/>
                    <a:gd name="T58" fmla="*/ 1098 w 1098"/>
                    <a:gd name="T59" fmla="*/ 908 h 931"/>
                    <a:gd name="T60" fmla="*/ 1098 w 1098"/>
                    <a:gd name="T61" fmla="*/ 908 h 931"/>
                    <a:gd name="T62" fmla="*/ 1098 w 1098"/>
                    <a:gd name="T63" fmla="*/ 908 h 931"/>
                    <a:gd name="T64" fmla="*/ 1096 w 1098"/>
                    <a:gd name="T65" fmla="*/ 917 h 931"/>
                    <a:gd name="T66" fmla="*/ 1090 w 1098"/>
                    <a:gd name="T67" fmla="*/ 923 h 931"/>
                    <a:gd name="T68" fmla="*/ 1084 w 1098"/>
                    <a:gd name="T69" fmla="*/ 929 h 931"/>
                    <a:gd name="T70" fmla="*/ 1074 w 1098"/>
                    <a:gd name="T71" fmla="*/ 931 h 931"/>
                    <a:gd name="T72" fmla="*/ 1074 w 1098"/>
                    <a:gd name="T73" fmla="*/ 931 h 931"/>
                    <a:gd name="T74" fmla="*/ 23 w 1098"/>
                    <a:gd name="T75" fmla="*/ 931 h 931"/>
                    <a:gd name="T76" fmla="*/ 23 w 1098"/>
                    <a:gd name="T77" fmla="*/ 931 h 9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098" h="931">
                      <a:moveTo>
                        <a:pt x="23" y="931"/>
                      </a:moveTo>
                      <a:lnTo>
                        <a:pt x="23" y="931"/>
                      </a:lnTo>
                      <a:lnTo>
                        <a:pt x="12" y="929"/>
                      </a:lnTo>
                      <a:lnTo>
                        <a:pt x="6" y="923"/>
                      </a:lnTo>
                      <a:lnTo>
                        <a:pt x="6" y="923"/>
                      </a:lnTo>
                      <a:lnTo>
                        <a:pt x="6" y="923"/>
                      </a:lnTo>
                      <a:lnTo>
                        <a:pt x="0" y="917"/>
                      </a:lnTo>
                      <a:lnTo>
                        <a:pt x="0" y="908"/>
                      </a:lnTo>
                      <a:lnTo>
                        <a:pt x="0" y="908"/>
                      </a:lnTo>
                      <a:lnTo>
                        <a:pt x="0" y="23"/>
                      </a:lnTo>
                      <a:lnTo>
                        <a:pt x="0" y="23"/>
                      </a:lnTo>
                      <a:lnTo>
                        <a:pt x="0" y="23"/>
                      </a:lnTo>
                      <a:lnTo>
                        <a:pt x="0" y="15"/>
                      </a:lnTo>
                      <a:lnTo>
                        <a:pt x="6" y="9"/>
                      </a:lnTo>
                      <a:lnTo>
                        <a:pt x="12" y="3"/>
                      </a:lnTo>
                      <a:lnTo>
                        <a:pt x="23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lnTo>
                        <a:pt x="31" y="3"/>
                      </a:lnTo>
                      <a:lnTo>
                        <a:pt x="39" y="9"/>
                      </a:lnTo>
                      <a:lnTo>
                        <a:pt x="43" y="15"/>
                      </a:lnTo>
                      <a:lnTo>
                        <a:pt x="45" y="23"/>
                      </a:lnTo>
                      <a:lnTo>
                        <a:pt x="45" y="23"/>
                      </a:lnTo>
                      <a:lnTo>
                        <a:pt x="45" y="884"/>
                      </a:lnTo>
                      <a:lnTo>
                        <a:pt x="1074" y="884"/>
                      </a:lnTo>
                      <a:lnTo>
                        <a:pt x="1074" y="884"/>
                      </a:lnTo>
                      <a:lnTo>
                        <a:pt x="1084" y="886"/>
                      </a:lnTo>
                      <a:lnTo>
                        <a:pt x="1090" y="892"/>
                      </a:lnTo>
                      <a:lnTo>
                        <a:pt x="1096" y="898"/>
                      </a:lnTo>
                      <a:lnTo>
                        <a:pt x="1098" y="908"/>
                      </a:lnTo>
                      <a:lnTo>
                        <a:pt x="1098" y="908"/>
                      </a:lnTo>
                      <a:lnTo>
                        <a:pt x="1098" y="908"/>
                      </a:lnTo>
                      <a:lnTo>
                        <a:pt x="1096" y="917"/>
                      </a:lnTo>
                      <a:lnTo>
                        <a:pt x="1090" y="923"/>
                      </a:lnTo>
                      <a:lnTo>
                        <a:pt x="1084" y="929"/>
                      </a:lnTo>
                      <a:lnTo>
                        <a:pt x="1074" y="931"/>
                      </a:lnTo>
                      <a:lnTo>
                        <a:pt x="1074" y="931"/>
                      </a:lnTo>
                      <a:lnTo>
                        <a:pt x="23" y="931"/>
                      </a:lnTo>
                      <a:lnTo>
                        <a:pt x="23" y="9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61" name="Freeform 32">
                  <a:extLst>
                    <a:ext uri="{FF2B5EF4-FFF2-40B4-BE49-F238E27FC236}">
                      <a16:creationId xmlns:a16="http://schemas.microsoft.com/office/drawing/2014/main" id="{5690F751-609B-4547-98F8-C81657B391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59625" y="5172075"/>
                  <a:ext cx="276225" cy="288925"/>
                </a:xfrm>
                <a:custGeom>
                  <a:avLst/>
                  <a:gdLst>
                    <a:gd name="T0" fmla="*/ 174 w 174"/>
                    <a:gd name="T1" fmla="*/ 137 h 182"/>
                    <a:gd name="T2" fmla="*/ 174 w 174"/>
                    <a:gd name="T3" fmla="*/ 137 h 182"/>
                    <a:gd name="T4" fmla="*/ 174 w 174"/>
                    <a:gd name="T5" fmla="*/ 148 h 182"/>
                    <a:gd name="T6" fmla="*/ 170 w 174"/>
                    <a:gd name="T7" fmla="*/ 156 h 182"/>
                    <a:gd name="T8" fmla="*/ 166 w 174"/>
                    <a:gd name="T9" fmla="*/ 162 h 182"/>
                    <a:gd name="T10" fmla="*/ 162 w 174"/>
                    <a:gd name="T11" fmla="*/ 168 h 182"/>
                    <a:gd name="T12" fmla="*/ 156 w 174"/>
                    <a:gd name="T13" fmla="*/ 174 h 182"/>
                    <a:gd name="T14" fmla="*/ 147 w 174"/>
                    <a:gd name="T15" fmla="*/ 178 h 182"/>
                    <a:gd name="T16" fmla="*/ 139 w 174"/>
                    <a:gd name="T17" fmla="*/ 180 h 182"/>
                    <a:gd name="T18" fmla="*/ 129 w 174"/>
                    <a:gd name="T19" fmla="*/ 182 h 182"/>
                    <a:gd name="T20" fmla="*/ 45 w 174"/>
                    <a:gd name="T21" fmla="*/ 182 h 182"/>
                    <a:gd name="T22" fmla="*/ 45 w 174"/>
                    <a:gd name="T23" fmla="*/ 182 h 182"/>
                    <a:gd name="T24" fmla="*/ 37 w 174"/>
                    <a:gd name="T25" fmla="*/ 180 h 182"/>
                    <a:gd name="T26" fmla="*/ 28 w 174"/>
                    <a:gd name="T27" fmla="*/ 178 h 182"/>
                    <a:gd name="T28" fmla="*/ 20 w 174"/>
                    <a:gd name="T29" fmla="*/ 174 h 182"/>
                    <a:gd name="T30" fmla="*/ 14 w 174"/>
                    <a:gd name="T31" fmla="*/ 168 h 182"/>
                    <a:gd name="T32" fmla="*/ 8 w 174"/>
                    <a:gd name="T33" fmla="*/ 162 h 182"/>
                    <a:gd name="T34" fmla="*/ 4 w 174"/>
                    <a:gd name="T35" fmla="*/ 156 h 182"/>
                    <a:gd name="T36" fmla="*/ 2 w 174"/>
                    <a:gd name="T37" fmla="*/ 148 h 182"/>
                    <a:gd name="T38" fmla="*/ 0 w 174"/>
                    <a:gd name="T39" fmla="*/ 137 h 182"/>
                    <a:gd name="T40" fmla="*/ 0 w 174"/>
                    <a:gd name="T41" fmla="*/ 43 h 182"/>
                    <a:gd name="T42" fmla="*/ 0 w 174"/>
                    <a:gd name="T43" fmla="*/ 43 h 182"/>
                    <a:gd name="T44" fmla="*/ 2 w 174"/>
                    <a:gd name="T45" fmla="*/ 35 h 182"/>
                    <a:gd name="T46" fmla="*/ 4 w 174"/>
                    <a:gd name="T47" fmla="*/ 27 h 182"/>
                    <a:gd name="T48" fmla="*/ 8 w 174"/>
                    <a:gd name="T49" fmla="*/ 18 h 182"/>
                    <a:gd name="T50" fmla="*/ 14 w 174"/>
                    <a:gd name="T51" fmla="*/ 12 h 182"/>
                    <a:gd name="T52" fmla="*/ 20 w 174"/>
                    <a:gd name="T53" fmla="*/ 6 h 182"/>
                    <a:gd name="T54" fmla="*/ 28 w 174"/>
                    <a:gd name="T55" fmla="*/ 2 h 182"/>
                    <a:gd name="T56" fmla="*/ 37 w 174"/>
                    <a:gd name="T57" fmla="*/ 0 h 182"/>
                    <a:gd name="T58" fmla="*/ 45 w 174"/>
                    <a:gd name="T59" fmla="*/ 0 h 182"/>
                    <a:gd name="T60" fmla="*/ 129 w 174"/>
                    <a:gd name="T61" fmla="*/ 0 h 182"/>
                    <a:gd name="T62" fmla="*/ 129 w 174"/>
                    <a:gd name="T63" fmla="*/ 0 h 182"/>
                    <a:gd name="T64" fmla="*/ 139 w 174"/>
                    <a:gd name="T65" fmla="*/ 0 h 182"/>
                    <a:gd name="T66" fmla="*/ 147 w 174"/>
                    <a:gd name="T67" fmla="*/ 2 h 182"/>
                    <a:gd name="T68" fmla="*/ 156 w 174"/>
                    <a:gd name="T69" fmla="*/ 6 h 182"/>
                    <a:gd name="T70" fmla="*/ 162 w 174"/>
                    <a:gd name="T71" fmla="*/ 12 h 182"/>
                    <a:gd name="T72" fmla="*/ 166 w 174"/>
                    <a:gd name="T73" fmla="*/ 18 h 182"/>
                    <a:gd name="T74" fmla="*/ 170 w 174"/>
                    <a:gd name="T75" fmla="*/ 27 h 182"/>
                    <a:gd name="T76" fmla="*/ 174 w 174"/>
                    <a:gd name="T77" fmla="*/ 35 h 182"/>
                    <a:gd name="T78" fmla="*/ 174 w 174"/>
                    <a:gd name="T79" fmla="*/ 43 h 182"/>
                    <a:gd name="T80" fmla="*/ 174 w 174"/>
                    <a:gd name="T81" fmla="*/ 137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74" h="182">
                      <a:moveTo>
                        <a:pt x="174" y="137"/>
                      </a:moveTo>
                      <a:lnTo>
                        <a:pt x="174" y="137"/>
                      </a:lnTo>
                      <a:lnTo>
                        <a:pt x="174" y="148"/>
                      </a:lnTo>
                      <a:lnTo>
                        <a:pt x="170" y="156"/>
                      </a:lnTo>
                      <a:lnTo>
                        <a:pt x="166" y="162"/>
                      </a:lnTo>
                      <a:lnTo>
                        <a:pt x="162" y="168"/>
                      </a:lnTo>
                      <a:lnTo>
                        <a:pt x="156" y="174"/>
                      </a:lnTo>
                      <a:lnTo>
                        <a:pt x="147" y="178"/>
                      </a:lnTo>
                      <a:lnTo>
                        <a:pt x="139" y="180"/>
                      </a:lnTo>
                      <a:lnTo>
                        <a:pt x="129" y="182"/>
                      </a:lnTo>
                      <a:lnTo>
                        <a:pt x="45" y="182"/>
                      </a:lnTo>
                      <a:lnTo>
                        <a:pt x="45" y="182"/>
                      </a:lnTo>
                      <a:lnTo>
                        <a:pt x="37" y="180"/>
                      </a:lnTo>
                      <a:lnTo>
                        <a:pt x="28" y="178"/>
                      </a:lnTo>
                      <a:lnTo>
                        <a:pt x="20" y="174"/>
                      </a:lnTo>
                      <a:lnTo>
                        <a:pt x="14" y="168"/>
                      </a:lnTo>
                      <a:lnTo>
                        <a:pt x="8" y="162"/>
                      </a:lnTo>
                      <a:lnTo>
                        <a:pt x="4" y="156"/>
                      </a:lnTo>
                      <a:lnTo>
                        <a:pt x="2" y="148"/>
                      </a:lnTo>
                      <a:lnTo>
                        <a:pt x="0" y="137"/>
                      </a:lnTo>
                      <a:lnTo>
                        <a:pt x="0" y="43"/>
                      </a:lnTo>
                      <a:lnTo>
                        <a:pt x="0" y="43"/>
                      </a:lnTo>
                      <a:lnTo>
                        <a:pt x="2" y="35"/>
                      </a:lnTo>
                      <a:lnTo>
                        <a:pt x="4" y="27"/>
                      </a:lnTo>
                      <a:lnTo>
                        <a:pt x="8" y="18"/>
                      </a:lnTo>
                      <a:lnTo>
                        <a:pt x="14" y="12"/>
                      </a:lnTo>
                      <a:lnTo>
                        <a:pt x="20" y="6"/>
                      </a:lnTo>
                      <a:lnTo>
                        <a:pt x="28" y="2"/>
                      </a:lnTo>
                      <a:lnTo>
                        <a:pt x="37" y="0"/>
                      </a:lnTo>
                      <a:lnTo>
                        <a:pt x="45" y="0"/>
                      </a:lnTo>
                      <a:lnTo>
                        <a:pt x="129" y="0"/>
                      </a:lnTo>
                      <a:lnTo>
                        <a:pt x="129" y="0"/>
                      </a:lnTo>
                      <a:lnTo>
                        <a:pt x="139" y="0"/>
                      </a:lnTo>
                      <a:lnTo>
                        <a:pt x="147" y="2"/>
                      </a:lnTo>
                      <a:lnTo>
                        <a:pt x="156" y="6"/>
                      </a:lnTo>
                      <a:lnTo>
                        <a:pt x="162" y="12"/>
                      </a:lnTo>
                      <a:lnTo>
                        <a:pt x="166" y="18"/>
                      </a:lnTo>
                      <a:lnTo>
                        <a:pt x="170" y="27"/>
                      </a:lnTo>
                      <a:lnTo>
                        <a:pt x="174" y="35"/>
                      </a:lnTo>
                      <a:lnTo>
                        <a:pt x="174" y="43"/>
                      </a:lnTo>
                      <a:lnTo>
                        <a:pt x="174" y="13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62" name="Freeform 33">
                  <a:extLst>
                    <a:ext uri="{FF2B5EF4-FFF2-40B4-BE49-F238E27FC236}">
                      <a16:creationId xmlns:a16="http://schemas.microsoft.com/office/drawing/2014/main" id="{B974E5CB-7B5F-4F91-8C83-41ECC37777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10463" y="4852988"/>
                  <a:ext cx="276225" cy="608013"/>
                </a:xfrm>
                <a:custGeom>
                  <a:avLst/>
                  <a:gdLst>
                    <a:gd name="T0" fmla="*/ 174 w 174"/>
                    <a:gd name="T1" fmla="*/ 338 h 383"/>
                    <a:gd name="T2" fmla="*/ 174 w 174"/>
                    <a:gd name="T3" fmla="*/ 338 h 383"/>
                    <a:gd name="T4" fmla="*/ 172 w 174"/>
                    <a:gd name="T5" fmla="*/ 349 h 383"/>
                    <a:gd name="T6" fmla="*/ 170 w 174"/>
                    <a:gd name="T7" fmla="*/ 357 h 383"/>
                    <a:gd name="T8" fmla="*/ 166 w 174"/>
                    <a:gd name="T9" fmla="*/ 363 h 383"/>
                    <a:gd name="T10" fmla="*/ 160 w 174"/>
                    <a:gd name="T11" fmla="*/ 369 h 383"/>
                    <a:gd name="T12" fmla="*/ 154 w 174"/>
                    <a:gd name="T13" fmla="*/ 375 h 383"/>
                    <a:gd name="T14" fmla="*/ 148 w 174"/>
                    <a:gd name="T15" fmla="*/ 379 h 383"/>
                    <a:gd name="T16" fmla="*/ 139 w 174"/>
                    <a:gd name="T17" fmla="*/ 381 h 383"/>
                    <a:gd name="T18" fmla="*/ 129 w 174"/>
                    <a:gd name="T19" fmla="*/ 383 h 383"/>
                    <a:gd name="T20" fmla="*/ 45 w 174"/>
                    <a:gd name="T21" fmla="*/ 383 h 383"/>
                    <a:gd name="T22" fmla="*/ 45 w 174"/>
                    <a:gd name="T23" fmla="*/ 383 h 383"/>
                    <a:gd name="T24" fmla="*/ 35 w 174"/>
                    <a:gd name="T25" fmla="*/ 381 h 383"/>
                    <a:gd name="T26" fmla="*/ 27 w 174"/>
                    <a:gd name="T27" fmla="*/ 379 h 383"/>
                    <a:gd name="T28" fmla="*/ 21 w 174"/>
                    <a:gd name="T29" fmla="*/ 375 h 383"/>
                    <a:gd name="T30" fmla="*/ 12 w 174"/>
                    <a:gd name="T31" fmla="*/ 369 h 383"/>
                    <a:gd name="T32" fmla="*/ 8 w 174"/>
                    <a:gd name="T33" fmla="*/ 363 h 383"/>
                    <a:gd name="T34" fmla="*/ 4 w 174"/>
                    <a:gd name="T35" fmla="*/ 357 h 383"/>
                    <a:gd name="T36" fmla="*/ 2 w 174"/>
                    <a:gd name="T37" fmla="*/ 349 h 383"/>
                    <a:gd name="T38" fmla="*/ 0 w 174"/>
                    <a:gd name="T39" fmla="*/ 338 h 383"/>
                    <a:gd name="T40" fmla="*/ 0 w 174"/>
                    <a:gd name="T41" fmla="*/ 43 h 383"/>
                    <a:gd name="T42" fmla="*/ 0 w 174"/>
                    <a:gd name="T43" fmla="*/ 43 h 383"/>
                    <a:gd name="T44" fmla="*/ 2 w 174"/>
                    <a:gd name="T45" fmla="*/ 35 h 383"/>
                    <a:gd name="T46" fmla="*/ 4 w 174"/>
                    <a:gd name="T47" fmla="*/ 27 h 383"/>
                    <a:gd name="T48" fmla="*/ 8 w 174"/>
                    <a:gd name="T49" fmla="*/ 19 h 383"/>
                    <a:gd name="T50" fmla="*/ 12 w 174"/>
                    <a:gd name="T51" fmla="*/ 12 h 383"/>
                    <a:gd name="T52" fmla="*/ 21 w 174"/>
                    <a:gd name="T53" fmla="*/ 6 h 383"/>
                    <a:gd name="T54" fmla="*/ 27 w 174"/>
                    <a:gd name="T55" fmla="*/ 2 h 383"/>
                    <a:gd name="T56" fmla="*/ 35 w 174"/>
                    <a:gd name="T57" fmla="*/ 0 h 383"/>
                    <a:gd name="T58" fmla="*/ 45 w 174"/>
                    <a:gd name="T59" fmla="*/ 0 h 383"/>
                    <a:gd name="T60" fmla="*/ 129 w 174"/>
                    <a:gd name="T61" fmla="*/ 0 h 383"/>
                    <a:gd name="T62" fmla="*/ 129 w 174"/>
                    <a:gd name="T63" fmla="*/ 0 h 383"/>
                    <a:gd name="T64" fmla="*/ 139 w 174"/>
                    <a:gd name="T65" fmla="*/ 0 h 383"/>
                    <a:gd name="T66" fmla="*/ 148 w 174"/>
                    <a:gd name="T67" fmla="*/ 2 h 383"/>
                    <a:gd name="T68" fmla="*/ 154 w 174"/>
                    <a:gd name="T69" fmla="*/ 6 h 383"/>
                    <a:gd name="T70" fmla="*/ 160 w 174"/>
                    <a:gd name="T71" fmla="*/ 12 h 383"/>
                    <a:gd name="T72" fmla="*/ 166 w 174"/>
                    <a:gd name="T73" fmla="*/ 19 h 383"/>
                    <a:gd name="T74" fmla="*/ 170 w 174"/>
                    <a:gd name="T75" fmla="*/ 27 h 383"/>
                    <a:gd name="T76" fmla="*/ 172 w 174"/>
                    <a:gd name="T77" fmla="*/ 35 h 383"/>
                    <a:gd name="T78" fmla="*/ 174 w 174"/>
                    <a:gd name="T79" fmla="*/ 43 h 383"/>
                    <a:gd name="T80" fmla="*/ 174 w 174"/>
                    <a:gd name="T81" fmla="*/ 338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74" h="383">
                      <a:moveTo>
                        <a:pt x="174" y="338"/>
                      </a:moveTo>
                      <a:lnTo>
                        <a:pt x="174" y="338"/>
                      </a:lnTo>
                      <a:lnTo>
                        <a:pt x="172" y="349"/>
                      </a:lnTo>
                      <a:lnTo>
                        <a:pt x="170" y="357"/>
                      </a:lnTo>
                      <a:lnTo>
                        <a:pt x="166" y="363"/>
                      </a:lnTo>
                      <a:lnTo>
                        <a:pt x="160" y="369"/>
                      </a:lnTo>
                      <a:lnTo>
                        <a:pt x="154" y="375"/>
                      </a:lnTo>
                      <a:lnTo>
                        <a:pt x="148" y="379"/>
                      </a:lnTo>
                      <a:lnTo>
                        <a:pt x="139" y="381"/>
                      </a:lnTo>
                      <a:lnTo>
                        <a:pt x="129" y="383"/>
                      </a:lnTo>
                      <a:lnTo>
                        <a:pt x="45" y="383"/>
                      </a:lnTo>
                      <a:lnTo>
                        <a:pt x="45" y="383"/>
                      </a:lnTo>
                      <a:lnTo>
                        <a:pt x="35" y="381"/>
                      </a:lnTo>
                      <a:lnTo>
                        <a:pt x="27" y="379"/>
                      </a:lnTo>
                      <a:lnTo>
                        <a:pt x="21" y="375"/>
                      </a:lnTo>
                      <a:lnTo>
                        <a:pt x="12" y="369"/>
                      </a:lnTo>
                      <a:lnTo>
                        <a:pt x="8" y="363"/>
                      </a:lnTo>
                      <a:lnTo>
                        <a:pt x="4" y="357"/>
                      </a:lnTo>
                      <a:lnTo>
                        <a:pt x="2" y="349"/>
                      </a:lnTo>
                      <a:lnTo>
                        <a:pt x="0" y="338"/>
                      </a:lnTo>
                      <a:lnTo>
                        <a:pt x="0" y="43"/>
                      </a:lnTo>
                      <a:lnTo>
                        <a:pt x="0" y="43"/>
                      </a:lnTo>
                      <a:lnTo>
                        <a:pt x="2" y="35"/>
                      </a:lnTo>
                      <a:lnTo>
                        <a:pt x="4" y="27"/>
                      </a:lnTo>
                      <a:lnTo>
                        <a:pt x="8" y="19"/>
                      </a:lnTo>
                      <a:lnTo>
                        <a:pt x="12" y="12"/>
                      </a:lnTo>
                      <a:lnTo>
                        <a:pt x="21" y="6"/>
                      </a:lnTo>
                      <a:lnTo>
                        <a:pt x="27" y="2"/>
                      </a:lnTo>
                      <a:lnTo>
                        <a:pt x="35" y="0"/>
                      </a:lnTo>
                      <a:lnTo>
                        <a:pt x="45" y="0"/>
                      </a:lnTo>
                      <a:lnTo>
                        <a:pt x="129" y="0"/>
                      </a:lnTo>
                      <a:lnTo>
                        <a:pt x="129" y="0"/>
                      </a:lnTo>
                      <a:lnTo>
                        <a:pt x="139" y="0"/>
                      </a:lnTo>
                      <a:lnTo>
                        <a:pt x="148" y="2"/>
                      </a:lnTo>
                      <a:lnTo>
                        <a:pt x="154" y="6"/>
                      </a:lnTo>
                      <a:lnTo>
                        <a:pt x="160" y="12"/>
                      </a:lnTo>
                      <a:lnTo>
                        <a:pt x="166" y="19"/>
                      </a:lnTo>
                      <a:lnTo>
                        <a:pt x="170" y="27"/>
                      </a:lnTo>
                      <a:lnTo>
                        <a:pt x="172" y="35"/>
                      </a:lnTo>
                      <a:lnTo>
                        <a:pt x="174" y="43"/>
                      </a:lnTo>
                      <a:lnTo>
                        <a:pt x="174" y="33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63" name="Freeform 34">
                  <a:extLst>
                    <a:ext uri="{FF2B5EF4-FFF2-40B4-BE49-F238E27FC236}">
                      <a16:creationId xmlns:a16="http://schemas.microsoft.com/office/drawing/2014/main" id="{DB0986D4-3661-48DE-921D-F4B2976763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29600" y="4703763"/>
                  <a:ext cx="276225" cy="757238"/>
                </a:xfrm>
                <a:custGeom>
                  <a:avLst/>
                  <a:gdLst>
                    <a:gd name="T0" fmla="*/ 174 w 174"/>
                    <a:gd name="T1" fmla="*/ 430 h 477"/>
                    <a:gd name="T2" fmla="*/ 174 w 174"/>
                    <a:gd name="T3" fmla="*/ 430 h 477"/>
                    <a:gd name="T4" fmla="*/ 172 w 174"/>
                    <a:gd name="T5" fmla="*/ 441 h 477"/>
                    <a:gd name="T6" fmla="*/ 170 w 174"/>
                    <a:gd name="T7" fmla="*/ 449 h 477"/>
                    <a:gd name="T8" fmla="*/ 166 w 174"/>
                    <a:gd name="T9" fmla="*/ 457 h 477"/>
                    <a:gd name="T10" fmla="*/ 160 w 174"/>
                    <a:gd name="T11" fmla="*/ 463 h 477"/>
                    <a:gd name="T12" fmla="*/ 154 w 174"/>
                    <a:gd name="T13" fmla="*/ 469 h 477"/>
                    <a:gd name="T14" fmla="*/ 146 w 174"/>
                    <a:gd name="T15" fmla="*/ 473 h 477"/>
                    <a:gd name="T16" fmla="*/ 137 w 174"/>
                    <a:gd name="T17" fmla="*/ 475 h 477"/>
                    <a:gd name="T18" fmla="*/ 127 w 174"/>
                    <a:gd name="T19" fmla="*/ 477 h 477"/>
                    <a:gd name="T20" fmla="*/ 47 w 174"/>
                    <a:gd name="T21" fmla="*/ 477 h 477"/>
                    <a:gd name="T22" fmla="*/ 47 w 174"/>
                    <a:gd name="T23" fmla="*/ 477 h 477"/>
                    <a:gd name="T24" fmla="*/ 37 w 174"/>
                    <a:gd name="T25" fmla="*/ 475 h 477"/>
                    <a:gd name="T26" fmla="*/ 29 w 174"/>
                    <a:gd name="T27" fmla="*/ 473 h 477"/>
                    <a:gd name="T28" fmla="*/ 20 w 174"/>
                    <a:gd name="T29" fmla="*/ 469 h 477"/>
                    <a:gd name="T30" fmla="*/ 14 w 174"/>
                    <a:gd name="T31" fmla="*/ 463 h 477"/>
                    <a:gd name="T32" fmla="*/ 8 w 174"/>
                    <a:gd name="T33" fmla="*/ 457 h 477"/>
                    <a:gd name="T34" fmla="*/ 4 w 174"/>
                    <a:gd name="T35" fmla="*/ 449 h 477"/>
                    <a:gd name="T36" fmla="*/ 2 w 174"/>
                    <a:gd name="T37" fmla="*/ 441 h 477"/>
                    <a:gd name="T38" fmla="*/ 0 w 174"/>
                    <a:gd name="T39" fmla="*/ 430 h 477"/>
                    <a:gd name="T40" fmla="*/ 0 w 174"/>
                    <a:gd name="T41" fmla="*/ 47 h 477"/>
                    <a:gd name="T42" fmla="*/ 0 w 174"/>
                    <a:gd name="T43" fmla="*/ 47 h 477"/>
                    <a:gd name="T44" fmla="*/ 2 w 174"/>
                    <a:gd name="T45" fmla="*/ 37 h 477"/>
                    <a:gd name="T46" fmla="*/ 4 w 174"/>
                    <a:gd name="T47" fmla="*/ 29 h 477"/>
                    <a:gd name="T48" fmla="*/ 8 w 174"/>
                    <a:gd name="T49" fmla="*/ 20 h 477"/>
                    <a:gd name="T50" fmla="*/ 14 w 174"/>
                    <a:gd name="T51" fmla="*/ 12 h 477"/>
                    <a:gd name="T52" fmla="*/ 20 w 174"/>
                    <a:gd name="T53" fmla="*/ 8 h 477"/>
                    <a:gd name="T54" fmla="*/ 29 w 174"/>
                    <a:gd name="T55" fmla="*/ 4 h 477"/>
                    <a:gd name="T56" fmla="*/ 37 w 174"/>
                    <a:gd name="T57" fmla="*/ 0 h 477"/>
                    <a:gd name="T58" fmla="*/ 47 w 174"/>
                    <a:gd name="T59" fmla="*/ 0 h 477"/>
                    <a:gd name="T60" fmla="*/ 127 w 174"/>
                    <a:gd name="T61" fmla="*/ 0 h 477"/>
                    <a:gd name="T62" fmla="*/ 127 w 174"/>
                    <a:gd name="T63" fmla="*/ 0 h 477"/>
                    <a:gd name="T64" fmla="*/ 137 w 174"/>
                    <a:gd name="T65" fmla="*/ 0 h 477"/>
                    <a:gd name="T66" fmla="*/ 146 w 174"/>
                    <a:gd name="T67" fmla="*/ 4 h 477"/>
                    <a:gd name="T68" fmla="*/ 154 w 174"/>
                    <a:gd name="T69" fmla="*/ 8 h 477"/>
                    <a:gd name="T70" fmla="*/ 160 w 174"/>
                    <a:gd name="T71" fmla="*/ 12 h 477"/>
                    <a:gd name="T72" fmla="*/ 166 w 174"/>
                    <a:gd name="T73" fmla="*/ 20 h 477"/>
                    <a:gd name="T74" fmla="*/ 170 w 174"/>
                    <a:gd name="T75" fmla="*/ 29 h 477"/>
                    <a:gd name="T76" fmla="*/ 172 w 174"/>
                    <a:gd name="T77" fmla="*/ 37 h 477"/>
                    <a:gd name="T78" fmla="*/ 174 w 174"/>
                    <a:gd name="T79" fmla="*/ 47 h 477"/>
                    <a:gd name="T80" fmla="*/ 174 w 174"/>
                    <a:gd name="T81" fmla="*/ 430 h 4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74" h="477">
                      <a:moveTo>
                        <a:pt x="174" y="430"/>
                      </a:moveTo>
                      <a:lnTo>
                        <a:pt x="174" y="430"/>
                      </a:lnTo>
                      <a:lnTo>
                        <a:pt x="172" y="441"/>
                      </a:lnTo>
                      <a:lnTo>
                        <a:pt x="170" y="449"/>
                      </a:lnTo>
                      <a:lnTo>
                        <a:pt x="166" y="457"/>
                      </a:lnTo>
                      <a:lnTo>
                        <a:pt x="160" y="463"/>
                      </a:lnTo>
                      <a:lnTo>
                        <a:pt x="154" y="469"/>
                      </a:lnTo>
                      <a:lnTo>
                        <a:pt x="146" y="473"/>
                      </a:lnTo>
                      <a:lnTo>
                        <a:pt x="137" y="475"/>
                      </a:lnTo>
                      <a:lnTo>
                        <a:pt x="127" y="477"/>
                      </a:lnTo>
                      <a:lnTo>
                        <a:pt x="47" y="477"/>
                      </a:lnTo>
                      <a:lnTo>
                        <a:pt x="47" y="477"/>
                      </a:lnTo>
                      <a:lnTo>
                        <a:pt x="37" y="475"/>
                      </a:lnTo>
                      <a:lnTo>
                        <a:pt x="29" y="473"/>
                      </a:lnTo>
                      <a:lnTo>
                        <a:pt x="20" y="469"/>
                      </a:lnTo>
                      <a:lnTo>
                        <a:pt x="14" y="463"/>
                      </a:lnTo>
                      <a:lnTo>
                        <a:pt x="8" y="457"/>
                      </a:lnTo>
                      <a:lnTo>
                        <a:pt x="4" y="449"/>
                      </a:lnTo>
                      <a:lnTo>
                        <a:pt x="2" y="441"/>
                      </a:lnTo>
                      <a:lnTo>
                        <a:pt x="0" y="430"/>
                      </a:lnTo>
                      <a:lnTo>
                        <a:pt x="0" y="47"/>
                      </a:lnTo>
                      <a:lnTo>
                        <a:pt x="0" y="47"/>
                      </a:lnTo>
                      <a:lnTo>
                        <a:pt x="2" y="37"/>
                      </a:lnTo>
                      <a:lnTo>
                        <a:pt x="4" y="29"/>
                      </a:lnTo>
                      <a:lnTo>
                        <a:pt x="8" y="20"/>
                      </a:lnTo>
                      <a:lnTo>
                        <a:pt x="14" y="12"/>
                      </a:lnTo>
                      <a:lnTo>
                        <a:pt x="20" y="8"/>
                      </a:lnTo>
                      <a:lnTo>
                        <a:pt x="29" y="4"/>
                      </a:lnTo>
                      <a:lnTo>
                        <a:pt x="37" y="0"/>
                      </a:lnTo>
                      <a:lnTo>
                        <a:pt x="47" y="0"/>
                      </a:lnTo>
                      <a:lnTo>
                        <a:pt x="127" y="0"/>
                      </a:lnTo>
                      <a:lnTo>
                        <a:pt x="127" y="0"/>
                      </a:lnTo>
                      <a:lnTo>
                        <a:pt x="137" y="0"/>
                      </a:lnTo>
                      <a:lnTo>
                        <a:pt x="146" y="4"/>
                      </a:lnTo>
                      <a:lnTo>
                        <a:pt x="154" y="8"/>
                      </a:lnTo>
                      <a:lnTo>
                        <a:pt x="160" y="12"/>
                      </a:lnTo>
                      <a:lnTo>
                        <a:pt x="166" y="20"/>
                      </a:lnTo>
                      <a:lnTo>
                        <a:pt x="170" y="29"/>
                      </a:lnTo>
                      <a:lnTo>
                        <a:pt x="172" y="37"/>
                      </a:lnTo>
                      <a:lnTo>
                        <a:pt x="174" y="47"/>
                      </a:lnTo>
                      <a:lnTo>
                        <a:pt x="174" y="43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64" name="Freeform 35">
                  <a:extLst>
                    <a:ext uri="{FF2B5EF4-FFF2-40B4-BE49-F238E27FC236}">
                      <a16:creationId xmlns:a16="http://schemas.microsoft.com/office/drawing/2014/main" id="{EB7A0020-04E7-494A-BEB0-D60B7B66C5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61300" y="4995863"/>
                  <a:ext cx="277812" cy="465138"/>
                </a:xfrm>
                <a:custGeom>
                  <a:avLst/>
                  <a:gdLst>
                    <a:gd name="T0" fmla="*/ 175 w 175"/>
                    <a:gd name="T1" fmla="*/ 248 h 293"/>
                    <a:gd name="T2" fmla="*/ 175 w 175"/>
                    <a:gd name="T3" fmla="*/ 248 h 293"/>
                    <a:gd name="T4" fmla="*/ 173 w 175"/>
                    <a:gd name="T5" fmla="*/ 259 h 293"/>
                    <a:gd name="T6" fmla="*/ 171 w 175"/>
                    <a:gd name="T7" fmla="*/ 267 h 293"/>
                    <a:gd name="T8" fmla="*/ 166 w 175"/>
                    <a:gd name="T9" fmla="*/ 273 h 293"/>
                    <a:gd name="T10" fmla="*/ 160 w 175"/>
                    <a:gd name="T11" fmla="*/ 279 h 293"/>
                    <a:gd name="T12" fmla="*/ 154 w 175"/>
                    <a:gd name="T13" fmla="*/ 285 h 293"/>
                    <a:gd name="T14" fmla="*/ 146 w 175"/>
                    <a:gd name="T15" fmla="*/ 289 h 293"/>
                    <a:gd name="T16" fmla="*/ 138 w 175"/>
                    <a:gd name="T17" fmla="*/ 291 h 293"/>
                    <a:gd name="T18" fmla="*/ 130 w 175"/>
                    <a:gd name="T19" fmla="*/ 293 h 293"/>
                    <a:gd name="T20" fmla="*/ 46 w 175"/>
                    <a:gd name="T21" fmla="*/ 293 h 293"/>
                    <a:gd name="T22" fmla="*/ 46 w 175"/>
                    <a:gd name="T23" fmla="*/ 293 h 293"/>
                    <a:gd name="T24" fmla="*/ 35 w 175"/>
                    <a:gd name="T25" fmla="*/ 291 h 293"/>
                    <a:gd name="T26" fmla="*/ 27 w 175"/>
                    <a:gd name="T27" fmla="*/ 289 h 293"/>
                    <a:gd name="T28" fmla="*/ 19 w 175"/>
                    <a:gd name="T29" fmla="*/ 285 h 293"/>
                    <a:gd name="T30" fmla="*/ 13 w 175"/>
                    <a:gd name="T31" fmla="*/ 279 h 293"/>
                    <a:gd name="T32" fmla="*/ 9 w 175"/>
                    <a:gd name="T33" fmla="*/ 273 h 293"/>
                    <a:gd name="T34" fmla="*/ 5 w 175"/>
                    <a:gd name="T35" fmla="*/ 267 h 293"/>
                    <a:gd name="T36" fmla="*/ 0 w 175"/>
                    <a:gd name="T37" fmla="*/ 259 h 293"/>
                    <a:gd name="T38" fmla="*/ 0 w 175"/>
                    <a:gd name="T39" fmla="*/ 248 h 293"/>
                    <a:gd name="T40" fmla="*/ 0 w 175"/>
                    <a:gd name="T41" fmla="*/ 45 h 293"/>
                    <a:gd name="T42" fmla="*/ 0 w 175"/>
                    <a:gd name="T43" fmla="*/ 45 h 293"/>
                    <a:gd name="T44" fmla="*/ 0 w 175"/>
                    <a:gd name="T45" fmla="*/ 35 h 293"/>
                    <a:gd name="T46" fmla="*/ 5 w 175"/>
                    <a:gd name="T47" fmla="*/ 27 h 293"/>
                    <a:gd name="T48" fmla="*/ 9 w 175"/>
                    <a:gd name="T49" fmla="*/ 21 h 293"/>
                    <a:gd name="T50" fmla="*/ 13 w 175"/>
                    <a:gd name="T51" fmla="*/ 13 h 293"/>
                    <a:gd name="T52" fmla="*/ 19 w 175"/>
                    <a:gd name="T53" fmla="*/ 9 h 293"/>
                    <a:gd name="T54" fmla="*/ 27 w 175"/>
                    <a:gd name="T55" fmla="*/ 4 h 293"/>
                    <a:gd name="T56" fmla="*/ 35 w 175"/>
                    <a:gd name="T57" fmla="*/ 2 h 293"/>
                    <a:gd name="T58" fmla="*/ 46 w 175"/>
                    <a:gd name="T59" fmla="*/ 0 h 293"/>
                    <a:gd name="T60" fmla="*/ 130 w 175"/>
                    <a:gd name="T61" fmla="*/ 0 h 293"/>
                    <a:gd name="T62" fmla="*/ 130 w 175"/>
                    <a:gd name="T63" fmla="*/ 0 h 293"/>
                    <a:gd name="T64" fmla="*/ 138 w 175"/>
                    <a:gd name="T65" fmla="*/ 2 h 293"/>
                    <a:gd name="T66" fmla="*/ 146 w 175"/>
                    <a:gd name="T67" fmla="*/ 4 h 293"/>
                    <a:gd name="T68" fmla="*/ 154 w 175"/>
                    <a:gd name="T69" fmla="*/ 9 h 293"/>
                    <a:gd name="T70" fmla="*/ 160 w 175"/>
                    <a:gd name="T71" fmla="*/ 13 h 293"/>
                    <a:gd name="T72" fmla="*/ 166 w 175"/>
                    <a:gd name="T73" fmla="*/ 21 h 293"/>
                    <a:gd name="T74" fmla="*/ 171 w 175"/>
                    <a:gd name="T75" fmla="*/ 27 h 293"/>
                    <a:gd name="T76" fmla="*/ 173 w 175"/>
                    <a:gd name="T77" fmla="*/ 35 h 293"/>
                    <a:gd name="T78" fmla="*/ 175 w 175"/>
                    <a:gd name="T79" fmla="*/ 45 h 293"/>
                    <a:gd name="T80" fmla="*/ 175 w 175"/>
                    <a:gd name="T81" fmla="*/ 248 h 2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75" h="293">
                      <a:moveTo>
                        <a:pt x="175" y="248"/>
                      </a:moveTo>
                      <a:lnTo>
                        <a:pt x="175" y="248"/>
                      </a:lnTo>
                      <a:lnTo>
                        <a:pt x="173" y="259"/>
                      </a:lnTo>
                      <a:lnTo>
                        <a:pt x="171" y="267"/>
                      </a:lnTo>
                      <a:lnTo>
                        <a:pt x="166" y="273"/>
                      </a:lnTo>
                      <a:lnTo>
                        <a:pt x="160" y="279"/>
                      </a:lnTo>
                      <a:lnTo>
                        <a:pt x="154" y="285"/>
                      </a:lnTo>
                      <a:lnTo>
                        <a:pt x="146" y="289"/>
                      </a:lnTo>
                      <a:lnTo>
                        <a:pt x="138" y="291"/>
                      </a:lnTo>
                      <a:lnTo>
                        <a:pt x="130" y="293"/>
                      </a:lnTo>
                      <a:lnTo>
                        <a:pt x="46" y="293"/>
                      </a:lnTo>
                      <a:lnTo>
                        <a:pt x="46" y="293"/>
                      </a:lnTo>
                      <a:lnTo>
                        <a:pt x="35" y="291"/>
                      </a:lnTo>
                      <a:lnTo>
                        <a:pt x="27" y="289"/>
                      </a:lnTo>
                      <a:lnTo>
                        <a:pt x="19" y="285"/>
                      </a:lnTo>
                      <a:lnTo>
                        <a:pt x="13" y="279"/>
                      </a:lnTo>
                      <a:lnTo>
                        <a:pt x="9" y="273"/>
                      </a:lnTo>
                      <a:lnTo>
                        <a:pt x="5" y="267"/>
                      </a:lnTo>
                      <a:lnTo>
                        <a:pt x="0" y="259"/>
                      </a:lnTo>
                      <a:lnTo>
                        <a:pt x="0" y="248"/>
                      </a:lnTo>
                      <a:lnTo>
                        <a:pt x="0" y="45"/>
                      </a:lnTo>
                      <a:lnTo>
                        <a:pt x="0" y="45"/>
                      </a:lnTo>
                      <a:lnTo>
                        <a:pt x="0" y="35"/>
                      </a:lnTo>
                      <a:lnTo>
                        <a:pt x="5" y="27"/>
                      </a:lnTo>
                      <a:lnTo>
                        <a:pt x="9" y="21"/>
                      </a:lnTo>
                      <a:lnTo>
                        <a:pt x="13" y="13"/>
                      </a:lnTo>
                      <a:lnTo>
                        <a:pt x="19" y="9"/>
                      </a:lnTo>
                      <a:lnTo>
                        <a:pt x="27" y="4"/>
                      </a:lnTo>
                      <a:lnTo>
                        <a:pt x="35" y="2"/>
                      </a:lnTo>
                      <a:lnTo>
                        <a:pt x="46" y="0"/>
                      </a:lnTo>
                      <a:lnTo>
                        <a:pt x="130" y="0"/>
                      </a:lnTo>
                      <a:lnTo>
                        <a:pt x="130" y="0"/>
                      </a:lnTo>
                      <a:lnTo>
                        <a:pt x="138" y="2"/>
                      </a:lnTo>
                      <a:lnTo>
                        <a:pt x="146" y="4"/>
                      </a:lnTo>
                      <a:lnTo>
                        <a:pt x="154" y="9"/>
                      </a:lnTo>
                      <a:lnTo>
                        <a:pt x="160" y="13"/>
                      </a:lnTo>
                      <a:lnTo>
                        <a:pt x="166" y="21"/>
                      </a:lnTo>
                      <a:lnTo>
                        <a:pt x="171" y="27"/>
                      </a:lnTo>
                      <a:lnTo>
                        <a:pt x="173" y="35"/>
                      </a:lnTo>
                      <a:lnTo>
                        <a:pt x="175" y="45"/>
                      </a:lnTo>
                      <a:lnTo>
                        <a:pt x="175" y="24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65" name="Freeform 36">
                  <a:extLst>
                    <a:ext uri="{FF2B5EF4-FFF2-40B4-BE49-F238E27FC236}">
                      <a16:creationId xmlns:a16="http://schemas.microsoft.com/office/drawing/2014/main" id="{77AAE7BB-1E67-4637-859F-9676416D3A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38988" y="4264025"/>
                  <a:ext cx="1311275" cy="690563"/>
                </a:xfrm>
                <a:custGeom>
                  <a:avLst/>
                  <a:gdLst>
                    <a:gd name="T0" fmla="*/ 826 w 826"/>
                    <a:gd name="T1" fmla="*/ 0 h 435"/>
                    <a:gd name="T2" fmla="*/ 656 w 826"/>
                    <a:gd name="T3" fmla="*/ 19 h 435"/>
                    <a:gd name="T4" fmla="*/ 712 w 826"/>
                    <a:gd name="T5" fmla="*/ 76 h 435"/>
                    <a:gd name="T6" fmla="*/ 529 w 826"/>
                    <a:gd name="T7" fmla="*/ 299 h 435"/>
                    <a:gd name="T8" fmla="*/ 339 w 826"/>
                    <a:gd name="T9" fmla="*/ 123 h 435"/>
                    <a:gd name="T10" fmla="*/ 339 w 826"/>
                    <a:gd name="T11" fmla="*/ 123 h 435"/>
                    <a:gd name="T12" fmla="*/ 332 w 826"/>
                    <a:gd name="T13" fmla="*/ 119 h 435"/>
                    <a:gd name="T14" fmla="*/ 328 w 826"/>
                    <a:gd name="T15" fmla="*/ 117 h 435"/>
                    <a:gd name="T16" fmla="*/ 316 w 826"/>
                    <a:gd name="T17" fmla="*/ 115 h 435"/>
                    <a:gd name="T18" fmla="*/ 304 w 826"/>
                    <a:gd name="T19" fmla="*/ 117 h 435"/>
                    <a:gd name="T20" fmla="*/ 298 w 826"/>
                    <a:gd name="T21" fmla="*/ 119 h 435"/>
                    <a:gd name="T22" fmla="*/ 291 w 826"/>
                    <a:gd name="T23" fmla="*/ 123 h 435"/>
                    <a:gd name="T24" fmla="*/ 13 w 826"/>
                    <a:gd name="T25" fmla="*/ 375 h 435"/>
                    <a:gd name="T26" fmla="*/ 13 w 826"/>
                    <a:gd name="T27" fmla="*/ 375 h 435"/>
                    <a:gd name="T28" fmla="*/ 9 w 826"/>
                    <a:gd name="T29" fmla="*/ 381 h 435"/>
                    <a:gd name="T30" fmla="*/ 5 w 826"/>
                    <a:gd name="T31" fmla="*/ 388 h 435"/>
                    <a:gd name="T32" fmla="*/ 3 w 826"/>
                    <a:gd name="T33" fmla="*/ 394 h 435"/>
                    <a:gd name="T34" fmla="*/ 0 w 826"/>
                    <a:gd name="T35" fmla="*/ 400 h 435"/>
                    <a:gd name="T36" fmla="*/ 3 w 826"/>
                    <a:gd name="T37" fmla="*/ 406 h 435"/>
                    <a:gd name="T38" fmla="*/ 3 w 826"/>
                    <a:gd name="T39" fmla="*/ 412 h 435"/>
                    <a:gd name="T40" fmla="*/ 7 w 826"/>
                    <a:gd name="T41" fmla="*/ 418 h 435"/>
                    <a:gd name="T42" fmla="*/ 11 w 826"/>
                    <a:gd name="T43" fmla="*/ 424 h 435"/>
                    <a:gd name="T44" fmla="*/ 11 w 826"/>
                    <a:gd name="T45" fmla="*/ 424 h 435"/>
                    <a:gd name="T46" fmla="*/ 15 w 826"/>
                    <a:gd name="T47" fmla="*/ 429 h 435"/>
                    <a:gd name="T48" fmla="*/ 21 w 826"/>
                    <a:gd name="T49" fmla="*/ 433 h 435"/>
                    <a:gd name="T50" fmla="*/ 29 w 826"/>
                    <a:gd name="T51" fmla="*/ 435 h 435"/>
                    <a:gd name="T52" fmla="*/ 35 w 826"/>
                    <a:gd name="T53" fmla="*/ 435 h 435"/>
                    <a:gd name="T54" fmla="*/ 35 w 826"/>
                    <a:gd name="T55" fmla="*/ 435 h 435"/>
                    <a:gd name="T56" fmla="*/ 48 w 826"/>
                    <a:gd name="T57" fmla="*/ 433 h 435"/>
                    <a:gd name="T58" fmla="*/ 58 w 826"/>
                    <a:gd name="T59" fmla="*/ 426 h 435"/>
                    <a:gd name="T60" fmla="*/ 58 w 826"/>
                    <a:gd name="T61" fmla="*/ 426 h 435"/>
                    <a:gd name="T62" fmla="*/ 314 w 826"/>
                    <a:gd name="T63" fmla="*/ 195 h 435"/>
                    <a:gd name="T64" fmla="*/ 509 w 826"/>
                    <a:gd name="T65" fmla="*/ 375 h 435"/>
                    <a:gd name="T66" fmla="*/ 509 w 826"/>
                    <a:gd name="T67" fmla="*/ 375 h 435"/>
                    <a:gd name="T68" fmla="*/ 515 w 826"/>
                    <a:gd name="T69" fmla="*/ 379 h 435"/>
                    <a:gd name="T70" fmla="*/ 521 w 826"/>
                    <a:gd name="T71" fmla="*/ 381 h 435"/>
                    <a:gd name="T72" fmla="*/ 527 w 826"/>
                    <a:gd name="T73" fmla="*/ 383 h 435"/>
                    <a:gd name="T74" fmla="*/ 535 w 826"/>
                    <a:gd name="T75" fmla="*/ 383 h 435"/>
                    <a:gd name="T76" fmla="*/ 535 w 826"/>
                    <a:gd name="T77" fmla="*/ 383 h 435"/>
                    <a:gd name="T78" fmla="*/ 541 w 826"/>
                    <a:gd name="T79" fmla="*/ 381 h 435"/>
                    <a:gd name="T80" fmla="*/ 548 w 826"/>
                    <a:gd name="T81" fmla="*/ 379 h 435"/>
                    <a:gd name="T82" fmla="*/ 554 w 826"/>
                    <a:gd name="T83" fmla="*/ 375 h 435"/>
                    <a:gd name="T84" fmla="*/ 558 w 826"/>
                    <a:gd name="T85" fmla="*/ 371 h 435"/>
                    <a:gd name="T86" fmla="*/ 761 w 826"/>
                    <a:gd name="T87" fmla="*/ 123 h 435"/>
                    <a:gd name="T88" fmla="*/ 808 w 826"/>
                    <a:gd name="T89" fmla="*/ 170 h 435"/>
                    <a:gd name="T90" fmla="*/ 826 w 826"/>
                    <a:gd name="T91" fmla="*/ 0 h 4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826" h="435">
                      <a:moveTo>
                        <a:pt x="826" y="0"/>
                      </a:moveTo>
                      <a:lnTo>
                        <a:pt x="656" y="19"/>
                      </a:lnTo>
                      <a:lnTo>
                        <a:pt x="712" y="76"/>
                      </a:lnTo>
                      <a:lnTo>
                        <a:pt x="529" y="299"/>
                      </a:lnTo>
                      <a:lnTo>
                        <a:pt x="339" y="123"/>
                      </a:lnTo>
                      <a:lnTo>
                        <a:pt x="339" y="123"/>
                      </a:lnTo>
                      <a:lnTo>
                        <a:pt x="332" y="119"/>
                      </a:lnTo>
                      <a:lnTo>
                        <a:pt x="328" y="117"/>
                      </a:lnTo>
                      <a:lnTo>
                        <a:pt x="316" y="115"/>
                      </a:lnTo>
                      <a:lnTo>
                        <a:pt x="304" y="117"/>
                      </a:lnTo>
                      <a:lnTo>
                        <a:pt x="298" y="119"/>
                      </a:lnTo>
                      <a:lnTo>
                        <a:pt x="291" y="123"/>
                      </a:lnTo>
                      <a:lnTo>
                        <a:pt x="13" y="375"/>
                      </a:lnTo>
                      <a:lnTo>
                        <a:pt x="13" y="375"/>
                      </a:lnTo>
                      <a:lnTo>
                        <a:pt x="9" y="381"/>
                      </a:lnTo>
                      <a:lnTo>
                        <a:pt x="5" y="388"/>
                      </a:lnTo>
                      <a:lnTo>
                        <a:pt x="3" y="394"/>
                      </a:lnTo>
                      <a:lnTo>
                        <a:pt x="0" y="400"/>
                      </a:lnTo>
                      <a:lnTo>
                        <a:pt x="3" y="406"/>
                      </a:lnTo>
                      <a:lnTo>
                        <a:pt x="3" y="412"/>
                      </a:lnTo>
                      <a:lnTo>
                        <a:pt x="7" y="418"/>
                      </a:lnTo>
                      <a:lnTo>
                        <a:pt x="11" y="424"/>
                      </a:lnTo>
                      <a:lnTo>
                        <a:pt x="11" y="424"/>
                      </a:lnTo>
                      <a:lnTo>
                        <a:pt x="15" y="429"/>
                      </a:lnTo>
                      <a:lnTo>
                        <a:pt x="21" y="433"/>
                      </a:lnTo>
                      <a:lnTo>
                        <a:pt x="29" y="435"/>
                      </a:lnTo>
                      <a:lnTo>
                        <a:pt x="35" y="435"/>
                      </a:lnTo>
                      <a:lnTo>
                        <a:pt x="35" y="435"/>
                      </a:lnTo>
                      <a:lnTo>
                        <a:pt x="48" y="433"/>
                      </a:lnTo>
                      <a:lnTo>
                        <a:pt x="58" y="426"/>
                      </a:lnTo>
                      <a:lnTo>
                        <a:pt x="58" y="426"/>
                      </a:lnTo>
                      <a:lnTo>
                        <a:pt x="314" y="195"/>
                      </a:lnTo>
                      <a:lnTo>
                        <a:pt x="509" y="375"/>
                      </a:lnTo>
                      <a:lnTo>
                        <a:pt x="509" y="375"/>
                      </a:lnTo>
                      <a:lnTo>
                        <a:pt x="515" y="379"/>
                      </a:lnTo>
                      <a:lnTo>
                        <a:pt x="521" y="381"/>
                      </a:lnTo>
                      <a:lnTo>
                        <a:pt x="527" y="383"/>
                      </a:lnTo>
                      <a:lnTo>
                        <a:pt x="535" y="383"/>
                      </a:lnTo>
                      <a:lnTo>
                        <a:pt x="535" y="383"/>
                      </a:lnTo>
                      <a:lnTo>
                        <a:pt x="541" y="381"/>
                      </a:lnTo>
                      <a:lnTo>
                        <a:pt x="548" y="379"/>
                      </a:lnTo>
                      <a:lnTo>
                        <a:pt x="554" y="375"/>
                      </a:lnTo>
                      <a:lnTo>
                        <a:pt x="558" y="371"/>
                      </a:lnTo>
                      <a:lnTo>
                        <a:pt x="761" y="123"/>
                      </a:lnTo>
                      <a:lnTo>
                        <a:pt x="808" y="170"/>
                      </a:lnTo>
                      <a:lnTo>
                        <a:pt x="82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</p:grpSp>
      </p:grpSp>
      <p:grpSp>
        <p:nvGrpSpPr>
          <p:cNvPr id="199" name="群組 198">
            <a:extLst>
              <a:ext uri="{FF2B5EF4-FFF2-40B4-BE49-F238E27FC236}">
                <a16:creationId xmlns:a16="http://schemas.microsoft.com/office/drawing/2014/main" id="{40B2BCEE-EFE3-478C-862E-C9E8D04EE77A}"/>
              </a:ext>
            </a:extLst>
          </p:cNvPr>
          <p:cNvGrpSpPr/>
          <p:nvPr/>
        </p:nvGrpSpPr>
        <p:grpSpPr>
          <a:xfrm>
            <a:off x="9184267" y="2347772"/>
            <a:ext cx="2790000" cy="3611880"/>
            <a:chOff x="8943393" y="2356915"/>
            <a:chExt cx="2790000" cy="3611880"/>
          </a:xfrm>
        </p:grpSpPr>
        <p:grpSp>
          <p:nvGrpSpPr>
            <p:cNvPr id="131" name="群組 130">
              <a:extLst>
                <a:ext uri="{FF2B5EF4-FFF2-40B4-BE49-F238E27FC236}">
                  <a16:creationId xmlns:a16="http://schemas.microsoft.com/office/drawing/2014/main" id="{A8A4E7BA-E02E-46C9-A5C9-3C0A82325FF9}"/>
                </a:ext>
              </a:extLst>
            </p:cNvPr>
            <p:cNvGrpSpPr/>
            <p:nvPr/>
          </p:nvGrpSpPr>
          <p:grpSpPr>
            <a:xfrm>
              <a:off x="9218821" y="2484427"/>
              <a:ext cx="2071368" cy="540000"/>
              <a:chOff x="9166608" y="2139192"/>
              <a:chExt cx="2071368" cy="540000"/>
            </a:xfrm>
          </p:grpSpPr>
          <p:sp>
            <p:nvSpPr>
              <p:cNvPr id="150" name="Text 13">
                <a:extLst>
                  <a:ext uri="{FF2B5EF4-FFF2-40B4-BE49-F238E27FC236}">
                    <a16:creationId xmlns:a16="http://schemas.microsoft.com/office/drawing/2014/main" id="{331FDDC5-7413-47B0-95D7-CB85CFE2D716}"/>
                  </a:ext>
                </a:extLst>
              </p:cNvPr>
              <p:cNvSpPr/>
              <p:nvPr/>
            </p:nvSpPr>
            <p:spPr>
              <a:xfrm>
                <a:off x="9573768" y="2239928"/>
                <a:ext cx="1664208" cy="32004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8D2D5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各大</a:t>
                </a:r>
                <a:r>
                  <a:rPr kumimoji="0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8D2D5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學</a:t>
                </a: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8D2D5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校院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pic>
            <p:nvPicPr>
              <p:cNvPr id="151" name="圖片 150">
                <a:extLst>
                  <a:ext uri="{FF2B5EF4-FFF2-40B4-BE49-F238E27FC236}">
                    <a16:creationId xmlns:a16="http://schemas.microsoft.com/office/drawing/2014/main" id="{EE72818F-6AF4-4BC3-B7D9-EF5EEF9B14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166608" y="2139192"/>
                <a:ext cx="540000" cy="540000"/>
              </a:xfrm>
              <a:prstGeom prst="rect">
                <a:avLst/>
              </a:prstGeom>
            </p:spPr>
          </p:pic>
        </p:grpSp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F8BED0AD-6F9F-4F4F-A539-2DED58DF4E5B}"/>
                </a:ext>
              </a:extLst>
            </p:cNvPr>
            <p:cNvGrpSpPr/>
            <p:nvPr/>
          </p:nvGrpSpPr>
          <p:grpSpPr>
            <a:xfrm>
              <a:off x="8943393" y="2356915"/>
              <a:ext cx="2790000" cy="3611880"/>
              <a:chOff x="8943393" y="2356915"/>
              <a:chExt cx="2790000" cy="3611880"/>
            </a:xfrm>
          </p:grpSpPr>
          <p:sp>
            <p:nvSpPr>
              <p:cNvPr id="130" name="Shape 10">
                <a:extLst>
                  <a:ext uri="{FF2B5EF4-FFF2-40B4-BE49-F238E27FC236}">
                    <a16:creationId xmlns:a16="http://schemas.microsoft.com/office/drawing/2014/main" id="{92575680-7766-42FF-9C6C-9AF417AEAA1C}"/>
                  </a:ext>
                </a:extLst>
              </p:cNvPr>
              <p:cNvSpPr/>
              <p:nvPr/>
            </p:nvSpPr>
            <p:spPr>
              <a:xfrm>
                <a:off x="8943393" y="2356915"/>
                <a:ext cx="2790000" cy="3611880"/>
              </a:xfrm>
              <a:prstGeom prst="roundRect">
                <a:avLst>
                  <a:gd name="adj" fmla="val 4912"/>
                </a:avLst>
              </a:prstGeom>
              <a:noFill/>
              <a:ln w="28575">
                <a:solidFill>
                  <a:srgbClr val="8D2D56"/>
                </a:solidFill>
                <a:prstDash val="solid"/>
              </a:ln>
            </p:spPr>
          </p:sp>
          <p:grpSp>
            <p:nvGrpSpPr>
              <p:cNvPr id="2" name="群組 1">
                <a:extLst>
                  <a:ext uri="{FF2B5EF4-FFF2-40B4-BE49-F238E27FC236}">
                    <a16:creationId xmlns:a16="http://schemas.microsoft.com/office/drawing/2014/main" id="{93BE2D4D-9D6C-40F0-B23D-EC646432708E}"/>
                  </a:ext>
                </a:extLst>
              </p:cNvPr>
              <p:cNvGrpSpPr/>
              <p:nvPr/>
            </p:nvGrpSpPr>
            <p:grpSpPr>
              <a:xfrm>
                <a:off x="9199346" y="3186907"/>
                <a:ext cx="2286000" cy="648000"/>
                <a:chOff x="9199346" y="3186907"/>
                <a:chExt cx="2286000" cy="648000"/>
              </a:xfrm>
            </p:grpSpPr>
            <p:grpSp>
              <p:nvGrpSpPr>
                <p:cNvPr id="143" name="群組 142">
                  <a:extLst>
                    <a:ext uri="{FF2B5EF4-FFF2-40B4-BE49-F238E27FC236}">
                      <a16:creationId xmlns:a16="http://schemas.microsoft.com/office/drawing/2014/main" id="{9A53407C-05B9-496E-92C7-BCAAD36E4AE7}"/>
                    </a:ext>
                  </a:extLst>
                </p:cNvPr>
                <p:cNvGrpSpPr/>
                <p:nvPr/>
              </p:nvGrpSpPr>
              <p:grpSpPr>
                <a:xfrm>
                  <a:off x="9199346" y="3186907"/>
                  <a:ext cx="2286000" cy="648000"/>
                  <a:chOff x="9208677" y="2841672"/>
                  <a:chExt cx="2286000" cy="648000"/>
                </a:xfrm>
              </p:grpSpPr>
              <p:sp>
                <p:nvSpPr>
                  <p:cNvPr id="148" name="Shape 33">
                    <a:extLst>
                      <a:ext uri="{FF2B5EF4-FFF2-40B4-BE49-F238E27FC236}">
                        <a16:creationId xmlns:a16="http://schemas.microsoft.com/office/drawing/2014/main" id="{7D0BE13A-22F7-4FD1-B219-DD57411E91F4}"/>
                      </a:ext>
                    </a:extLst>
                  </p:cNvPr>
                  <p:cNvSpPr/>
                  <p:nvPr/>
                </p:nvSpPr>
                <p:spPr>
                  <a:xfrm>
                    <a:off x="9208677" y="2841672"/>
                    <a:ext cx="2286000" cy="648000"/>
                  </a:xfrm>
                  <a:prstGeom prst="roundRect">
                    <a:avLst>
                      <a:gd name="adj" fmla="val 25455"/>
                    </a:avLst>
                  </a:prstGeom>
                  <a:noFill/>
                  <a:ln w="17780">
                    <a:solidFill>
                      <a:srgbClr val="8D2D56"/>
                    </a:solidFill>
                    <a:prstDash val="solid"/>
                  </a:ln>
                </p:spPr>
              </p:sp>
              <p:sp>
                <p:nvSpPr>
                  <p:cNvPr id="149" name="Text 34">
                    <a:extLst>
                      <a:ext uri="{FF2B5EF4-FFF2-40B4-BE49-F238E27FC236}">
                        <a16:creationId xmlns:a16="http://schemas.microsoft.com/office/drawing/2014/main" id="{C71D6598-FF1B-4DC2-98CF-B079A85687E2}"/>
                      </a:ext>
                    </a:extLst>
                  </p:cNvPr>
                  <p:cNvSpPr/>
                  <p:nvPr/>
                </p:nvSpPr>
                <p:spPr>
                  <a:xfrm>
                    <a:off x="9768152" y="3051372"/>
                    <a:ext cx="1554480" cy="228600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381" tIns="381" rIns="381" bIns="381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1" i="0" u="none" strike="noStrike" kern="0" cap="none" spc="0" normalizeH="0" baseline="0" noProof="0" dirty="0" err="1">
                        <a:ln>
                          <a:noFill/>
                        </a:ln>
                        <a:solidFill>
                          <a:srgbClr val="8D2D56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資料填報</a:t>
                    </a: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44" name="组合 39">
                  <a:extLst>
                    <a:ext uri="{FF2B5EF4-FFF2-40B4-BE49-F238E27FC236}">
                      <a16:creationId xmlns:a16="http://schemas.microsoft.com/office/drawing/2014/main" id="{8B3CE487-C170-4D1B-A4B2-98CE060D3030}"/>
                    </a:ext>
                  </a:extLst>
                </p:cNvPr>
                <p:cNvGrpSpPr/>
                <p:nvPr/>
              </p:nvGrpSpPr>
              <p:grpSpPr>
                <a:xfrm>
                  <a:off x="9316207" y="3244134"/>
                  <a:ext cx="540000" cy="540000"/>
                  <a:chOff x="6599238" y="4095751"/>
                  <a:chExt cx="1908175" cy="1547813"/>
                </a:xfrm>
                <a:solidFill>
                  <a:srgbClr val="990033"/>
                </a:solidFill>
              </p:grpSpPr>
              <p:sp>
                <p:nvSpPr>
                  <p:cNvPr id="145" name="Freeform 15">
                    <a:extLst>
                      <a:ext uri="{FF2B5EF4-FFF2-40B4-BE49-F238E27FC236}">
                        <a16:creationId xmlns:a16="http://schemas.microsoft.com/office/drawing/2014/main" id="{37F61322-EF3D-4D2A-B8D8-032D37799446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6599238" y="4095751"/>
                    <a:ext cx="823913" cy="809625"/>
                  </a:xfrm>
                  <a:custGeom>
                    <a:avLst/>
                    <a:gdLst>
                      <a:gd name="T0" fmla="*/ 476 w 519"/>
                      <a:gd name="T1" fmla="*/ 346 h 510"/>
                      <a:gd name="T2" fmla="*/ 496 w 519"/>
                      <a:gd name="T3" fmla="*/ 340 h 510"/>
                      <a:gd name="T4" fmla="*/ 511 w 519"/>
                      <a:gd name="T5" fmla="*/ 323 h 510"/>
                      <a:gd name="T6" fmla="*/ 513 w 519"/>
                      <a:gd name="T7" fmla="*/ 37 h 510"/>
                      <a:gd name="T8" fmla="*/ 511 w 519"/>
                      <a:gd name="T9" fmla="*/ 23 h 510"/>
                      <a:gd name="T10" fmla="*/ 496 w 519"/>
                      <a:gd name="T11" fmla="*/ 6 h 510"/>
                      <a:gd name="T12" fmla="*/ 476 w 519"/>
                      <a:gd name="T13" fmla="*/ 0 h 510"/>
                      <a:gd name="T14" fmla="*/ 38 w 519"/>
                      <a:gd name="T15" fmla="*/ 0 h 510"/>
                      <a:gd name="T16" fmla="*/ 19 w 519"/>
                      <a:gd name="T17" fmla="*/ 10 h 510"/>
                      <a:gd name="T18" fmla="*/ 9 w 519"/>
                      <a:gd name="T19" fmla="*/ 31 h 510"/>
                      <a:gd name="T20" fmla="*/ 7 w 519"/>
                      <a:gd name="T21" fmla="*/ 309 h 510"/>
                      <a:gd name="T22" fmla="*/ 13 w 519"/>
                      <a:gd name="T23" fmla="*/ 330 h 510"/>
                      <a:gd name="T24" fmla="*/ 29 w 519"/>
                      <a:gd name="T25" fmla="*/ 344 h 510"/>
                      <a:gd name="T26" fmla="*/ 44 w 519"/>
                      <a:gd name="T27" fmla="*/ 346 h 510"/>
                      <a:gd name="T28" fmla="*/ 52 w 519"/>
                      <a:gd name="T29" fmla="*/ 52 h 510"/>
                      <a:gd name="T30" fmla="*/ 67 w 519"/>
                      <a:gd name="T31" fmla="*/ 41 h 510"/>
                      <a:gd name="T32" fmla="*/ 457 w 519"/>
                      <a:gd name="T33" fmla="*/ 43 h 510"/>
                      <a:gd name="T34" fmla="*/ 467 w 519"/>
                      <a:gd name="T35" fmla="*/ 58 h 510"/>
                      <a:gd name="T36" fmla="*/ 465 w 519"/>
                      <a:gd name="T37" fmla="*/ 290 h 510"/>
                      <a:gd name="T38" fmla="*/ 451 w 519"/>
                      <a:gd name="T39" fmla="*/ 301 h 510"/>
                      <a:gd name="T40" fmla="*/ 61 w 519"/>
                      <a:gd name="T41" fmla="*/ 299 h 510"/>
                      <a:gd name="T42" fmla="*/ 50 w 519"/>
                      <a:gd name="T43" fmla="*/ 284 h 510"/>
                      <a:gd name="T44" fmla="*/ 69 w 519"/>
                      <a:gd name="T45" fmla="*/ 373 h 510"/>
                      <a:gd name="T46" fmla="*/ 42 w 519"/>
                      <a:gd name="T47" fmla="*/ 377 h 510"/>
                      <a:gd name="T48" fmla="*/ 11 w 519"/>
                      <a:gd name="T49" fmla="*/ 398 h 510"/>
                      <a:gd name="T50" fmla="*/ 0 w 519"/>
                      <a:gd name="T51" fmla="*/ 431 h 510"/>
                      <a:gd name="T52" fmla="*/ 0 w 519"/>
                      <a:gd name="T53" fmla="*/ 465 h 510"/>
                      <a:gd name="T54" fmla="*/ 19 w 519"/>
                      <a:gd name="T55" fmla="*/ 494 h 510"/>
                      <a:gd name="T56" fmla="*/ 54 w 519"/>
                      <a:gd name="T57" fmla="*/ 510 h 510"/>
                      <a:gd name="T58" fmla="*/ 451 w 519"/>
                      <a:gd name="T59" fmla="*/ 510 h 510"/>
                      <a:gd name="T60" fmla="*/ 490 w 519"/>
                      <a:gd name="T61" fmla="*/ 502 h 510"/>
                      <a:gd name="T62" fmla="*/ 515 w 519"/>
                      <a:gd name="T63" fmla="*/ 475 h 510"/>
                      <a:gd name="T64" fmla="*/ 519 w 519"/>
                      <a:gd name="T65" fmla="*/ 431 h 510"/>
                      <a:gd name="T66" fmla="*/ 515 w 519"/>
                      <a:gd name="T67" fmla="*/ 409 h 510"/>
                      <a:gd name="T68" fmla="*/ 490 w 519"/>
                      <a:gd name="T69" fmla="*/ 384 h 510"/>
                      <a:gd name="T70" fmla="*/ 451 w 519"/>
                      <a:gd name="T71" fmla="*/ 373 h 510"/>
                      <a:gd name="T72" fmla="*/ 436 w 519"/>
                      <a:gd name="T73" fmla="*/ 469 h 510"/>
                      <a:gd name="T74" fmla="*/ 411 w 519"/>
                      <a:gd name="T75" fmla="*/ 452 h 510"/>
                      <a:gd name="T76" fmla="*/ 411 w 519"/>
                      <a:gd name="T77" fmla="*/ 429 h 510"/>
                      <a:gd name="T78" fmla="*/ 436 w 519"/>
                      <a:gd name="T79" fmla="*/ 413 h 510"/>
                      <a:gd name="T80" fmla="*/ 457 w 519"/>
                      <a:gd name="T81" fmla="*/ 421 h 510"/>
                      <a:gd name="T82" fmla="*/ 465 w 519"/>
                      <a:gd name="T83" fmla="*/ 440 h 510"/>
                      <a:gd name="T84" fmla="*/ 449 w 519"/>
                      <a:gd name="T85" fmla="*/ 467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519" h="510">
                        <a:moveTo>
                          <a:pt x="44" y="346"/>
                        </a:moveTo>
                        <a:lnTo>
                          <a:pt x="476" y="346"/>
                        </a:lnTo>
                        <a:lnTo>
                          <a:pt x="476" y="346"/>
                        </a:lnTo>
                        <a:lnTo>
                          <a:pt x="484" y="346"/>
                        </a:lnTo>
                        <a:lnTo>
                          <a:pt x="490" y="344"/>
                        </a:lnTo>
                        <a:lnTo>
                          <a:pt x="496" y="340"/>
                        </a:lnTo>
                        <a:lnTo>
                          <a:pt x="503" y="336"/>
                        </a:lnTo>
                        <a:lnTo>
                          <a:pt x="507" y="330"/>
                        </a:lnTo>
                        <a:lnTo>
                          <a:pt x="511" y="323"/>
                        </a:lnTo>
                        <a:lnTo>
                          <a:pt x="513" y="317"/>
                        </a:lnTo>
                        <a:lnTo>
                          <a:pt x="513" y="309"/>
                        </a:lnTo>
                        <a:lnTo>
                          <a:pt x="513" y="37"/>
                        </a:lnTo>
                        <a:lnTo>
                          <a:pt x="513" y="37"/>
                        </a:lnTo>
                        <a:lnTo>
                          <a:pt x="513" y="31"/>
                        </a:lnTo>
                        <a:lnTo>
                          <a:pt x="511" y="23"/>
                        </a:lnTo>
                        <a:lnTo>
                          <a:pt x="507" y="16"/>
                        </a:lnTo>
                        <a:lnTo>
                          <a:pt x="503" y="10"/>
                        </a:lnTo>
                        <a:lnTo>
                          <a:pt x="496" y="6"/>
                        </a:lnTo>
                        <a:lnTo>
                          <a:pt x="490" y="2"/>
                        </a:lnTo>
                        <a:lnTo>
                          <a:pt x="484" y="0"/>
                        </a:lnTo>
                        <a:lnTo>
                          <a:pt x="476" y="0"/>
                        </a:lnTo>
                        <a:lnTo>
                          <a:pt x="44" y="0"/>
                        </a:lnTo>
                        <a:lnTo>
                          <a:pt x="44" y="0"/>
                        </a:lnTo>
                        <a:lnTo>
                          <a:pt x="38" y="0"/>
                        </a:lnTo>
                        <a:lnTo>
                          <a:pt x="29" y="2"/>
                        </a:lnTo>
                        <a:lnTo>
                          <a:pt x="23" y="6"/>
                        </a:lnTo>
                        <a:lnTo>
                          <a:pt x="19" y="10"/>
                        </a:lnTo>
                        <a:lnTo>
                          <a:pt x="13" y="16"/>
                        </a:lnTo>
                        <a:lnTo>
                          <a:pt x="11" y="23"/>
                        </a:lnTo>
                        <a:lnTo>
                          <a:pt x="9" y="31"/>
                        </a:lnTo>
                        <a:lnTo>
                          <a:pt x="7" y="37"/>
                        </a:lnTo>
                        <a:lnTo>
                          <a:pt x="7" y="309"/>
                        </a:lnTo>
                        <a:lnTo>
                          <a:pt x="7" y="309"/>
                        </a:lnTo>
                        <a:lnTo>
                          <a:pt x="9" y="317"/>
                        </a:lnTo>
                        <a:lnTo>
                          <a:pt x="11" y="323"/>
                        </a:lnTo>
                        <a:lnTo>
                          <a:pt x="13" y="330"/>
                        </a:lnTo>
                        <a:lnTo>
                          <a:pt x="19" y="336"/>
                        </a:lnTo>
                        <a:lnTo>
                          <a:pt x="23" y="340"/>
                        </a:lnTo>
                        <a:lnTo>
                          <a:pt x="29" y="344"/>
                        </a:lnTo>
                        <a:lnTo>
                          <a:pt x="38" y="346"/>
                        </a:lnTo>
                        <a:lnTo>
                          <a:pt x="44" y="346"/>
                        </a:lnTo>
                        <a:lnTo>
                          <a:pt x="44" y="346"/>
                        </a:lnTo>
                        <a:close/>
                        <a:moveTo>
                          <a:pt x="50" y="58"/>
                        </a:moveTo>
                        <a:lnTo>
                          <a:pt x="50" y="58"/>
                        </a:lnTo>
                        <a:lnTo>
                          <a:pt x="52" y="52"/>
                        </a:lnTo>
                        <a:lnTo>
                          <a:pt x="56" y="45"/>
                        </a:lnTo>
                        <a:lnTo>
                          <a:pt x="61" y="43"/>
                        </a:lnTo>
                        <a:lnTo>
                          <a:pt x="67" y="41"/>
                        </a:lnTo>
                        <a:lnTo>
                          <a:pt x="451" y="41"/>
                        </a:lnTo>
                        <a:lnTo>
                          <a:pt x="451" y="41"/>
                        </a:lnTo>
                        <a:lnTo>
                          <a:pt x="457" y="43"/>
                        </a:lnTo>
                        <a:lnTo>
                          <a:pt x="463" y="45"/>
                        </a:lnTo>
                        <a:lnTo>
                          <a:pt x="465" y="52"/>
                        </a:lnTo>
                        <a:lnTo>
                          <a:pt x="467" y="58"/>
                        </a:lnTo>
                        <a:lnTo>
                          <a:pt x="467" y="284"/>
                        </a:lnTo>
                        <a:lnTo>
                          <a:pt x="467" y="284"/>
                        </a:lnTo>
                        <a:lnTo>
                          <a:pt x="465" y="290"/>
                        </a:lnTo>
                        <a:lnTo>
                          <a:pt x="463" y="294"/>
                        </a:lnTo>
                        <a:lnTo>
                          <a:pt x="457" y="299"/>
                        </a:lnTo>
                        <a:lnTo>
                          <a:pt x="451" y="301"/>
                        </a:lnTo>
                        <a:lnTo>
                          <a:pt x="67" y="301"/>
                        </a:lnTo>
                        <a:lnTo>
                          <a:pt x="67" y="301"/>
                        </a:lnTo>
                        <a:lnTo>
                          <a:pt x="61" y="299"/>
                        </a:lnTo>
                        <a:lnTo>
                          <a:pt x="56" y="294"/>
                        </a:lnTo>
                        <a:lnTo>
                          <a:pt x="52" y="290"/>
                        </a:lnTo>
                        <a:lnTo>
                          <a:pt x="50" y="284"/>
                        </a:lnTo>
                        <a:lnTo>
                          <a:pt x="50" y="58"/>
                        </a:lnTo>
                        <a:close/>
                        <a:moveTo>
                          <a:pt x="451" y="373"/>
                        </a:moveTo>
                        <a:lnTo>
                          <a:pt x="69" y="373"/>
                        </a:lnTo>
                        <a:lnTo>
                          <a:pt x="69" y="373"/>
                        </a:lnTo>
                        <a:lnTo>
                          <a:pt x="54" y="373"/>
                        </a:lnTo>
                        <a:lnTo>
                          <a:pt x="42" y="377"/>
                        </a:lnTo>
                        <a:lnTo>
                          <a:pt x="29" y="384"/>
                        </a:lnTo>
                        <a:lnTo>
                          <a:pt x="19" y="390"/>
                        </a:lnTo>
                        <a:lnTo>
                          <a:pt x="11" y="398"/>
                        </a:lnTo>
                        <a:lnTo>
                          <a:pt x="5" y="409"/>
                        </a:lnTo>
                        <a:lnTo>
                          <a:pt x="0" y="419"/>
                        </a:lnTo>
                        <a:lnTo>
                          <a:pt x="0" y="431"/>
                        </a:lnTo>
                        <a:lnTo>
                          <a:pt x="0" y="452"/>
                        </a:lnTo>
                        <a:lnTo>
                          <a:pt x="0" y="452"/>
                        </a:lnTo>
                        <a:lnTo>
                          <a:pt x="0" y="465"/>
                        </a:lnTo>
                        <a:lnTo>
                          <a:pt x="5" y="475"/>
                        </a:lnTo>
                        <a:lnTo>
                          <a:pt x="11" y="485"/>
                        </a:lnTo>
                        <a:lnTo>
                          <a:pt x="19" y="494"/>
                        </a:lnTo>
                        <a:lnTo>
                          <a:pt x="29" y="502"/>
                        </a:lnTo>
                        <a:lnTo>
                          <a:pt x="42" y="506"/>
                        </a:lnTo>
                        <a:lnTo>
                          <a:pt x="54" y="510"/>
                        </a:lnTo>
                        <a:lnTo>
                          <a:pt x="69" y="510"/>
                        </a:lnTo>
                        <a:lnTo>
                          <a:pt x="451" y="510"/>
                        </a:lnTo>
                        <a:lnTo>
                          <a:pt x="451" y="510"/>
                        </a:lnTo>
                        <a:lnTo>
                          <a:pt x="465" y="510"/>
                        </a:lnTo>
                        <a:lnTo>
                          <a:pt x="478" y="506"/>
                        </a:lnTo>
                        <a:lnTo>
                          <a:pt x="490" y="502"/>
                        </a:lnTo>
                        <a:lnTo>
                          <a:pt x="500" y="494"/>
                        </a:lnTo>
                        <a:lnTo>
                          <a:pt x="509" y="485"/>
                        </a:lnTo>
                        <a:lnTo>
                          <a:pt x="515" y="475"/>
                        </a:lnTo>
                        <a:lnTo>
                          <a:pt x="519" y="465"/>
                        </a:lnTo>
                        <a:lnTo>
                          <a:pt x="519" y="452"/>
                        </a:lnTo>
                        <a:lnTo>
                          <a:pt x="519" y="431"/>
                        </a:lnTo>
                        <a:lnTo>
                          <a:pt x="519" y="431"/>
                        </a:lnTo>
                        <a:lnTo>
                          <a:pt x="519" y="419"/>
                        </a:lnTo>
                        <a:lnTo>
                          <a:pt x="515" y="409"/>
                        </a:lnTo>
                        <a:lnTo>
                          <a:pt x="509" y="398"/>
                        </a:lnTo>
                        <a:lnTo>
                          <a:pt x="500" y="390"/>
                        </a:lnTo>
                        <a:lnTo>
                          <a:pt x="490" y="384"/>
                        </a:lnTo>
                        <a:lnTo>
                          <a:pt x="478" y="377"/>
                        </a:lnTo>
                        <a:lnTo>
                          <a:pt x="465" y="373"/>
                        </a:lnTo>
                        <a:lnTo>
                          <a:pt x="451" y="373"/>
                        </a:lnTo>
                        <a:lnTo>
                          <a:pt x="451" y="373"/>
                        </a:lnTo>
                        <a:close/>
                        <a:moveTo>
                          <a:pt x="436" y="469"/>
                        </a:moveTo>
                        <a:lnTo>
                          <a:pt x="436" y="469"/>
                        </a:lnTo>
                        <a:lnTo>
                          <a:pt x="426" y="467"/>
                        </a:lnTo>
                        <a:lnTo>
                          <a:pt x="417" y="460"/>
                        </a:lnTo>
                        <a:lnTo>
                          <a:pt x="411" y="452"/>
                        </a:lnTo>
                        <a:lnTo>
                          <a:pt x="409" y="440"/>
                        </a:lnTo>
                        <a:lnTo>
                          <a:pt x="409" y="440"/>
                        </a:lnTo>
                        <a:lnTo>
                          <a:pt x="411" y="429"/>
                        </a:lnTo>
                        <a:lnTo>
                          <a:pt x="417" y="421"/>
                        </a:lnTo>
                        <a:lnTo>
                          <a:pt x="426" y="415"/>
                        </a:lnTo>
                        <a:lnTo>
                          <a:pt x="436" y="413"/>
                        </a:lnTo>
                        <a:lnTo>
                          <a:pt x="436" y="413"/>
                        </a:lnTo>
                        <a:lnTo>
                          <a:pt x="449" y="415"/>
                        </a:lnTo>
                        <a:lnTo>
                          <a:pt x="457" y="421"/>
                        </a:lnTo>
                        <a:lnTo>
                          <a:pt x="463" y="429"/>
                        </a:lnTo>
                        <a:lnTo>
                          <a:pt x="465" y="440"/>
                        </a:lnTo>
                        <a:lnTo>
                          <a:pt x="465" y="440"/>
                        </a:lnTo>
                        <a:lnTo>
                          <a:pt x="463" y="452"/>
                        </a:lnTo>
                        <a:lnTo>
                          <a:pt x="457" y="460"/>
                        </a:lnTo>
                        <a:lnTo>
                          <a:pt x="449" y="467"/>
                        </a:lnTo>
                        <a:lnTo>
                          <a:pt x="436" y="469"/>
                        </a:lnTo>
                        <a:lnTo>
                          <a:pt x="436" y="46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Noto Sans CJK TC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46" name="Freeform 16">
                    <a:extLst>
                      <a:ext uri="{FF2B5EF4-FFF2-40B4-BE49-F238E27FC236}">
                        <a16:creationId xmlns:a16="http://schemas.microsoft.com/office/drawing/2014/main" id="{78700A0A-D89E-41D9-8370-5CF2032B3F13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6965950" y="5003801"/>
                    <a:ext cx="609600" cy="603250"/>
                  </a:xfrm>
                  <a:custGeom>
                    <a:avLst/>
                    <a:gdLst>
                      <a:gd name="T0" fmla="*/ 334 w 384"/>
                      <a:gd name="T1" fmla="*/ 299 h 380"/>
                      <a:gd name="T2" fmla="*/ 313 w 384"/>
                      <a:gd name="T3" fmla="*/ 310 h 380"/>
                      <a:gd name="T4" fmla="*/ 303 w 384"/>
                      <a:gd name="T5" fmla="*/ 330 h 380"/>
                      <a:gd name="T6" fmla="*/ 303 w 384"/>
                      <a:gd name="T7" fmla="*/ 347 h 380"/>
                      <a:gd name="T8" fmla="*/ 313 w 384"/>
                      <a:gd name="T9" fmla="*/ 368 h 380"/>
                      <a:gd name="T10" fmla="*/ 334 w 384"/>
                      <a:gd name="T11" fmla="*/ 378 h 380"/>
                      <a:gd name="T12" fmla="*/ 350 w 384"/>
                      <a:gd name="T13" fmla="*/ 378 h 380"/>
                      <a:gd name="T14" fmla="*/ 371 w 384"/>
                      <a:gd name="T15" fmla="*/ 368 h 380"/>
                      <a:gd name="T16" fmla="*/ 384 w 384"/>
                      <a:gd name="T17" fmla="*/ 347 h 380"/>
                      <a:gd name="T18" fmla="*/ 384 w 384"/>
                      <a:gd name="T19" fmla="*/ 330 h 380"/>
                      <a:gd name="T20" fmla="*/ 371 w 384"/>
                      <a:gd name="T21" fmla="*/ 310 h 380"/>
                      <a:gd name="T22" fmla="*/ 350 w 384"/>
                      <a:gd name="T23" fmla="*/ 299 h 380"/>
                      <a:gd name="T24" fmla="*/ 193 w 384"/>
                      <a:gd name="T25" fmla="*/ 297 h 380"/>
                      <a:gd name="T26" fmla="*/ 176 w 384"/>
                      <a:gd name="T27" fmla="*/ 301 h 380"/>
                      <a:gd name="T28" fmla="*/ 157 w 384"/>
                      <a:gd name="T29" fmla="*/ 316 h 380"/>
                      <a:gd name="T30" fmla="*/ 151 w 384"/>
                      <a:gd name="T31" fmla="*/ 339 h 380"/>
                      <a:gd name="T32" fmla="*/ 153 w 384"/>
                      <a:gd name="T33" fmla="*/ 355 h 380"/>
                      <a:gd name="T34" fmla="*/ 168 w 384"/>
                      <a:gd name="T35" fmla="*/ 372 h 380"/>
                      <a:gd name="T36" fmla="*/ 193 w 384"/>
                      <a:gd name="T37" fmla="*/ 380 h 380"/>
                      <a:gd name="T38" fmla="*/ 207 w 384"/>
                      <a:gd name="T39" fmla="*/ 376 h 380"/>
                      <a:gd name="T40" fmla="*/ 226 w 384"/>
                      <a:gd name="T41" fmla="*/ 361 h 380"/>
                      <a:gd name="T42" fmla="*/ 232 w 384"/>
                      <a:gd name="T43" fmla="*/ 339 h 380"/>
                      <a:gd name="T44" fmla="*/ 230 w 384"/>
                      <a:gd name="T45" fmla="*/ 322 h 380"/>
                      <a:gd name="T46" fmla="*/ 216 w 384"/>
                      <a:gd name="T47" fmla="*/ 305 h 380"/>
                      <a:gd name="T48" fmla="*/ 193 w 384"/>
                      <a:gd name="T49" fmla="*/ 297 h 380"/>
                      <a:gd name="T50" fmla="*/ 41 w 384"/>
                      <a:gd name="T51" fmla="*/ 297 h 380"/>
                      <a:gd name="T52" fmla="*/ 18 w 384"/>
                      <a:gd name="T53" fmla="*/ 305 h 380"/>
                      <a:gd name="T54" fmla="*/ 4 w 384"/>
                      <a:gd name="T55" fmla="*/ 322 h 380"/>
                      <a:gd name="T56" fmla="*/ 0 w 384"/>
                      <a:gd name="T57" fmla="*/ 339 h 380"/>
                      <a:gd name="T58" fmla="*/ 6 w 384"/>
                      <a:gd name="T59" fmla="*/ 361 h 380"/>
                      <a:gd name="T60" fmla="*/ 25 w 384"/>
                      <a:gd name="T61" fmla="*/ 376 h 380"/>
                      <a:gd name="T62" fmla="*/ 41 w 384"/>
                      <a:gd name="T63" fmla="*/ 380 h 380"/>
                      <a:gd name="T64" fmla="*/ 64 w 384"/>
                      <a:gd name="T65" fmla="*/ 372 h 380"/>
                      <a:gd name="T66" fmla="*/ 79 w 384"/>
                      <a:gd name="T67" fmla="*/ 355 h 380"/>
                      <a:gd name="T68" fmla="*/ 83 w 384"/>
                      <a:gd name="T69" fmla="*/ 339 h 380"/>
                      <a:gd name="T70" fmla="*/ 74 w 384"/>
                      <a:gd name="T71" fmla="*/ 316 h 380"/>
                      <a:gd name="T72" fmla="*/ 58 w 384"/>
                      <a:gd name="T73" fmla="*/ 301 h 380"/>
                      <a:gd name="T74" fmla="*/ 41 w 384"/>
                      <a:gd name="T75" fmla="*/ 297 h 380"/>
                      <a:gd name="T76" fmla="*/ 50 w 384"/>
                      <a:gd name="T77" fmla="*/ 83 h 380"/>
                      <a:gd name="T78" fmla="*/ 70 w 384"/>
                      <a:gd name="T79" fmla="*/ 71 h 380"/>
                      <a:gd name="T80" fmla="*/ 81 w 384"/>
                      <a:gd name="T81" fmla="*/ 50 h 380"/>
                      <a:gd name="T82" fmla="*/ 81 w 384"/>
                      <a:gd name="T83" fmla="*/ 34 h 380"/>
                      <a:gd name="T84" fmla="*/ 70 w 384"/>
                      <a:gd name="T85" fmla="*/ 13 h 380"/>
                      <a:gd name="T86" fmla="*/ 50 w 384"/>
                      <a:gd name="T87" fmla="*/ 3 h 380"/>
                      <a:gd name="T88" fmla="*/ 33 w 384"/>
                      <a:gd name="T89" fmla="*/ 3 h 380"/>
                      <a:gd name="T90" fmla="*/ 12 w 384"/>
                      <a:gd name="T91" fmla="*/ 13 h 380"/>
                      <a:gd name="T92" fmla="*/ 0 w 384"/>
                      <a:gd name="T93" fmla="*/ 34 h 380"/>
                      <a:gd name="T94" fmla="*/ 0 w 384"/>
                      <a:gd name="T95" fmla="*/ 50 h 380"/>
                      <a:gd name="T96" fmla="*/ 12 w 384"/>
                      <a:gd name="T97" fmla="*/ 71 h 380"/>
                      <a:gd name="T98" fmla="*/ 33 w 384"/>
                      <a:gd name="T99" fmla="*/ 83 h 380"/>
                      <a:gd name="T100" fmla="*/ 41 w 384"/>
                      <a:gd name="T101" fmla="*/ 235 h 380"/>
                      <a:gd name="T102" fmla="*/ 58 w 384"/>
                      <a:gd name="T103" fmla="*/ 231 h 380"/>
                      <a:gd name="T104" fmla="*/ 74 w 384"/>
                      <a:gd name="T105" fmla="*/ 216 h 380"/>
                      <a:gd name="T106" fmla="*/ 83 w 384"/>
                      <a:gd name="T107" fmla="*/ 193 h 380"/>
                      <a:gd name="T108" fmla="*/ 79 w 384"/>
                      <a:gd name="T109" fmla="*/ 177 h 380"/>
                      <a:gd name="T110" fmla="*/ 64 w 384"/>
                      <a:gd name="T111" fmla="*/ 158 h 380"/>
                      <a:gd name="T112" fmla="*/ 41 w 384"/>
                      <a:gd name="T113" fmla="*/ 152 h 380"/>
                      <a:gd name="T114" fmla="*/ 25 w 384"/>
                      <a:gd name="T115" fmla="*/ 156 h 380"/>
                      <a:gd name="T116" fmla="*/ 6 w 384"/>
                      <a:gd name="T117" fmla="*/ 171 h 380"/>
                      <a:gd name="T118" fmla="*/ 0 w 384"/>
                      <a:gd name="T119" fmla="*/ 193 h 380"/>
                      <a:gd name="T120" fmla="*/ 4 w 384"/>
                      <a:gd name="T121" fmla="*/ 210 h 380"/>
                      <a:gd name="T122" fmla="*/ 18 w 384"/>
                      <a:gd name="T123" fmla="*/ 227 h 380"/>
                      <a:gd name="T124" fmla="*/ 41 w 384"/>
                      <a:gd name="T125" fmla="*/ 235 h 3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384" h="380">
                        <a:moveTo>
                          <a:pt x="342" y="297"/>
                        </a:moveTo>
                        <a:lnTo>
                          <a:pt x="342" y="297"/>
                        </a:lnTo>
                        <a:lnTo>
                          <a:pt x="334" y="299"/>
                        </a:lnTo>
                        <a:lnTo>
                          <a:pt x="325" y="301"/>
                        </a:lnTo>
                        <a:lnTo>
                          <a:pt x="319" y="305"/>
                        </a:lnTo>
                        <a:lnTo>
                          <a:pt x="313" y="310"/>
                        </a:lnTo>
                        <a:lnTo>
                          <a:pt x="309" y="316"/>
                        </a:lnTo>
                        <a:lnTo>
                          <a:pt x="305" y="322"/>
                        </a:lnTo>
                        <a:lnTo>
                          <a:pt x="303" y="330"/>
                        </a:lnTo>
                        <a:lnTo>
                          <a:pt x="301" y="339"/>
                        </a:lnTo>
                        <a:lnTo>
                          <a:pt x="301" y="339"/>
                        </a:lnTo>
                        <a:lnTo>
                          <a:pt x="303" y="347"/>
                        </a:lnTo>
                        <a:lnTo>
                          <a:pt x="305" y="355"/>
                        </a:lnTo>
                        <a:lnTo>
                          <a:pt x="309" y="361"/>
                        </a:lnTo>
                        <a:lnTo>
                          <a:pt x="313" y="368"/>
                        </a:lnTo>
                        <a:lnTo>
                          <a:pt x="319" y="372"/>
                        </a:lnTo>
                        <a:lnTo>
                          <a:pt x="325" y="376"/>
                        </a:lnTo>
                        <a:lnTo>
                          <a:pt x="334" y="378"/>
                        </a:lnTo>
                        <a:lnTo>
                          <a:pt x="342" y="380"/>
                        </a:lnTo>
                        <a:lnTo>
                          <a:pt x="342" y="380"/>
                        </a:lnTo>
                        <a:lnTo>
                          <a:pt x="350" y="378"/>
                        </a:lnTo>
                        <a:lnTo>
                          <a:pt x="359" y="376"/>
                        </a:lnTo>
                        <a:lnTo>
                          <a:pt x="365" y="372"/>
                        </a:lnTo>
                        <a:lnTo>
                          <a:pt x="371" y="368"/>
                        </a:lnTo>
                        <a:lnTo>
                          <a:pt x="377" y="361"/>
                        </a:lnTo>
                        <a:lnTo>
                          <a:pt x="379" y="355"/>
                        </a:lnTo>
                        <a:lnTo>
                          <a:pt x="384" y="347"/>
                        </a:lnTo>
                        <a:lnTo>
                          <a:pt x="384" y="339"/>
                        </a:lnTo>
                        <a:lnTo>
                          <a:pt x="384" y="339"/>
                        </a:lnTo>
                        <a:lnTo>
                          <a:pt x="384" y="330"/>
                        </a:lnTo>
                        <a:lnTo>
                          <a:pt x="379" y="322"/>
                        </a:lnTo>
                        <a:lnTo>
                          <a:pt x="377" y="316"/>
                        </a:lnTo>
                        <a:lnTo>
                          <a:pt x="371" y="310"/>
                        </a:lnTo>
                        <a:lnTo>
                          <a:pt x="365" y="305"/>
                        </a:lnTo>
                        <a:lnTo>
                          <a:pt x="359" y="301"/>
                        </a:lnTo>
                        <a:lnTo>
                          <a:pt x="350" y="299"/>
                        </a:lnTo>
                        <a:lnTo>
                          <a:pt x="342" y="297"/>
                        </a:lnTo>
                        <a:lnTo>
                          <a:pt x="342" y="297"/>
                        </a:lnTo>
                        <a:close/>
                        <a:moveTo>
                          <a:pt x="193" y="297"/>
                        </a:moveTo>
                        <a:lnTo>
                          <a:pt x="193" y="297"/>
                        </a:lnTo>
                        <a:lnTo>
                          <a:pt x="184" y="299"/>
                        </a:lnTo>
                        <a:lnTo>
                          <a:pt x="176" y="301"/>
                        </a:lnTo>
                        <a:lnTo>
                          <a:pt x="168" y="305"/>
                        </a:lnTo>
                        <a:lnTo>
                          <a:pt x="162" y="310"/>
                        </a:lnTo>
                        <a:lnTo>
                          <a:pt x="157" y="316"/>
                        </a:lnTo>
                        <a:lnTo>
                          <a:pt x="153" y="322"/>
                        </a:lnTo>
                        <a:lnTo>
                          <a:pt x="151" y="330"/>
                        </a:lnTo>
                        <a:lnTo>
                          <a:pt x="151" y="339"/>
                        </a:lnTo>
                        <a:lnTo>
                          <a:pt x="151" y="339"/>
                        </a:lnTo>
                        <a:lnTo>
                          <a:pt x="151" y="347"/>
                        </a:lnTo>
                        <a:lnTo>
                          <a:pt x="153" y="355"/>
                        </a:lnTo>
                        <a:lnTo>
                          <a:pt x="157" y="361"/>
                        </a:lnTo>
                        <a:lnTo>
                          <a:pt x="162" y="368"/>
                        </a:lnTo>
                        <a:lnTo>
                          <a:pt x="168" y="372"/>
                        </a:lnTo>
                        <a:lnTo>
                          <a:pt x="176" y="376"/>
                        </a:lnTo>
                        <a:lnTo>
                          <a:pt x="184" y="378"/>
                        </a:lnTo>
                        <a:lnTo>
                          <a:pt x="193" y="380"/>
                        </a:lnTo>
                        <a:lnTo>
                          <a:pt x="193" y="380"/>
                        </a:lnTo>
                        <a:lnTo>
                          <a:pt x="201" y="378"/>
                        </a:lnTo>
                        <a:lnTo>
                          <a:pt x="207" y="376"/>
                        </a:lnTo>
                        <a:lnTo>
                          <a:pt x="216" y="372"/>
                        </a:lnTo>
                        <a:lnTo>
                          <a:pt x="222" y="368"/>
                        </a:lnTo>
                        <a:lnTo>
                          <a:pt x="226" y="361"/>
                        </a:lnTo>
                        <a:lnTo>
                          <a:pt x="230" y="355"/>
                        </a:lnTo>
                        <a:lnTo>
                          <a:pt x="232" y="347"/>
                        </a:lnTo>
                        <a:lnTo>
                          <a:pt x="232" y="339"/>
                        </a:lnTo>
                        <a:lnTo>
                          <a:pt x="232" y="339"/>
                        </a:lnTo>
                        <a:lnTo>
                          <a:pt x="232" y="330"/>
                        </a:lnTo>
                        <a:lnTo>
                          <a:pt x="230" y="322"/>
                        </a:lnTo>
                        <a:lnTo>
                          <a:pt x="226" y="316"/>
                        </a:lnTo>
                        <a:lnTo>
                          <a:pt x="222" y="310"/>
                        </a:lnTo>
                        <a:lnTo>
                          <a:pt x="216" y="305"/>
                        </a:lnTo>
                        <a:lnTo>
                          <a:pt x="207" y="301"/>
                        </a:lnTo>
                        <a:lnTo>
                          <a:pt x="201" y="299"/>
                        </a:lnTo>
                        <a:lnTo>
                          <a:pt x="193" y="297"/>
                        </a:lnTo>
                        <a:lnTo>
                          <a:pt x="193" y="297"/>
                        </a:lnTo>
                        <a:close/>
                        <a:moveTo>
                          <a:pt x="41" y="297"/>
                        </a:moveTo>
                        <a:lnTo>
                          <a:pt x="41" y="297"/>
                        </a:lnTo>
                        <a:lnTo>
                          <a:pt x="33" y="299"/>
                        </a:lnTo>
                        <a:lnTo>
                          <a:pt x="25" y="301"/>
                        </a:lnTo>
                        <a:lnTo>
                          <a:pt x="18" y="305"/>
                        </a:lnTo>
                        <a:lnTo>
                          <a:pt x="12" y="310"/>
                        </a:lnTo>
                        <a:lnTo>
                          <a:pt x="6" y="316"/>
                        </a:lnTo>
                        <a:lnTo>
                          <a:pt x="4" y="322"/>
                        </a:lnTo>
                        <a:lnTo>
                          <a:pt x="0" y="330"/>
                        </a:lnTo>
                        <a:lnTo>
                          <a:pt x="0" y="339"/>
                        </a:lnTo>
                        <a:lnTo>
                          <a:pt x="0" y="339"/>
                        </a:lnTo>
                        <a:lnTo>
                          <a:pt x="0" y="347"/>
                        </a:lnTo>
                        <a:lnTo>
                          <a:pt x="4" y="355"/>
                        </a:lnTo>
                        <a:lnTo>
                          <a:pt x="6" y="361"/>
                        </a:lnTo>
                        <a:lnTo>
                          <a:pt x="12" y="368"/>
                        </a:lnTo>
                        <a:lnTo>
                          <a:pt x="18" y="372"/>
                        </a:lnTo>
                        <a:lnTo>
                          <a:pt x="25" y="376"/>
                        </a:lnTo>
                        <a:lnTo>
                          <a:pt x="33" y="378"/>
                        </a:lnTo>
                        <a:lnTo>
                          <a:pt x="41" y="380"/>
                        </a:lnTo>
                        <a:lnTo>
                          <a:pt x="41" y="380"/>
                        </a:lnTo>
                        <a:lnTo>
                          <a:pt x="50" y="378"/>
                        </a:lnTo>
                        <a:lnTo>
                          <a:pt x="58" y="376"/>
                        </a:lnTo>
                        <a:lnTo>
                          <a:pt x="64" y="372"/>
                        </a:lnTo>
                        <a:lnTo>
                          <a:pt x="70" y="368"/>
                        </a:lnTo>
                        <a:lnTo>
                          <a:pt x="74" y="361"/>
                        </a:lnTo>
                        <a:lnTo>
                          <a:pt x="79" y="355"/>
                        </a:lnTo>
                        <a:lnTo>
                          <a:pt x="81" y="347"/>
                        </a:lnTo>
                        <a:lnTo>
                          <a:pt x="83" y="339"/>
                        </a:lnTo>
                        <a:lnTo>
                          <a:pt x="83" y="339"/>
                        </a:lnTo>
                        <a:lnTo>
                          <a:pt x="81" y="330"/>
                        </a:lnTo>
                        <a:lnTo>
                          <a:pt x="79" y="322"/>
                        </a:lnTo>
                        <a:lnTo>
                          <a:pt x="74" y="316"/>
                        </a:lnTo>
                        <a:lnTo>
                          <a:pt x="70" y="310"/>
                        </a:lnTo>
                        <a:lnTo>
                          <a:pt x="64" y="305"/>
                        </a:lnTo>
                        <a:lnTo>
                          <a:pt x="58" y="301"/>
                        </a:lnTo>
                        <a:lnTo>
                          <a:pt x="50" y="299"/>
                        </a:lnTo>
                        <a:lnTo>
                          <a:pt x="41" y="297"/>
                        </a:lnTo>
                        <a:lnTo>
                          <a:pt x="41" y="297"/>
                        </a:lnTo>
                        <a:close/>
                        <a:moveTo>
                          <a:pt x="41" y="83"/>
                        </a:moveTo>
                        <a:lnTo>
                          <a:pt x="41" y="83"/>
                        </a:lnTo>
                        <a:lnTo>
                          <a:pt x="50" y="83"/>
                        </a:lnTo>
                        <a:lnTo>
                          <a:pt x="58" y="81"/>
                        </a:lnTo>
                        <a:lnTo>
                          <a:pt x="64" y="77"/>
                        </a:lnTo>
                        <a:lnTo>
                          <a:pt x="70" y="71"/>
                        </a:lnTo>
                        <a:lnTo>
                          <a:pt x="74" y="65"/>
                        </a:lnTo>
                        <a:lnTo>
                          <a:pt x="79" y="59"/>
                        </a:lnTo>
                        <a:lnTo>
                          <a:pt x="81" y="50"/>
                        </a:lnTo>
                        <a:lnTo>
                          <a:pt x="83" y="42"/>
                        </a:lnTo>
                        <a:lnTo>
                          <a:pt x="83" y="42"/>
                        </a:lnTo>
                        <a:lnTo>
                          <a:pt x="81" y="34"/>
                        </a:lnTo>
                        <a:lnTo>
                          <a:pt x="79" y="25"/>
                        </a:lnTo>
                        <a:lnTo>
                          <a:pt x="74" y="19"/>
                        </a:lnTo>
                        <a:lnTo>
                          <a:pt x="70" y="13"/>
                        </a:lnTo>
                        <a:lnTo>
                          <a:pt x="64" y="9"/>
                        </a:lnTo>
                        <a:lnTo>
                          <a:pt x="58" y="5"/>
                        </a:lnTo>
                        <a:lnTo>
                          <a:pt x="50" y="3"/>
                        </a:lnTo>
                        <a:lnTo>
                          <a:pt x="41" y="0"/>
                        </a:lnTo>
                        <a:lnTo>
                          <a:pt x="41" y="0"/>
                        </a:lnTo>
                        <a:lnTo>
                          <a:pt x="33" y="3"/>
                        </a:lnTo>
                        <a:lnTo>
                          <a:pt x="25" y="5"/>
                        </a:lnTo>
                        <a:lnTo>
                          <a:pt x="18" y="9"/>
                        </a:lnTo>
                        <a:lnTo>
                          <a:pt x="12" y="13"/>
                        </a:lnTo>
                        <a:lnTo>
                          <a:pt x="6" y="19"/>
                        </a:lnTo>
                        <a:lnTo>
                          <a:pt x="4" y="25"/>
                        </a:lnTo>
                        <a:lnTo>
                          <a:pt x="0" y="34"/>
                        </a:lnTo>
                        <a:lnTo>
                          <a:pt x="0" y="42"/>
                        </a:lnTo>
                        <a:lnTo>
                          <a:pt x="0" y="42"/>
                        </a:lnTo>
                        <a:lnTo>
                          <a:pt x="0" y="50"/>
                        </a:lnTo>
                        <a:lnTo>
                          <a:pt x="4" y="59"/>
                        </a:lnTo>
                        <a:lnTo>
                          <a:pt x="6" y="65"/>
                        </a:lnTo>
                        <a:lnTo>
                          <a:pt x="12" y="71"/>
                        </a:lnTo>
                        <a:lnTo>
                          <a:pt x="18" y="77"/>
                        </a:lnTo>
                        <a:lnTo>
                          <a:pt x="25" y="81"/>
                        </a:lnTo>
                        <a:lnTo>
                          <a:pt x="33" y="83"/>
                        </a:lnTo>
                        <a:lnTo>
                          <a:pt x="41" y="83"/>
                        </a:lnTo>
                        <a:lnTo>
                          <a:pt x="41" y="83"/>
                        </a:lnTo>
                        <a:close/>
                        <a:moveTo>
                          <a:pt x="41" y="235"/>
                        </a:moveTo>
                        <a:lnTo>
                          <a:pt x="41" y="235"/>
                        </a:lnTo>
                        <a:lnTo>
                          <a:pt x="50" y="233"/>
                        </a:lnTo>
                        <a:lnTo>
                          <a:pt x="58" y="231"/>
                        </a:lnTo>
                        <a:lnTo>
                          <a:pt x="64" y="227"/>
                        </a:lnTo>
                        <a:lnTo>
                          <a:pt x="70" y="222"/>
                        </a:lnTo>
                        <a:lnTo>
                          <a:pt x="74" y="216"/>
                        </a:lnTo>
                        <a:lnTo>
                          <a:pt x="79" y="210"/>
                        </a:lnTo>
                        <a:lnTo>
                          <a:pt x="81" y="202"/>
                        </a:lnTo>
                        <a:lnTo>
                          <a:pt x="83" y="193"/>
                        </a:lnTo>
                        <a:lnTo>
                          <a:pt x="83" y="193"/>
                        </a:lnTo>
                        <a:lnTo>
                          <a:pt x="81" y="185"/>
                        </a:lnTo>
                        <a:lnTo>
                          <a:pt x="79" y="177"/>
                        </a:lnTo>
                        <a:lnTo>
                          <a:pt x="74" y="171"/>
                        </a:lnTo>
                        <a:lnTo>
                          <a:pt x="70" y="164"/>
                        </a:lnTo>
                        <a:lnTo>
                          <a:pt x="64" y="158"/>
                        </a:lnTo>
                        <a:lnTo>
                          <a:pt x="58" y="156"/>
                        </a:lnTo>
                        <a:lnTo>
                          <a:pt x="50" y="152"/>
                        </a:lnTo>
                        <a:lnTo>
                          <a:pt x="41" y="152"/>
                        </a:lnTo>
                        <a:lnTo>
                          <a:pt x="41" y="152"/>
                        </a:lnTo>
                        <a:lnTo>
                          <a:pt x="33" y="152"/>
                        </a:lnTo>
                        <a:lnTo>
                          <a:pt x="25" y="156"/>
                        </a:lnTo>
                        <a:lnTo>
                          <a:pt x="18" y="158"/>
                        </a:lnTo>
                        <a:lnTo>
                          <a:pt x="12" y="164"/>
                        </a:lnTo>
                        <a:lnTo>
                          <a:pt x="6" y="171"/>
                        </a:lnTo>
                        <a:lnTo>
                          <a:pt x="4" y="177"/>
                        </a:lnTo>
                        <a:lnTo>
                          <a:pt x="0" y="185"/>
                        </a:lnTo>
                        <a:lnTo>
                          <a:pt x="0" y="193"/>
                        </a:lnTo>
                        <a:lnTo>
                          <a:pt x="0" y="193"/>
                        </a:lnTo>
                        <a:lnTo>
                          <a:pt x="0" y="202"/>
                        </a:lnTo>
                        <a:lnTo>
                          <a:pt x="4" y="210"/>
                        </a:lnTo>
                        <a:lnTo>
                          <a:pt x="6" y="216"/>
                        </a:lnTo>
                        <a:lnTo>
                          <a:pt x="12" y="222"/>
                        </a:lnTo>
                        <a:lnTo>
                          <a:pt x="18" y="227"/>
                        </a:lnTo>
                        <a:lnTo>
                          <a:pt x="25" y="231"/>
                        </a:lnTo>
                        <a:lnTo>
                          <a:pt x="33" y="233"/>
                        </a:lnTo>
                        <a:lnTo>
                          <a:pt x="41" y="235"/>
                        </a:lnTo>
                        <a:lnTo>
                          <a:pt x="41" y="23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Noto Sans CJK TC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47" name="Freeform 17">
                    <a:extLst>
                      <a:ext uri="{FF2B5EF4-FFF2-40B4-BE49-F238E27FC236}">
                        <a16:creationId xmlns:a16="http://schemas.microsoft.com/office/drawing/2014/main" id="{70402BE5-DD0F-4A6C-87FD-4923EF974D57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7680325" y="4829176"/>
                    <a:ext cx="827088" cy="814388"/>
                  </a:xfrm>
                  <a:custGeom>
                    <a:avLst/>
                    <a:gdLst>
                      <a:gd name="T0" fmla="*/ 477 w 521"/>
                      <a:gd name="T1" fmla="*/ 349 h 513"/>
                      <a:gd name="T2" fmla="*/ 498 w 521"/>
                      <a:gd name="T3" fmla="*/ 343 h 513"/>
                      <a:gd name="T4" fmla="*/ 512 w 521"/>
                      <a:gd name="T5" fmla="*/ 326 h 513"/>
                      <a:gd name="T6" fmla="*/ 515 w 521"/>
                      <a:gd name="T7" fmla="*/ 40 h 513"/>
                      <a:gd name="T8" fmla="*/ 512 w 521"/>
                      <a:gd name="T9" fmla="*/ 23 h 513"/>
                      <a:gd name="T10" fmla="*/ 498 w 521"/>
                      <a:gd name="T11" fmla="*/ 7 h 513"/>
                      <a:gd name="T12" fmla="*/ 477 w 521"/>
                      <a:gd name="T13" fmla="*/ 0 h 513"/>
                      <a:gd name="T14" fmla="*/ 37 w 521"/>
                      <a:gd name="T15" fmla="*/ 3 h 513"/>
                      <a:gd name="T16" fmla="*/ 19 w 521"/>
                      <a:gd name="T17" fmla="*/ 13 h 513"/>
                      <a:gd name="T18" fmla="*/ 8 w 521"/>
                      <a:gd name="T19" fmla="*/ 32 h 513"/>
                      <a:gd name="T20" fmla="*/ 8 w 521"/>
                      <a:gd name="T21" fmla="*/ 312 h 513"/>
                      <a:gd name="T22" fmla="*/ 15 w 521"/>
                      <a:gd name="T23" fmla="*/ 332 h 513"/>
                      <a:gd name="T24" fmla="*/ 31 w 521"/>
                      <a:gd name="T25" fmla="*/ 345 h 513"/>
                      <a:gd name="T26" fmla="*/ 46 w 521"/>
                      <a:gd name="T27" fmla="*/ 349 h 513"/>
                      <a:gd name="T28" fmla="*/ 52 w 521"/>
                      <a:gd name="T29" fmla="*/ 52 h 513"/>
                      <a:gd name="T30" fmla="*/ 68 w 521"/>
                      <a:gd name="T31" fmla="*/ 44 h 513"/>
                      <a:gd name="T32" fmla="*/ 459 w 521"/>
                      <a:gd name="T33" fmla="*/ 44 h 513"/>
                      <a:gd name="T34" fmla="*/ 469 w 521"/>
                      <a:gd name="T35" fmla="*/ 59 h 513"/>
                      <a:gd name="T36" fmla="*/ 467 w 521"/>
                      <a:gd name="T37" fmla="*/ 291 h 513"/>
                      <a:gd name="T38" fmla="*/ 452 w 521"/>
                      <a:gd name="T39" fmla="*/ 301 h 513"/>
                      <a:gd name="T40" fmla="*/ 62 w 521"/>
                      <a:gd name="T41" fmla="*/ 299 h 513"/>
                      <a:gd name="T42" fmla="*/ 52 w 521"/>
                      <a:gd name="T43" fmla="*/ 285 h 513"/>
                      <a:gd name="T44" fmla="*/ 71 w 521"/>
                      <a:gd name="T45" fmla="*/ 374 h 513"/>
                      <a:gd name="T46" fmla="*/ 44 w 521"/>
                      <a:gd name="T47" fmla="*/ 378 h 513"/>
                      <a:gd name="T48" fmla="*/ 12 w 521"/>
                      <a:gd name="T49" fmla="*/ 401 h 513"/>
                      <a:gd name="T50" fmla="*/ 0 w 521"/>
                      <a:gd name="T51" fmla="*/ 432 h 513"/>
                      <a:gd name="T52" fmla="*/ 2 w 521"/>
                      <a:gd name="T53" fmla="*/ 465 h 513"/>
                      <a:gd name="T54" fmla="*/ 21 w 521"/>
                      <a:gd name="T55" fmla="*/ 496 h 513"/>
                      <a:gd name="T56" fmla="*/ 56 w 521"/>
                      <a:gd name="T57" fmla="*/ 511 h 513"/>
                      <a:gd name="T58" fmla="*/ 452 w 521"/>
                      <a:gd name="T59" fmla="*/ 513 h 513"/>
                      <a:gd name="T60" fmla="*/ 490 w 521"/>
                      <a:gd name="T61" fmla="*/ 503 h 513"/>
                      <a:gd name="T62" fmla="*/ 515 w 521"/>
                      <a:gd name="T63" fmla="*/ 478 h 513"/>
                      <a:gd name="T64" fmla="*/ 521 w 521"/>
                      <a:gd name="T65" fmla="*/ 432 h 513"/>
                      <a:gd name="T66" fmla="*/ 515 w 521"/>
                      <a:gd name="T67" fmla="*/ 409 h 513"/>
                      <a:gd name="T68" fmla="*/ 490 w 521"/>
                      <a:gd name="T69" fmla="*/ 384 h 513"/>
                      <a:gd name="T70" fmla="*/ 452 w 521"/>
                      <a:gd name="T71" fmla="*/ 374 h 513"/>
                      <a:gd name="T72" fmla="*/ 438 w 521"/>
                      <a:gd name="T73" fmla="*/ 469 h 513"/>
                      <a:gd name="T74" fmla="*/ 413 w 521"/>
                      <a:gd name="T75" fmla="*/ 453 h 513"/>
                      <a:gd name="T76" fmla="*/ 413 w 521"/>
                      <a:gd name="T77" fmla="*/ 430 h 513"/>
                      <a:gd name="T78" fmla="*/ 438 w 521"/>
                      <a:gd name="T79" fmla="*/ 413 h 513"/>
                      <a:gd name="T80" fmla="*/ 456 w 521"/>
                      <a:gd name="T81" fmla="*/ 422 h 513"/>
                      <a:gd name="T82" fmla="*/ 465 w 521"/>
                      <a:gd name="T83" fmla="*/ 442 h 513"/>
                      <a:gd name="T84" fmla="*/ 448 w 521"/>
                      <a:gd name="T85" fmla="*/ 467 h 5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521" h="513">
                        <a:moveTo>
                          <a:pt x="46" y="349"/>
                        </a:moveTo>
                        <a:lnTo>
                          <a:pt x="477" y="349"/>
                        </a:lnTo>
                        <a:lnTo>
                          <a:pt x="477" y="349"/>
                        </a:lnTo>
                        <a:lnTo>
                          <a:pt x="483" y="347"/>
                        </a:lnTo>
                        <a:lnTo>
                          <a:pt x="492" y="345"/>
                        </a:lnTo>
                        <a:lnTo>
                          <a:pt x="498" y="343"/>
                        </a:lnTo>
                        <a:lnTo>
                          <a:pt x="504" y="337"/>
                        </a:lnTo>
                        <a:lnTo>
                          <a:pt x="508" y="332"/>
                        </a:lnTo>
                        <a:lnTo>
                          <a:pt x="512" y="326"/>
                        </a:lnTo>
                        <a:lnTo>
                          <a:pt x="515" y="318"/>
                        </a:lnTo>
                        <a:lnTo>
                          <a:pt x="515" y="312"/>
                        </a:lnTo>
                        <a:lnTo>
                          <a:pt x="515" y="40"/>
                        </a:lnTo>
                        <a:lnTo>
                          <a:pt x="515" y="40"/>
                        </a:lnTo>
                        <a:lnTo>
                          <a:pt x="515" y="32"/>
                        </a:lnTo>
                        <a:lnTo>
                          <a:pt x="512" y="23"/>
                        </a:lnTo>
                        <a:lnTo>
                          <a:pt x="508" y="17"/>
                        </a:lnTo>
                        <a:lnTo>
                          <a:pt x="504" y="13"/>
                        </a:lnTo>
                        <a:lnTo>
                          <a:pt x="498" y="7"/>
                        </a:lnTo>
                        <a:lnTo>
                          <a:pt x="492" y="5"/>
                        </a:lnTo>
                        <a:lnTo>
                          <a:pt x="483" y="3"/>
                        </a:lnTo>
                        <a:lnTo>
                          <a:pt x="477" y="0"/>
                        </a:lnTo>
                        <a:lnTo>
                          <a:pt x="46" y="0"/>
                        </a:lnTo>
                        <a:lnTo>
                          <a:pt x="46" y="0"/>
                        </a:lnTo>
                        <a:lnTo>
                          <a:pt x="37" y="3"/>
                        </a:lnTo>
                        <a:lnTo>
                          <a:pt x="31" y="5"/>
                        </a:lnTo>
                        <a:lnTo>
                          <a:pt x="25" y="7"/>
                        </a:lnTo>
                        <a:lnTo>
                          <a:pt x="19" y="13"/>
                        </a:lnTo>
                        <a:lnTo>
                          <a:pt x="15" y="17"/>
                        </a:lnTo>
                        <a:lnTo>
                          <a:pt x="10" y="23"/>
                        </a:lnTo>
                        <a:lnTo>
                          <a:pt x="8" y="32"/>
                        </a:lnTo>
                        <a:lnTo>
                          <a:pt x="8" y="40"/>
                        </a:lnTo>
                        <a:lnTo>
                          <a:pt x="8" y="312"/>
                        </a:lnTo>
                        <a:lnTo>
                          <a:pt x="8" y="312"/>
                        </a:lnTo>
                        <a:lnTo>
                          <a:pt x="8" y="318"/>
                        </a:lnTo>
                        <a:lnTo>
                          <a:pt x="10" y="326"/>
                        </a:lnTo>
                        <a:lnTo>
                          <a:pt x="15" y="332"/>
                        </a:lnTo>
                        <a:lnTo>
                          <a:pt x="19" y="337"/>
                        </a:lnTo>
                        <a:lnTo>
                          <a:pt x="25" y="343"/>
                        </a:lnTo>
                        <a:lnTo>
                          <a:pt x="31" y="345"/>
                        </a:lnTo>
                        <a:lnTo>
                          <a:pt x="37" y="347"/>
                        </a:lnTo>
                        <a:lnTo>
                          <a:pt x="46" y="349"/>
                        </a:lnTo>
                        <a:lnTo>
                          <a:pt x="46" y="349"/>
                        </a:lnTo>
                        <a:close/>
                        <a:moveTo>
                          <a:pt x="52" y="59"/>
                        </a:moveTo>
                        <a:lnTo>
                          <a:pt x="52" y="59"/>
                        </a:lnTo>
                        <a:lnTo>
                          <a:pt x="52" y="52"/>
                        </a:lnTo>
                        <a:lnTo>
                          <a:pt x="56" y="48"/>
                        </a:lnTo>
                        <a:lnTo>
                          <a:pt x="62" y="44"/>
                        </a:lnTo>
                        <a:lnTo>
                          <a:pt x="68" y="44"/>
                        </a:lnTo>
                        <a:lnTo>
                          <a:pt x="452" y="44"/>
                        </a:lnTo>
                        <a:lnTo>
                          <a:pt x="452" y="44"/>
                        </a:lnTo>
                        <a:lnTo>
                          <a:pt x="459" y="44"/>
                        </a:lnTo>
                        <a:lnTo>
                          <a:pt x="463" y="48"/>
                        </a:lnTo>
                        <a:lnTo>
                          <a:pt x="467" y="52"/>
                        </a:lnTo>
                        <a:lnTo>
                          <a:pt x="469" y="59"/>
                        </a:lnTo>
                        <a:lnTo>
                          <a:pt x="469" y="285"/>
                        </a:lnTo>
                        <a:lnTo>
                          <a:pt x="469" y="285"/>
                        </a:lnTo>
                        <a:lnTo>
                          <a:pt x="467" y="291"/>
                        </a:lnTo>
                        <a:lnTo>
                          <a:pt x="463" y="297"/>
                        </a:lnTo>
                        <a:lnTo>
                          <a:pt x="459" y="299"/>
                        </a:lnTo>
                        <a:lnTo>
                          <a:pt x="452" y="301"/>
                        </a:lnTo>
                        <a:lnTo>
                          <a:pt x="68" y="301"/>
                        </a:lnTo>
                        <a:lnTo>
                          <a:pt x="68" y="301"/>
                        </a:lnTo>
                        <a:lnTo>
                          <a:pt x="62" y="299"/>
                        </a:lnTo>
                        <a:lnTo>
                          <a:pt x="56" y="297"/>
                        </a:lnTo>
                        <a:lnTo>
                          <a:pt x="52" y="291"/>
                        </a:lnTo>
                        <a:lnTo>
                          <a:pt x="52" y="285"/>
                        </a:lnTo>
                        <a:lnTo>
                          <a:pt x="52" y="59"/>
                        </a:lnTo>
                        <a:close/>
                        <a:moveTo>
                          <a:pt x="452" y="374"/>
                        </a:moveTo>
                        <a:lnTo>
                          <a:pt x="71" y="374"/>
                        </a:lnTo>
                        <a:lnTo>
                          <a:pt x="71" y="374"/>
                        </a:lnTo>
                        <a:lnTo>
                          <a:pt x="56" y="376"/>
                        </a:lnTo>
                        <a:lnTo>
                          <a:pt x="44" y="378"/>
                        </a:lnTo>
                        <a:lnTo>
                          <a:pt x="31" y="384"/>
                        </a:lnTo>
                        <a:lnTo>
                          <a:pt x="21" y="391"/>
                        </a:lnTo>
                        <a:lnTo>
                          <a:pt x="12" y="401"/>
                        </a:lnTo>
                        <a:lnTo>
                          <a:pt x="6" y="409"/>
                        </a:lnTo>
                        <a:lnTo>
                          <a:pt x="2" y="422"/>
                        </a:lnTo>
                        <a:lnTo>
                          <a:pt x="0" y="432"/>
                        </a:lnTo>
                        <a:lnTo>
                          <a:pt x="0" y="455"/>
                        </a:lnTo>
                        <a:lnTo>
                          <a:pt x="0" y="455"/>
                        </a:lnTo>
                        <a:lnTo>
                          <a:pt x="2" y="465"/>
                        </a:lnTo>
                        <a:lnTo>
                          <a:pt x="6" y="478"/>
                        </a:lnTo>
                        <a:lnTo>
                          <a:pt x="12" y="486"/>
                        </a:lnTo>
                        <a:lnTo>
                          <a:pt x="21" y="496"/>
                        </a:lnTo>
                        <a:lnTo>
                          <a:pt x="31" y="503"/>
                        </a:lnTo>
                        <a:lnTo>
                          <a:pt x="44" y="509"/>
                        </a:lnTo>
                        <a:lnTo>
                          <a:pt x="56" y="511"/>
                        </a:lnTo>
                        <a:lnTo>
                          <a:pt x="71" y="513"/>
                        </a:lnTo>
                        <a:lnTo>
                          <a:pt x="452" y="513"/>
                        </a:lnTo>
                        <a:lnTo>
                          <a:pt x="452" y="513"/>
                        </a:lnTo>
                        <a:lnTo>
                          <a:pt x="465" y="511"/>
                        </a:lnTo>
                        <a:lnTo>
                          <a:pt x="479" y="509"/>
                        </a:lnTo>
                        <a:lnTo>
                          <a:pt x="490" y="503"/>
                        </a:lnTo>
                        <a:lnTo>
                          <a:pt x="500" y="496"/>
                        </a:lnTo>
                        <a:lnTo>
                          <a:pt x="508" y="486"/>
                        </a:lnTo>
                        <a:lnTo>
                          <a:pt x="515" y="478"/>
                        </a:lnTo>
                        <a:lnTo>
                          <a:pt x="519" y="465"/>
                        </a:lnTo>
                        <a:lnTo>
                          <a:pt x="521" y="455"/>
                        </a:lnTo>
                        <a:lnTo>
                          <a:pt x="521" y="432"/>
                        </a:lnTo>
                        <a:lnTo>
                          <a:pt x="521" y="432"/>
                        </a:lnTo>
                        <a:lnTo>
                          <a:pt x="519" y="422"/>
                        </a:lnTo>
                        <a:lnTo>
                          <a:pt x="515" y="409"/>
                        </a:lnTo>
                        <a:lnTo>
                          <a:pt x="508" y="401"/>
                        </a:lnTo>
                        <a:lnTo>
                          <a:pt x="500" y="391"/>
                        </a:lnTo>
                        <a:lnTo>
                          <a:pt x="490" y="384"/>
                        </a:lnTo>
                        <a:lnTo>
                          <a:pt x="479" y="378"/>
                        </a:lnTo>
                        <a:lnTo>
                          <a:pt x="465" y="376"/>
                        </a:lnTo>
                        <a:lnTo>
                          <a:pt x="452" y="374"/>
                        </a:lnTo>
                        <a:lnTo>
                          <a:pt x="452" y="374"/>
                        </a:lnTo>
                        <a:close/>
                        <a:moveTo>
                          <a:pt x="438" y="469"/>
                        </a:moveTo>
                        <a:lnTo>
                          <a:pt x="438" y="469"/>
                        </a:lnTo>
                        <a:lnTo>
                          <a:pt x="427" y="467"/>
                        </a:lnTo>
                        <a:lnTo>
                          <a:pt x="419" y="461"/>
                        </a:lnTo>
                        <a:lnTo>
                          <a:pt x="413" y="453"/>
                        </a:lnTo>
                        <a:lnTo>
                          <a:pt x="411" y="442"/>
                        </a:lnTo>
                        <a:lnTo>
                          <a:pt x="411" y="442"/>
                        </a:lnTo>
                        <a:lnTo>
                          <a:pt x="413" y="430"/>
                        </a:lnTo>
                        <a:lnTo>
                          <a:pt x="419" y="422"/>
                        </a:lnTo>
                        <a:lnTo>
                          <a:pt x="427" y="415"/>
                        </a:lnTo>
                        <a:lnTo>
                          <a:pt x="438" y="413"/>
                        </a:lnTo>
                        <a:lnTo>
                          <a:pt x="438" y="413"/>
                        </a:lnTo>
                        <a:lnTo>
                          <a:pt x="448" y="415"/>
                        </a:lnTo>
                        <a:lnTo>
                          <a:pt x="456" y="422"/>
                        </a:lnTo>
                        <a:lnTo>
                          <a:pt x="463" y="430"/>
                        </a:lnTo>
                        <a:lnTo>
                          <a:pt x="465" y="442"/>
                        </a:lnTo>
                        <a:lnTo>
                          <a:pt x="465" y="442"/>
                        </a:lnTo>
                        <a:lnTo>
                          <a:pt x="463" y="453"/>
                        </a:lnTo>
                        <a:lnTo>
                          <a:pt x="456" y="461"/>
                        </a:lnTo>
                        <a:lnTo>
                          <a:pt x="448" y="467"/>
                        </a:lnTo>
                        <a:lnTo>
                          <a:pt x="438" y="469"/>
                        </a:lnTo>
                        <a:lnTo>
                          <a:pt x="438" y="46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Noto Sans CJK TC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33" name="群組 132">
                <a:extLst>
                  <a:ext uri="{FF2B5EF4-FFF2-40B4-BE49-F238E27FC236}">
                    <a16:creationId xmlns:a16="http://schemas.microsoft.com/office/drawing/2014/main" id="{1081C5AE-DCE9-497C-9534-63B10F7C8DAC}"/>
                  </a:ext>
                </a:extLst>
              </p:cNvPr>
              <p:cNvGrpSpPr/>
              <p:nvPr/>
            </p:nvGrpSpPr>
            <p:grpSpPr>
              <a:xfrm>
                <a:off x="9195393" y="4023579"/>
                <a:ext cx="2286000" cy="648000"/>
                <a:chOff x="9204724" y="3678344"/>
                <a:chExt cx="2286000" cy="648000"/>
              </a:xfrm>
            </p:grpSpPr>
            <p:grpSp>
              <p:nvGrpSpPr>
                <p:cNvPr id="139" name="群組 138">
                  <a:extLst>
                    <a:ext uri="{FF2B5EF4-FFF2-40B4-BE49-F238E27FC236}">
                      <a16:creationId xmlns:a16="http://schemas.microsoft.com/office/drawing/2014/main" id="{492DEFAA-886D-46C1-9EFD-539EEE850B9B}"/>
                    </a:ext>
                  </a:extLst>
                </p:cNvPr>
                <p:cNvGrpSpPr/>
                <p:nvPr/>
              </p:nvGrpSpPr>
              <p:grpSpPr>
                <a:xfrm>
                  <a:off x="9204724" y="3678344"/>
                  <a:ext cx="2286000" cy="648000"/>
                  <a:chOff x="9204724" y="3678344"/>
                  <a:chExt cx="2286000" cy="648000"/>
                </a:xfrm>
              </p:grpSpPr>
              <p:sp>
                <p:nvSpPr>
                  <p:cNvPr id="141" name="Shape 35">
                    <a:extLst>
                      <a:ext uri="{FF2B5EF4-FFF2-40B4-BE49-F238E27FC236}">
                        <a16:creationId xmlns:a16="http://schemas.microsoft.com/office/drawing/2014/main" id="{71AE760F-AF18-413A-88E4-153AEF0F7162}"/>
                      </a:ext>
                    </a:extLst>
                  </p:cNvPr>
                  <p:cNvSpPr/>
                  <p:nvPr/>
                </p:nvSpPr>
                <p:spPr>
                  <a:xfrm>
                    <a:off x="9204724" y="3678344"/>
                    <a:ext cx="2286000" cy="648000"/>
                  </a:xfrm>
                  <a:prstGeom prst="roundRect">
                    <a:avLst>
                      <a:gd name="adj" fmla="val 25455"/>
                    </a:avLst>
                  </a:prstGeom>
                  <a:noFill/>
                  <a:ln w="17780">
                    <a:solidFill>
                      <a:srgbClr val="8D2D56"/>
                    </a:solidFill>
                    <a:prstDash val="solid"/>
                  </a:ln>
                </p:spPr>
              </p:sp>
              <p:sp>
                <p:nvSpPr>
                  <p:cNvPr id="142" name="Text 36">
                    <a:extLst>
                      <a:ext uri="{FF2B5EF4-FFF2-40B4-BE49-F238E27FC236}">
                        <a16:creationId xmlns:a16="http://schemas.microsoft.com/office/drawing/2014/main" id="{26EB61AA-BA43-43FA-9732-00F2E67A4A2D}"/>
                      </a:ext>
                    </a:extLst>
                  </p:cNvPr>
                  <p:cNvSpPr/>
                  <p:nvPr/>
                </p:nvSpPr>
                <p:spPr>
                  <a:xfrm>
                    <a:off x="9996752" y="3862756"/>
                    <a:ext cx="1097280" cy="228600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381" tIns="381" rIns="381" bIns="381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8D2D56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填報疑義</a:t>
                    </a: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140" name="圖片 139">
                  <a:extLst>
                    <a:ext uri="{FF2B5EF4-FFF2-40B4-BE49-F238E27FC236}">
                      <a16:creationId xmlns:a16="http://schemas.microsoft.com/office/drawing/2014/main" id="{33322A51-231C-4996-8C26-75BFA3561F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314284" y="3707056"/>
                  <a:ext cx="540000" cy="540000"/>
                </a:xfrm>
                <a:prstGeom prst="rect">
                  <a:avLst/>
                </a:prstGeom>
              </p:spPr>
            </p:pic>
          </p:grpSp>
          <p:grpSp>
            <p:nvGrpSpPr>
              <p:cNvPr id="134" name="群組 133">
                <a:extLst>
                  <a:ext uri="{FF2B5EF4-FFF2-40B4-BE49-F238E27FC236}">
                    <a16:creationId xmlns:a16="http://schemas.microsoft.com/office/drawing/2014/main" id="{36B435CE-BF20-4B83-AA1C-2E99533A47B0}"/>
                  </a:ext>
                </a:extLst>
              </p:cNvPr>
              <p:cNvGrpSpPr/>
              <p:nvPr/>
            </p:nvGrpSpPr>
            <p:grpSpPr>
              <a:xfrm>
                <a:off x="9195393" y="4848910"/>
                <a:ext cx="2286000" cy="648000"/>
                <a:chOff x="9204724" y="4503675"/>
                <a:chExt cx="2286000" cy="648000"/>
              </a:xfrm>
            </p:grpSpPr>
            <p:grpSp>
              <p:nvGrpSpPr>
                <p:cNvPr id="135" name="群組 134">
                  <a:extLst>
                    <a:ext uri="{FF2B5EF4-FFF2-40B4-BE49-F238E27FC236}">
                      <a16:creationId xmlns:a16="http://schemas.microsoft.com/office/drawing/2014/main" id="{91B9316D-F804-46A9-8974-AB5FCF721AAF}"/>
                    </a:ext>
                  </a:extLst>
                </p:cNvPr>
                <p:cNvGrpSpPr/>
                <p:nvPr/>
              </p:nvGrpSpPr>
              <p:grpSpPr>
                <a:xfrm>
                  <a:off x="9204724" y="4503675"/>
                  <a:ext cx="2286000" cy="648000"/>
                  <a:chOff x="9204724" y="4503675"/>
                  <a:chExt cx="2286000" cy="648000"/>
                </a:xfrm>
              </p:grpSpPr>
              <p:sp>
                <p:nvSpPr>
                  <p:cNvPr id="137" name="Shape 37">
                    <a:extLst>
                      <a:ext uri="{FF2B5EF4-FFF2-40B4-BE49-F238E27FC236}">
                        <a16:creationId xmlns:a16="http://schemas.microsoft.com/office/drawing/2014/main" id="{BB9E4A6D-36CD-4190-BD6C-55ADD526624F}"/>
                      </a:ext>
                    </a:extLst>
                  </p:cNvPr>
                  <p:cNvSpPr/>
                  <p:nvPr/>
                </p:nvSpPr>
                <p:spPr>
                  <a:xfrm>
                    <a:off x="9204724" y="4503675"/>
                    <a:ext cx="2286000" cy="648000"/>
                  </a:xfrm>
                  <a:prstGeom prst="roundRect">
                    <a:avLst>
                      <a:gd name="adj" fmla="val 25455"/>
                    </a:avLst>
                  </a:prstGeom>
                  <a:noFill/>
                  <a:ln w="17780">
                    <a:solidFill>
                      <a:srgbClr val="8D2D56"/>
                    </a:solidFill>
                    <a:prstDash val="solid"/>
                  </a:ln>
                </p:spPr>
              </p:sp>
              <p:sp>
                <p:nvSpPr>
                  <p:cNvPr id="138" name="Text 38">
                    <a:extLst>
                      <a:ext uri="{FF2B5EF4-FFF2-40B4-BE49-F238E27FC236}">
                        <a16:creationId xmlns:a16="http://schemas.microsoft.com/office/drawing/2014/main" id="{15594CCA-B48A-4E0E-93A2-8FD07B4C64D0}"/>
                      </a:ext>
                    </a:extLst>
                  </p:cNvPr>
                  <p:cNvSpPr/>
                  <p:nvPr/>
                </p:nvSpPr>
                <p:spPr>
                  <a:xfrm>
                    <a:off x="9996752" y="4687799"/>
                    <a:ext cx="1097280" cy="228600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381" tIns="381" rIns="381" bIns="381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8D2D56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諮詢建議</a:t>
                    </a: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136" name="圖片 135">
                  <a:extLst>
                    <a:ext uri="{FF2B5EF4-FFF2-40B4-BE49-F238E27FC236}">
                      <a16:creationId xmlns:a16="http://schemas.microsoft.com/office/drawing/2014/main" id="{52EC5F43-51F5-45A1-86B0-27A186CC2C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322496" y="4537044"/>
                  <a:ext cx="540000" cy="540000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19" name="群組 118">
            <a:extLst>
              <a:ext uri="{FF2B5EF4-FFF2-40B4-BE49-F238E27FC236}">
                <a16:creationId xmlns:a16="http://schemas.microsoft.com/office/drawing/2014/main" id="{43EA3406-8C37-447C-81E3-CA2160F6C3BB}"/>
              </a:ext>
            </a:extLst>
          </p:cNvPr>
          <p:cNvGrpSpPr/>
          <p:nvPr/>
        </p:nvGrpSpPr>
        <p:grpSpPr>
          <a:xfrm>
            <a:off x="8186322" y="3432687"/>
            <a:ext cx="1176085" cy="730168"/>
            <a:chOff x="3571141" y="3055541"/>
            <a:chExt cx="1176085" cy="381600"/>
          </a:xfrm>
          <a:solidFill>
            <a:schemeClr val="bg2">
              <a:lumMod val="20000"/>
              <a:lumOff val="80000"/>
            </a:schemeClr>
          </a:solidFill>
        </p:grpSpPr>
        <p:sp>
          <p:nvSpPr>
            <p:cNvPr id="126" name="Shape 46">
              <a:extLst>
                <a:ext uri="{FF2B5EF4-FFF2-40B4-BE49-F238E27FC236}">
                  <a16:creationId xmlns:a16="http://schemas.microsoft.com/office/drawing/2014/main" id="{92F20382-6E7B-4A0F-8A78-8C959C1005FF}"/>
                </a:ext>
              </a:extLst>
            </p:cNvPr>
            <p:cNvSpPr/>
            <p:nvPr/>
          </p:nvSpPr>
          <p:spPr>
            <a:xfrm>
              <a:off x="3571141" y="3055541"/>
              <a:ext cx="1176085" cy="381600"/>
            </a:xfrm>
            <a:prstGeom prst="roundRect">
              <a:avLst>
                <a:gd name="adj" fmla="val 50000"/>
              </a:avLst>
            </a:prstGeom>
            <a:grpFill/>
            <a:ln w="19050">
              <a:solidFill>
                <a:srgbClr val="990033"/>
              </a:solidFill>
              <a:prstDash val="solid"/>
            </a:ln>
          </p:spPr>
        </p:sp>
        <p:sp>
          <p:nvSpPr>
            <p:cNvPr id="127" name="Text 47">
              <a:extLst>
                <a:ext uri="{FF2B5EF4-FFF2-40B4-BE49-F238E27FC236}">
                  <a16:creationId xmlns:a16="http://schemas.microsoft.com/office/drawing/2014/main" id="{83631FA3-F183-41E2-BA60-494F70796333}"/>
                </a:ext>
              </a:extLst>
            </p:cNvPr>
            <p:cNvSpPr/>
            <p:nvPr/>
          </p:nvSpPr>
          <p:spPr>
            <a:xfrm>
              <a:off x="3651946" y="3137894"/>
              <a:ext cx="914400" cy="182880"/>
            </a:xfrm>
            <a:prstGeom prst="rect">
              <a:avLst/>
            </a:prstGeom>
            <a:grpFill/>
            <a:ln/>
          </p:spPr>
          <p:txBody>
            <a:bodyPr wrap="square" lIns="381" tIns="381" rIns="381" bIns="381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990033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資料上傳</a:t>
              </a:r>
              <a:endPara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990033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退件補正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20" name="群組 119">
            <a:extLst>
              <a:ext uri="{FF2B5EF4-FFF2-40B4-BE49-F238E27FC236}">
                <a16:creationId xmlns:a16="http://schemas.microsoft.com/office/drawing/2014/main" id="{B33EFC26-0DDF-42C5-A757-B6128AE941AE}"/>
              </a:ext>
            </a:extLst>
          </p:cNvPr>
          <p:cNvGrpSpPr/>
          <p:nvPr/>
        </p:nvGrpSpPr>
        <p:grpSpPr>
          <a:xfrm>
            <a:off x="8193054" y="5190417"/>
            <a:ext cx="1176085" cy="658637"/>
            <a:chOff x="3540652" y="3336744"/>
            <a:chExt cx="1176085" cy="381600"/>
          </a:xfrm>
          <a:solidFill>
            <a:schemeClr val="bg2">
              <a:lumMod val="20000"/>
              <a:lumOff val="80000"/>
            </a:schemeClr>
          </a:solidFill>
        </p:grpSpPr>
        <p:sp>
          <p:nvSpPr>
            <p:cNvPr id="124" name="Shape 46">
              <a:extLst>
                <a:ext uri="{FF2B5EF4-FFF2-40B4-BE49-F238E27FC236}">
                  <a16:creationId xmlns:a16="http://schemas.microsoft.com/office/drawing/2014/main" id="{EF8553FD-68E0-44CD-B941-6B189AC57741}"/>
                </a:ext>
              </a:extLst>
            </p:cNvPr>
            <p:cNvSpPr/>
            <p:nvPr/>
          </p:nvSpPr>
          <p:spPr>
            <a:xfrm>
              <a:off x="3540652" y="3336744"/>
              <a:ext cx="1176085" cy="381600"/>
            </a:xfrm>
            <a:prstGeom prst="roundRect">
              <a:avLst>
                <a:gd name="adj" fmla="val 50000"/>
              </a:avLst>
            </a:prstGeom>
            <a:grpFill/>
            <a:ln w="19050">
              <a:solidFill>
                <a:srgbClr val="C67C1F"/>
              </a:solidFill>
              <a:prstDash val="solid"/>
            </a:ln>
          </p:spPr>
        </p:sp>
        <p:sp>
          <p:nvSpPr>
            <p:cNvPr id="125" name="Text 47">
              <a:extLst>
                <a:ext uri="{FF2B5EF4-FFF2-40B4-BE49-F238E27FC236}">
                  <a16:creationId xmlns:a16="http://schemas.microsoft.com/office/drawing/2014/main" id="{ED72A998-EEC1-4FAC-AEC3-389F8657C216}"/>
                </a:ext>
              </a:extLst>
            </p:cNvPr>
            <p:cNvSpPr/>
            <p:nvPr/>
          </p:nvSpPr>
          <p:spPr>
            <a:xfrm>
              <a:off x="3657127" y="3375506"/>
              <a:ext cx="914400" cy="182880"/>
            </a:xfrm>
            <a:prstGeom prst="rect">
              <a:avLst/>
            </a:prstGeom>
            <a:grpFill/>
            <a:ln/>
          </p:spPr>
          <p:txBody>
            <a:bodyPr wrap="square" lIns="381" tIns="381" rIns="381" bIns="381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br>
                <a:rPr kumimoji="0" lang="en-US" altLang="zh-TW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8A4E1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</a:br>
              <a:r>
                <a:rPr kumimoji="0" lang="zh-TW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8A4E1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提出疑義</a:t>
              </a:r>
              <a:endPara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8A4E1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8A4E1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回覆諮詢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4" name="箭號: 左-右雙向 3">
            <a:extLst>
              <a:ext uri="{FF2B5EF4-FFF2-40B4-BE49-F238E27FC236}">
                <a16:creationId xmlns:a16="http://schemas.microsoft.com/office/drawing/2014/main" id="{B989E819-D701-4B8C-AF0E-84EADD68DCFF}"/>
              </a:ext>
            </a:extLst>
          </p:cNvPr>
          <p:cNvSpPr/>
          <p:nvPr/>
        </p:nvSpPr>
        <p:spPr>
          <a:xfrm>
            <a:off x="8369597" y="2896060"/>
            <a:ext cx="830131" cy="382495"/>
          </a:xfrm>
          <a:prstGeom prst="leftRightArrow">
            <a:avLst/>
          </a:prstGeom>
          <a:solidFill>
            <a:srgbClr val="990033"/>
          </a:solidFill>
          <a:ln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箭號: 左-右雙向 4">
            <a:extLst>
              <a:ext uri="{FF2B5EF4-FFF2-40B4-BE49-F238E27FC236}">
                <a16:creationId xmlns:a16="http://schemas.microsoft.com/office/drawing/2014/main" id="{E9E11182-64F1-4B8C-B22B-B31ACF174E81}"/>
              </a:ext>
            </a:extLst>
          </p:cNvPr>
          <p:cNvSpPr/>
          <p:nvPr/>
        </p:nvSpPr>
        <p:spPr>
          <a:xfrm>
            <a:off x="8381086" y="4691406"/>
            <a:ext cx="825683" cy="388413"/>
          </a:xfrm>
          <a:prstGeom prst="leftRightArrow">
            <a:avLst/>
          </a:prstGeom>
          <a:solidFill>
            <a:srgbClr val="BF9000"/>
          </a:solidFill>
          <a:ln>
            <a:solidFill>
              <a:srgbClr val="BF9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7" name="Shape 43">
            <a:extLst>
              <a:ext uri="{FF2B5EF4-FFF2-40B4-BE49-F238E27FC236}">
                <a16:creationId xmlns:a16="http://schemas.microsoft.com/office/drawing/2014/main" id="{C6F011C3-94E0-4719-80C4-2A522D5BD6BF}"/>
              </a:ext>
            </a:extLst>
          </p:cNvPr>
          <p:cNvSpPr/>
          <p:nvPr/>
        </p:nvSpPr>
        <p:spPr>
          <a:xfrm rot="10800000">
            <a:off x="3180870" y="3689995"/>
            <a:ext cx="787581" cy="370007"/>
          </a:xfrm>
          <a:prstGeom prst="rightArrow">
            <a:avLst/>
          </a:prstGeom>
          <a:solidFill>
            <a:srgbClr val="BF9000"/>
          </a:solidFill>
          <a:ln w="12700">
            <a:solidFill>
              <a:srgbClr val="C67C1F"/>
            </a:solidFill>
            <a:prstDash val="solid"/>
          </a:ln>
        </p:spPr>
      </p:sp>
      <p:sp>
        <p:nvSpPr>
          <p:cNvPr id="132" name="Shape 48">
            <a:extLst>
              <a:ext uri="{FF2B5EF4-FFF2-40B4-BE49-F238E27FC236}">
                <a16:creationId xmlns:a16="http://schemas.microsoft.com/office/drawing/2014/main" id="{9B7F3A58-3DAA-4F58-9CDC-0E11B25B12E0}"/>
              </a:ext>
            </a:extLst>
          </p:cNvPr>
          <p:cNvSpPr/>
          <p:nvPr/>
        </p:nvSpPr>
        <p:spPr>
          <a:xfrm>
            <a:off x="3212136" y="2662433"/>
            <a:ext cx="802778" cy="416145"/>
          </a:xfrm>
          <a:prstGeom prst="rightArrow">
            <a:avLst/>
          </a:prstGeom>
          <a:solidFill>
            <a:srgbClr val="70AD47">
              <a:lumMod val="75000"/>
            </a:srgbClr>
          </a:solidFill>
          <a:ln w="12700">
            <a:noFill/>
            <a:prstDash val="solid"/>
          </a:ln>
        </p:spPr>
      </p:sp>
      <p:grpSp>
        <p:nvGrpSpPr>
          <p:cNvPr id="200" name="群組 199">
            <a:extLst>
              <a:ext uri="{FF2B5EF4-FFF2-40B4-BE49-F238E27FC236}">
                <a16:creationId xmlns:a16="http://schemas.microsoft.com/office/drawing/2014/main" id="{4ED913DF-9720-4427-87B9-5B8CAED9B2DE}"/>
              </a:ext>
            </a:extLst>
          </p:cNvPr>
          <p:cNvGrpSpPr/>
          <p:nvPr/>
        </p:nvGrpSpPr>
        <p:grpSpPr>
          <a:xfrm>
            <a:off x="3120900" y="4144468"/>
            <a:ext cx="1176085" cy="381600"/>
            <a:chOff x="3364992" y="3246120"/>
            <a:chExt cx="1176085" cy="381600"/>
          </a:xfrm>
          <a:solidFill>
            <a:schemeClr val="bg2">
              <a:lumMod val="20000"/>
              <a:lumOff val="80000"/>
            </a:schemeClr>
          </a:solidFill>
        </p:grpSpPr>
        <p:sp>
          <p:nvSpPr>
            <p:cNvPr id="201" name="Shape 46">
              <a:extLst>
                <a:ext uri="{FF2B5EF4-FFF2-40B4-BE49-F238E27FC236}">
                  <a16:creationId xmlns:a16="http://schemas.microsoft.com/office/drawing/2014/main" id="{5AD9CF4E-C8BF-4250-B718-448B3097A1ED}"/>
                </a:ext>
              </a:extLst>
            </p:cNvPr>
            <p:cNvSpPr/>
            <p:nvPr/>
          </p:nvSpPr>
          <p:spPr>
            <a:xfrm>
              <a:off x="3364992" y="3246120"/>
              <a:ext cx="1176085" cy="381600"/>
            </a:xfrm>
            <a:prstGeom prst="roundRect">
              <a:avLst>
                <a:gd name="adj" fmla="val 50000"/>
              </a:avLst>
            </a:prstGeom>
            <a:grpFill/>
            <a:ln w="19050">
              <a:solidFill>
                <a:srgbClr val="C67C1F"/>
              </a:solidFill>
              <a:prstDash val="solid"/>
            </a:ln>
          </p:spPr>
        </p:sp>
        <p:sp>
          <p:nvSpPr>
            <p:cNvPr id="202" name="Text 47">
              <a:extLst>
                <a:ext uri="{FF2B5EF4-FFF2-40B4-BE49-F238E27FC236}">
                  <a16:creationId xmlns:a16="http://schemas.microsoft.com/office/drawing/2014/main" id="{C1CD3F66-7861-4632-BE11-DD391DFC0AB3}"/>
                </a:ext>
              </a:extLst>
            </p:cNvPr>
            <p:cNvSpPr/>
            <p:nvPr/>
          </p:nvSpPr>
          <p:spPr>
            <a:xfrm>
              <a:off x="3507696" y="3345701"/>
              <a:ext cx="914400" cy="182880"/>
            </a:xfrm>
            <a:prstGeom prst="rect">
              <a:avLst/>
            </a:prstGeom>
            <a:grpFill/>
            <a:ln/>
          </p:spPr>
          <p:txBody>
            <a:bodyPr wrap="square" lIns="381" tIns="381" rIns="381" bIns="381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8A4E1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資料匯出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03" name="群組 202">
            <a:extLst>
              <a:ext uri="{FF2B5EF4-FFF2-40B4-BE49-F238E27FC236}">
                <a16:creationId xmlns:a16="http://schemas.microsoft.com/office/drawing/2014/main" id="{C8A6069B-ABFA-4828-B081-DD1149E9C368}"/>
              </a:ext>
            </a:extLst>
          </p:cNvPr>
          <p:cNvGrpSpPr/>
          <p:nvPr/>
        </p:nvGrpSpPr>
        <p:grpSpPr>
          <a:xfrm>
            <a:off x="3113346" y="3168558"/>
            <a:ext cx="1176085" cy="381600"/>
            <a:chOff x="3320702" y="3351936"/>
            <a:chExt cx="1176085" cy="381600"/>
          </a:xfrm>
          <a:solidFill>
            <a:schemeClr val="bg2">
              <a:lumMod val="20000"/>
              <a:lumOff val="80000"/>
            </a:schemeClr>
          </a:solidFill>
        </p:grpSpPr>
        <p:sp>
          <p:nvSpPr>
            <p:cNvPr id="204" name="Shape 46">
              <a:extLst>
                <a:ext uri="{FF2B5EF4-FFF2-40B4-BE49-F238E27FC236}">
                  <a16:creationId xmlns:a16="http://schemas.microsoft.com/office/drawing/2014/main" id="{95001ABF-C06D-4152-A524-583BE8E9336E}"/>
                </a:ext>
              </a:extLst>
            </p:cNvPr>
            <p:cNvSpPr/>
            <p:nvPr/>
          </p:nvSpPr>
          <p:spPr>
            <a:xfrm>
              <a:off x="3320702" y="3351936"/>
              <a:ext cx="1176085" cy="381600"/>
            </a:xfrm>
            <a:prstGeom prst="roundRect">
              <a:avLst>
                <a:gd name="adj" fmla="val 50000"/>
              </a:avLst>
            </a:prstGeom>
            <a:grpFill/>
            <a:ln w="19050">
              <a:solidFill>
                <a:srgbClr val="70AD47">
                  <a:lumMod val="75000"/>
                </a:srgbClr>
              </a:solidFill>
              <a:prstDash val="solid"/>
            </a:ln>
          </p:spPr>
        </p:sp>
        <p:sp>
          <p:nvSpPr>
            <p:cNvPr id="205" name="Text 47">
              <a:extLst>
                <a:ext uri="{FF2B5EF4-FFF2-40B4-BE49-F238E27FC236}">
                  <a16:creationId xmlns:a16="http://schemas.microsoft.com/office/drawing/2014/main" id="{4BE29CF9-294C-430F-9E3A-F6D1A3B99A3E}"/>
                </a:ext>
              </a:extLst>
            </p:cNvPr>
            <p:cNvSpPr/>
            <p:nvPr/>
          </p:nvSpPr>
          <p:spPr>
            <a:xfrm>
              <a:off x="3444892" y="3449827"/>
              <a:ext cx="914400" cy="182880"/>
            </a:xfrm>
            <a:prstGeom prst="rect">
              <a:avLst/>
            </a:prstGeom>
            <a:grpFill/>
            <a:ln/>
          </p:spPr>
          <p:txBody>
            <a:bodyPr wrap="square" lIns="381" tIns="381" rIns="381" bIns="381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政策</a:t>
              </a:r>
              <a:r>
                <a:rPr kumimoji="0" lang="en-US" altLang="zh-TW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/</a:t>
              </a:r>
              <a:r>
                <a:rPr kumimoji="0" lang="zh-TW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標準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207" name="Shape 46">
            <a:extLst>
              <a:ext uri="{FF2B5EF4-FFF2-40B4-BE49-F238E27FC236}">
                <a16:creationId xmlns:a16="http://schemas.microsoft.com/office/drawing/2014/main" id="{89779E65-32A3-49B2-9620-20CEFEFB44FF}"/>
              </a:ext>
            </a:extLst>
          </p:cNvPr>
          <p:cNvSpPr/>
          <p:nvPr/>
        </p:nvSpPr>
        <p:spPr>
          <a:xfrm>
            <a:off x="3071548" y="5207660"/>
            <a:ext cx="1383212" cy="575407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C67C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8A4E1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重大疑義轉陳</a:t>
            </a:r>
            <a:br>
              <a: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8A4E1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8A4E1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釋疑／裁示</a:t>
            </a:r>
            <a:endParaRPr kumimoji="0" lang="en-US" altLang="zh-TW" sz="1300" b="1" i="0" u="none" strike="noStrike" kern="0" cap="none" spc="0" normalizeH="0" baseline="0" noProof="0" dirty="0">
              <a:ln>
                <a:noFill/>
              </a:ln>
              <a:solidFill>
                <a:srgbClr val="8A4E1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0" name="箭號: 左-右雙向 209">
            <a:extLst>
              <a:ext uri="{FF2B5EF4-FFF2-40B4-BE49-F238E27FC236}">
                <a16:creationId xmlns:a16="http://schemas.microsoft.com/office/drawing/2014/main" id="{BC3A280F-534D-4AC5-81C6-9E6B18DAD1E3}"/>
              </a:ext>
            </a:extLst>
          </p:cNvPr>
          <p:cNvSpPr/>
          <p:nvPr/>
        </p:nvSpPr>
        <p:spPr>
          <a:xfrm>
            <a:off x="3172627" y="4682500"/>
            <a:ext cx="963804" cy="427957"/>
          </a:xfrm>
          <a:prstGeom prst="leftRightArrow">
            <a:avLst/>
          </a:prstGeom>
          <a:solidFill>
            <a:srgbClr val="BF9000"/>
          </a:solidFill>
          <a:ln>
            <a:solidFill>
              <a:srgbClr val="BF9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0911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246FB7D8-F46F-4593-A20E-760DBE9214BE}"/>
              </a:ext>
            </a:extLst>
          </p:cNvPr>
          <p:cNvGrpSpPr/>
          <p:nvPr/>
        </p:nvGrpSpPr>
        <p:grpSpPr>
          <a:xfrm>
            <a:off x="104630" y="2933247"/>
            <a:ext cx="11849476" cy="2133276"/>
            <a:chOff x="104630" y="2933246"/>
            <a:chExt cx="11849476" cy="2262279"/>
          </a:xfrm>
        </p:grpSpPr>
        <p:grpSp>
          <p:nvGrpSpPr>
            <p:cNvPr id="38" name="群組 37">
              <a:extLst>
                <a:ext uri="{FF2B5EF4-FFF2-40B4-BE49-F238E27FC236}">
                  <a16:creationId xmlns:a16="http://schemas.microsoft.com/office/drawing/2014/main" id="{A31031E4-BF40-4494-A40D-E05468D0F767}"/>
                </a:ext>
              </a:extLst>
            </p:cNvPr>
            <p:cNvGrpSpPr/>
            <p:nvPr/>
          </p:nvGrpSpPr>
          <p:grpSpPr>
            <a:xfrm>
              <a:off x="104630" y="2952725"/>
              <a:ext cx="5580000" cy="2242800"/>
              <a:chOff x="118050" y="2630065"/>
              <a:chExt cx="4008600" cy="2350007"/>
            </a:xfrm>
          </p:grpSpPr>
          <p:sp>
            <p:nvSpPr>
              <p:cNvPr id="39" name="Rounded Rectangle 7">
                <a:extLst>
                  <a:ext uri="{FF2B5EF4-FFF2-40B4-BE49-F238E27FC236}">
                    <a16:creationId xmlns:a16="http://schemas.microsoft.com/office/drawing/2014/main" id="{DA5C4B8D-5B44-43A7-A361-C25A121D286F}"/>
                  </a:ext>
                </a:extLst>
              </p:cNvPr>
              <p:cNvSpPr/>
              <p:nvPr/>
            </p:nvSpPr>
            <p:spPr>
              <a:xfrm>
                <a:off x="118050" y="2630065"/>
                <a:ext cx="4008600" cy="2350007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FF4757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R="0" lvl="0" indent="1260000" algn="l" defTabSz="914400" rtl="0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  <a:defRPr sz="1100">
                    <a:latin typeface="Microsoft JhengHei"/>
                  </a:defRPr>
                </a:pPr>
                <a:r>
                  <a:rPr lang="zh-TW" alt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完成試辦計畫人數</a:t>
                </a:r>
                <a:endParaRPr lang="en-US" altLang="zh-TW" sz="24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285750" marR="0" lvl="0" indent="-285750" algn="l" defTabSz="914400" rtl="0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endParaRPr lang="en-US" altLang="zh-TW" sz="20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r>
                  <a:rPr lang="zh-TW" alt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當期完成試辦計畫者，分男、女填報</a:t>
                </a:r>
                <a:endParaRPr lang="en-US" altLang="zh-TW" sz="20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tx1"/>
                  </a:buClr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r>
                  <a:rPr lang="zh-TW" altLang="en-US" sz="2000" b="1" kern="1200" dirty="0">
                    <a:solidFill>
                      <a:srgbClr val="0000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僅填報當期</a:t>
                </a:r>
                <a:r>
                  <a:rPr lang="zh-TW" altLang="en-US" sz="2000" b="1" kern="1200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完成試辦計畫人數，</a:t>
                </a:r>
                <a:r>
                  <a:rPr lang="zh-TW" altLang="en-US" sz="2000" b="1" kern="1200" dirty="0">
                    <a:solidFill>
                      <a:srgbClr val="FF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勿重複列計各期</a:t>
                </a:r>
                <a:r>
                  <a:rPr lang="zh-TW" altLang="en-US" sz="2000" b="1" kern="1200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完成人數</a:t>
                </a:r>
                <a:endParaRPr lang="en-US" altLang="zh-TW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40" name="群組 39">
                <a:extLst>
                  <a:ext uri="{FF2B5EF4-FFF2-40B4-BE49-F238E27FC236}">
                    <a16:creationId xmlns:a16="http://schemas.microsoft.com/office/drawing/2014/main" id="{0C9A25ED-2B01-4246-9DAC-7A5C9F7C37FF}"/>
                  </a:ext>
                </a:extLst>
              </p:cNvPr>
              <p:cNvGrpSpPr/>
              <p:nvPr/>
            </p:nvGrpSpPr>
            <p:grpSpPr>
              <a:xfrm>
                <a:off x="194117" y="2729311"/>
                <a:ext cx="981593" cy="795909"/>
                <a:chOff x="293220" y="6075324"/>
                <a:chExt cx="504056" cy="489670"/>
              </a:xfrm>
            </p:grpSpPr>
            <p:sp>
              <p:nvSpPr>
                <p:cNvPr id="41" name="Oval 25">
                  <a:extLst>
                    <a:ext uri="{FF2B5EF4-FFF2-40B4-BE49-F238E27FC236}">
                      <a16:creationId xmlns:a16="http://schemas.microsoft.com/office/drawing/2014/main" id="{67CD33FA-06EE-44C9-9A88-F92B0FF033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6375" y="6075324"/>
                  <a:ext cx="365209" cy="489670"/>
                </a:xfrm>
                <a:prstGeom prst="ellipse">
                  <a:avLst/>
                </a:prstGeom>
                <a:solidFill>
                  <a:srgbClr val="FF9933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6000" b="0" i="0" u="none" strike="noStrike" kern="0" cap="none" spc="0" normalizeH="0" baseline="0" noProof="0">
                    <a:ln>
                      <a:noFill/>
                    </a:ln>
                    <a:solidFill>
                      <a:srgbClr val="5F5F5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黑体" panose="02010609060101010101" pitchFamily="49" charset="-122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流程圖: 程序 41">
                  <a:extLst>
                    <a:ext uri="{FF2B5EF4-FFF2-40B4-BE49-F238E27FC236}">
                      <a16:creationId xmlns:a16="http://schemas.microsoft.com/office/drawing/2014/main" id="{E48EDCE9-B3BD-4BAF-ADD0-47733FB031F6}"/>
                    </a:ext>
                  </a:extLst>
                </p:cNvPr>
                <p:cNvSpPr/>
                <p:nvPr/>
              </p:nvSpPr>
              <p:spPr>
                <a:xfrm>
                  <a:off x="293220" y="6198895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5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新細明體" panose="02020500000000000000" pitchFamily="18" charset="-120"/>
                      <a:cs typeface="+mn-cs"/>
                      <a:sym typeface="Arial"/>
                    </a:rPr>
                    <a:t>1</a:t>
                  </a:r>
                  <a:endParaRPr kumimoji="0" lang="zh-TW" altLang="en-US" sz="5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新細明體" panose="02020500000000000000" pitchFamily="18" charset="-120"/>
                    <a:cs typeface="+mn-cs"/>
                    <a:sym typeface="Arial"/>
                  </a:endParaRPr>
                </a:p>
              </p:txBody>
            </p:sp>
          </p:grpSp>
        </p:grpSp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C52E8C69-3460-4885-840E-F5C94CBAE243}"/>
                </a:ext>
              </a:extLst>
            </p:cNvPr>
            <p:cNvGrpSpPr/>
            <p:nvPr/>
          </p:nvGrpSpPr>
          <p:grpSpPr>
            <a:xfrm>
              <a:off x="6374106" y="2933246"/>
              <a:ext cx="5580000" cy="2240884"/>
              <a:chOff x="4046133" y="3068201"/>
              <a:chExt cx="4101426" cy="1788189"/>
            </a:xfrm>
          </p:grpSpPr>
          <p:sp>
            <p:nvSpPr>
              <p:cNvPr id="44" name="Rounded Rectangle 8">
                <a:extLst>
                  <a:ext uri="{FF2B5EF4-FFF2-40B4-BE49-F238E27FC236}">
                    <a16:creationId xmlns:a16="http://schemas.microsoft.com/office/drawing/2014/main" id="{FCAF14C5-EA22-476C-99B3-1C9748B1AD35}"/>
                  </a:ext>
                </a:extLst>
              </p:cNvPr>
              <p:cNvSpPr/>
              <p:nvPr/>
            </p:nvSpPr>
            <p:spPr>
              <a:xfrm>
                <a:off x="4046133" y="3068201"/>
                <a:ext cx="4101426" cy="1788189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FFB84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R="0" lvl="0" indent="1260000" algn="l" defTabSz="914400" rtl="0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sz="1100">
                    <a:latin typeface="Microsoft JhengHei"/>
                  </a:defRPr>
                </a:pPr>
                <a:r>
                  <a:rPr lang="zh-TW" altLang="en-US" sz="24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退學人數及期數</a:t>
                </a:r>
                <a:endParaRPr lang="en-US" altLang="zh-TW" sz="24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marR="0" lvl="0" indent="-342900" algn="l" defTabSz="914400" rtl="0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endParaRPr lang="en-US" altLang="zh-TW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ts val="26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r>
                  <a:rPr lang="zh-TW" alt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當期退學者，依參加計畫年數及男、女分別填報</a:t>
                </a:r>
                <a:endParaRPr lang="en-US" altLang="zh-TW" sz="20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ts val="26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tx1"/>
                  </a:buClr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r>
                  <a:rPr lang="zh-TW" altLang="en-US" sz="2000" b="1" dirty="0">
                    <a:solidFill>
                      <a:srgbClr val="0000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僅填報當期</a:t>
                </a:r>
                <a:r>
                  <a:rPr lang="zh-TW" alt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退學人數，</a:t>
                </a:r>
                <a:r>
                  <a:rPr lang="zh-TW" altLang="en-US" sz="2000" b="1" dirty="0">
                    <a:solidFill>
                      <a:srgbClr val="FF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勿重複列計各期</a:t>
                </a:r>
                <a:r>
                  <a:rPr lang="zh-TW" alt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退學人數</a:t>
                </a:r>
                <a:endParaRPr lang="en-US" altLang="zh-TW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endParaRPr lang="en-US" altLang="zh-TW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45" name="群組 44">
                <a:extLst>
                  <a:ext uri="{FF2B5EF4-FFF2-40B4-BE49-F238E27FC236}">
                    <a16:creationId xmlns:a16="http://schemas.microsoft.com/office/drawing/2014/main" id="{65E9A1C6-5FE8-420D-9826-60CFDA38B112}"/>
                  </a:ext>
                </a:extLst>
              </p:cNvPr>
              <p:cNvGrpSpPr/>
              <p:nvPr/>
            </p:nvGrpSpPr>
            <p:grpSpPr>
              <a:xfrm>
                <a:off x="4178709" y="3142984"/>
                <a:ext cx="981593" cy="606033"/>
                <a:chOff x="312422" y="5679224"/>
                <a:chExt cx="504056" cy="373719"/>
              </a:xfrm>
            </p:grpSpPr>
            <p:sp>
              <p:nvSpPr>
                <p:cNvPr id="46" name="Oval 25">
                  <a:extLst>
                    <a:ext uri="{FF2B5EF4-FFF2-40B4-BE49-F238E27FC236}">
                      <a16:creationId xmlns:a16="http://schemas.microsoft.com/office/drawing/2014/main" id="{E77A35A0-7D73-4BC8-9F4D-BD33ABD5D9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4832" y="5679224"/>
                  <a:ext cx="372927" cy="373719"/>
                </a:xfrm>
                <a:prstGeom prst="ellipse">
                  <a:avLst/>
                </a:prstGeom>
                <a:solidFill>
                  <a:srgbClr val="577DBF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6000" b="0" i="0" u="none" strike="noStrike" kern="0" cap="none" spc="0" normalizeH="0" baseline="0" noProof="0">
                    <a:ln>
                      <a:noFill/>
                    </a:ln>
                    <a:solidFill>
                      <a:srgbClr val="5F5F5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黑体" panose="02010609060101010101" pitchFamily="49" charset="-122"/>
                    <a:cs typeface="Arial"/>
                    <a:sym typeface="Arial"/>
                  </a:endParaRPr>
                </a:p>
              </p:txBody>
            </p:sp>
            <p:sp>
              <p:nvSpPr>
                <p:cNvPr id="54" name="流程圖: 程序 53">
                  <a:extLst>
                    <a:ext uri="{FF2B5EF4-FFF2-40B4-BE49-F238E27FC236}">
                      <a16:creationId xmlns:a16="http://schemas.microsoft.com/office/drawing/2014/main" id="{E6771EFE-8425-48AF-AFB9-B9DE2F3FF396}"/>
                    </a:ext>
                  </a:extLst>
                </p:cNvPr>
                <p:cNvSpPr/>
                <p:nvPr/>
              </p:nvSpPr>
              <p:spPr>
                <a:xfrm>
                  <a:off x="312422" y="5734252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5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新細明體" panose="02020500000000000000" pitchFamily="18" charset="-120"/>
                      <a:cs typeface="+mn-cs"/>
                      <a:sym typeface="Arial"/>
                    </a:rPr>
                    <a:t>2</a:t>
                  </a:r>
                  <a:endParaRPr kumimoji="0" lang="zh-TW" altLang="en-US" sz="5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新細明體" panose="02020500000000000000" pitchFamily="18" charset="-120"/>
                    <a:cs typeface="+mn-cs"/>
                    <a:sym typeface="Arial"/>
                  </a:endParaRPr>
                </a:p>
              </p:txBody>
            </p:sp>
          </p:grpSp>
        </p:grpSp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id="{A71D1F67-0F47-4CD0-8CA0-D27DFBFE3EB2}"/>
                </a:ext>
              </a:extLst>
            </p:cNvPr>
            <p:cNvCxnSpPr>
              <a:cxnSpLocks/>
            </p:cNvCxnSpPr>
            <p:nvPr/>
          </p:nvCxnSpPr>
          <p:spPr>
            <a:xfrm>
              <a:off x="5796767" y="4083978"/>
              <a:ext cx="465201" cy="2739"/>
            </a:xfrm>
            <a:prstGeom prst="straightConnector1">
              <a:avLst/>
            </a:prstGeom>
            <a:ln w="76200">
              <a:solidFill>
                <a:srgbClr val="7F7F7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47">
            <a:extLst>
              <a:ext uri="{FF2B5EF4-FFF2-40B4-BE49-F238E27FC236}">
                <a16:creationId xmlns:a16="http://schemas.microsoft.com/office/drawing/2014/main" id="{A570C50A-7D31-443D-8463-D2C37FE6EB1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3.2.22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46605B30-6EE9-49D1-908B-70D661AEADB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4632" y="1270396"/>
          <a:ext cx="11934970" cy="1489075"/>
        </p:xfrm>
        <a:graphic>
          <a:graphicData uri="http://schemas.openxmlformats.org/drawingml/2006/table">
            <a:tbl>
              <a:tblPr firstRow="1" firstCol="1" bandRow="1"/>
              <a:tblGrid>
                <a:gridCol w="1036452">
                  <a:extLst>
                    <a:ext uri="{9D8B030D-6E8A-4147-A177-3AD203B41FA5}">
                      <a16:colId xmlns:a16="http://schemas.microsoft.com/office/drawing/2014/main" val="1908093171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615217990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915573747"/>
                    </a:ext>
                  </a:extLst>
                </a:gridCol>
                <a:gridCol w="845006">
                  <a:extLst>
                    <a:ext uri="{9D8B030D-6E8A-4147-A177-3AD203B41FA5}">
                      <a16:colId xmlns:a16="http://schemas.microsoft.com/office/drawing/2014/main" val="1924677985"/>
                    </a:ext>
                  </a:extLst>
                </a:gridCol>
                <a:gridCol w="845739">
                  <a:extLst>
                    <a:ext uri="{9D8B030D-6E8A-4147-A177-3AD203B41FA5}">
                      <a16:colId xmlns:a16="http://schemas.microsoft.com/office/drawing/2014/main" val="735877935"/>
                    </a:ext>
                  </a:extLst>
                </a:gridCol>
                <a:gridCol w="845739">
                  <a:extLst>
                    <a:ext uri="{9D8B030D-6E8A-4147-A177-3AD203B41FA5}">
                      <a16:colId xmlns:a16="http://schemas.microsoft.com/office/drawing/2014/main" val="2088284910"/>
                    </a:ext>
                  </a:extLst>
                </a:gridCol>
                <a:gridCol w="845739">
                  <a:extLst>
                    <a:ext uri="{9D8B030D-6E8A-4147-A177-3AD203B41FA5}">
                      <a16:colId xmlns:a16="http://schemas.microsoft.com/office/drawing/2014/main" val="722658052"/>
                    </a:ext>
                  </a:extLst>
                </a:gridCol>
                <a:gridCol w="845739">
                  <a:extLst>
                    <a:ext uri="{9D8B030D-6E8A-4147-A177-3AD203B41FA5}">
                      <a16:colId xmlns:a16="http://schemas.microsoft.com/office/drawing/2014/main" val="920250528"/>
                    </a:ext>
                  </a:extLst>
                </a:gridCol>
                <a:gridCol w="845739">
                  <a:extLst>
                    <a:ext uri="{9D8B030D-6E8A-4147-A177-3AD203B41FA5}">
                      <a16:colId xmlns:a16="http://schemas.microsoft.com/office/drawing/2014/main" val="10297324"/>
                    </a:ext>
                  </a:extLst>
                </a:gridCol>
                <a:gridCol w="845739">
                  <a:extLst>
                    <a:ext uri="{9D8B030D-6E8A-4147-A177-3AD203B41FA5}">
                      <a16:colId xmlns:a16="http://schemas.microsoft.com/office/drawing/2014/main" val="2648925844"/>
                    </a:ext>
                  </a:extLst>
                </a:gridCol>
                <a:gridCol w="845739">
                  <a:extLst>
                    <a:ext uri="{9D8B030D-6E8A-4147-A177-3AD203B41FA5}">
                      <a16:colId xmlns:a16="http://schemas.microsoft.com/office/drawing/2014/main" val="2195956096"/>
                    </a:ext>
                  </a:extLst>
                </a:gridCol>
                <a:gridCol w="845739">
                  <a:extLst>
                    <a:ext uri="{9D8B030D-6E8A-4147-A177-3AD203B41FA5}">
                      <a16:colId xmlns:a16="http://schemas.microsoft.com/office/drawing/2014/main" val="2966957785"/>
                    </a:ext>
                  </a:extLst>
                </a:gridCol>
                <a:gridCol w="1032051">
                  <a:extLst>
                    <a:ext uri="{9D8B030D-6E8A-4147-A177-3AD203B41FA5}">
                      <a16:colId xmlns:a16="http://schemas.microsoft.com/office/drawing/2014/main" val="1158021581"/>
                    </a:ext>
                  </a:extLst>
                </a:gridCol>
                <a:gridCol w="1032051">
                  <a:extLst>
                    <a:ext uri="{9D8B030D-6E8A-4147-A177-3AD203B41FA5}">
                      <a16:colId xmlns:a16="http://schemas.microsoft.com/office/drawing/2014/main" val="582644229"/>
                    </a:ext>
                  </a:extLst>
                </a:gridCol>
              </a:tblGrid>
              <a:tr h="280670">
                <a:tc rowSpan="2" gridSpan="2"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參加試辦計畫</a:t>
                      </a:r>
                    </a:p>
                    <a:p>
                      <a:pPr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年數</a:t>
                      </a:r>
                    </a:p>
                    <a:p>
                      <a:pPr algn="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退學期別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FCCC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完成試辦計畫人數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退學試辦計畫人數及期數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813134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6514145"/>
                  </a:ext>
                </a:extLst>
              </a:tr>
              <a:tr h="377825">
                <a:tc rowSpan="2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</a:t>
                      </a:r>
                      <a:r>
                        <a:rPr kumimoji="0" lang="en-US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.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09873"/>
                  </a:ext>
                </a:extLst>
              </a:tr>
              <a:tr h="3778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284693"/>
                  </a:ext>
                </a:extLst>
              </a:tr>
            </a:tbl>
          </a:graphicData>
        </a:graphic>
      </p:graphicFrame>
      <p:graphicFrame>
        <p:nvGraphicFramePr>
          <p:cNvPr id="31" name="表格 30">
            <a:extLst>
              <a:ext uri="{FF2B5EF4-FFF2-40B4-BE49-F238E27FC236}">
                <a16:creationId xmlns:a16="http://schemas.microsoft.com/office/drawing/2014/main" id="{EDEA56FD-EB10-4BF6-ADC2-1FDD86A0F1E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70338" y="5198671"/>
          <a:ext cx="11851323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1323">
                  <a:extLst>
                    <a:ext uri="{9D8B030D-6E8A-4147-A177-3AD203B41FA5}">
                      <a16:colId xmlns:a16="http://schemas.microsoft.com/office/drawing/2014/main" val="1072936065"/>
                    </a:ext>
                  </a:extLst>
                </a:gridCol>
              </a:tblGrid>
              <a:tr h="369686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⚠️填表注意事項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213588"/>
                  </a:ext>
                </a:extLst>
              </a:tr>
              <a:tr h="36968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完成＝當期取到學位的人；退學＝當期新增退學的人</a:t>
                      </a:r>
                      <a:endParaRPr lang="en-US" altLang="zh-TW" sz="20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95809"/>
                  </a:ext>
                </a:extLst>
              </a:tr>
              <a:tr h="36968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同一位學生只能在實際發生完成或退學之當期填報 ，後續各期不得重複列計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919167"/>
                  </a:ext>
                </a:extLst>
              </a:tr>
            </a:tbl>
          </a:graphicData>
        </a:graphic>
      </p:graphicFrame>
      <p:sp>
        <p:nvSpPr>
          <p:cNvPr id="20" name="Rectangle 2">
            <a:extLst>
              <a:ext uri="{FF2B5EF4-FFF2-40B4-BE49-F238E27FC236}">
                <a16:creationId xmlns:a16="http://schemas.microsoft.com/office/drawing/2014/main" id="{55F9513D-C9F4-4FCD-8F55-BBF272C530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36.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「30</a:t>
            </a:r>
            <a:r>
              <a:rPr lang="zh-TW" altLang="en-US" sz="30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大學試辦計畫」完成及退學之學生人數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Rounded Rectangle 3">
            <a:extLst>
              <a:ext uri="{FF2B5EF4-FFF2-40B4-BE49-F238E27FC236}">
                <a16:creationId xmlns:a16="http://schemas.microsoft.com/office/drawing/2014/main" id="{59CEE576-8583-414A-BC42-3E12F6C420C7}"/>
              </a:ext>
            </a:extLst>
          </p:cNvPr>
          <p:cNvSpPr/>
          <p:nvPr/>
        </p:nvSpPr>
        <p:spPr>
          <a:xfrm>
            <a:off x="8561861" y="5242603"/>
            <a:ext cx="3382243" cy="69000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彙整單位：教務處註課組</a:t>
            </a:r>
            <a:endParaRPr lang="en-US" altLang="zh-TW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相關單位：</a:t>
            </a:r>
            <a:r>
              <a:rPr lang="en-US" altLang="zh-TW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30+</a:t>
            </a:r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大學、各學系</a:t>
            </a:r>
          </a:p>
        </p:txBody>
      </p:sp>
    </p:spTree>
    <p:extLst>
      <p:ext uri="{BB962C8B-B14F-4D97-AF65-F5344CB8AC3E}">
        <p14:creationId xmlns:p14="http://schemas.microsoft.com/office/powerpoint/2010/main" val="28791632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7">
            <a:extLst>
              <a:ext uri="{FF2B5EF4-FFF2-40B4-BE49-F238E27FC236}">
                <a16:creationId xmlns:a16="http://schemas.microsoft.com/office/drawing/2014/main" id="{3E613F19-6875-47A6-8270-F7A576C97D5E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3.2.23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FC06AC56-EA8D-49BB-8100-C9B8E3F8EF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36.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「30</a:t>
            </a:r>
            <a:r>
              <a:rPr lang="zh-TW" altLang="en-US" sz="30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大學試辦計畫」完成及退學之學生人數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71E3EF2A-7726-486E-8BB9-9AEFCF649EB1}"/>
              </a:ext>
            </a:extLst>
          </p:cNvPr>
          <p:cNvGrpSpPr/>
          <p:nvPr/>
        </p:nvGrpSpPr>
        <p:grpSpPr>
          <a:xfrm>
            <a:off x="502920" y="1280160"/>
            <a:ext cx="11183112" cy="566928"/>
            <a:chOff x="502920" y="1280160"/>
            <a:chExt cx="11183112" cy="566928"/>
          </a:xfrm>
        </p:grpSpPr>
        <p:sp>
          <p:nvSpPr>
            <p:cNvPr id="119" name="Shape 8">
              <a:extLst>
                <a:ext uri="{FF2B5EF4-FFF2-40B4-BE49-F238E27FC236}">
                  <a16:creationId xmlns:a16="http://schemas.microsoft.com/office/drawing/2014/main" id="{1A52F7B1-4560-4AA3-9C50-218399E33BE5}"/>
                </a:ext>
              </a:extLst>
            </p:cNvPr>
            <p:cNvSpPr/>
            <p:nvPr/>
          </p:nvSpPr>
          <p:spPr>
            <a:xfrm>
              <a:off x="502920" y="1280160"/>
              <a:ext cx="11183112" cy="566928"/>
            </a:xfrm>
            <a:prstGeom prst="roundRect">
              <a:avLst>
                <a:gd name="adj" fmla="val 19355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rgbClr val="D9E1EC"/>
              </a:solidFill>
              <a:prstDash val="solid"/>
            </a:ln>
            <a:effectLst>
              <a:outerShdw blurRad="15240" dist="8890" dir="2700000" algn="bl" rotWithShape="0">
                <a:srgbClr val="243B64">
                  <a:alpha val="10000"/>
                </a:srgbClr>
              </a:outerShdw>
            </a:effectLst>
          </p:spPr>
        </p:sp>
        <p:sp>
          <p:nvSpPr>
            <p:cNvPr id="120" name="Shape 9">
              <a:extLst>
                <a:ext uri="{FF2B5EF4-FFF2-40B4-BE49-F238E27FC236}">
                  <a16:creationId xmlns:a16="http://schemas.microsoft.com/office/drawing/2014/main" id="{8B3F3607-5223-4CF2-A4BD-A6F920CAB8CE}"/>
                </a:ext>
              </a:extLst>
            </p:cNvPr>
            <p:cNvSpPr/>
            <p:nvPr/>
          </p:nvSpPr>
          <p:spPr>
            <a:xfrm>
              <a:off x="685800" y="1408176"/>
              <a:ext cx="310896" cy="310896"/>
            </a:xfrm>
            <a:prstGeom prst="ellipse">
              <a:avLst/>
            </a:prstGeom>
            <a:solidFill>
              <a:srgbClr val="3157D5"/>
            </a:solidFill>
            <a:ln w="12700">
              <a:solidFill>
                <a:srgbClr val="3157D5">
                  <a:alpha val="0"/>
                </a:srgbClr>
              </a:solidFill>
              <a:prstDash val="solid"/>
            </a:ln>
          </p:spPr>
        </p:sp>
        <p:sp>
          <p:nvSpPr>
            <p:cNvPr id="121" name="Text 10">
              <a:extLst>
                <a:ext uri="{FF2B5EF4-FFF2-40B4-BE49-F238E27FC236}">
                  <a16:creationId xmlns:a16="http://schemas.microsoft.com/office/drawing/2014/main" id="{4F5417C5-CB9D-4023-9C5F-5748F5D40917}"/>
                </a:ext>
              </a:extLst>
            </p:cNvPr>
            <p:cNvSpPr txBox="1"/>
            <p:nvPr/>
          </p:nvSpPr>
          <p:spPr>
            <a:xfrm>
              <a:off x="685800" y="1408176"/>
              <a:ext cx="310896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5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＝</a:t>
              </a:r>
              <a:endParaRPr lang="en-US" sz="15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2" name="Text 11">
              <a:extLst>
                <a:ext uri="{FF2B5EF4-FFF2-40B4-BE49-F238E27FC236}">
                  <a16:creationId xmlns:a16="http://schemas.microsoft.com/office/drawing/2014/main" id="{D3DD1861-2831-4D7E-B1B0-13CE595ED296}"/>
                </a:ext>
              </a:extLst>
            </p:cNvPr>
            <p:cNvSpPr txBox="1"/>
            <p:nvPr/>
          </p:nvSpPr>
          <p:spPr>
            <a:xfrm>
              <a:off x="1078992" y="1389888"/>
              <a:ext cx="1028700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核心規則　</a:t>
              </a:r>
              <a:r>
                <a:rPr lang="en-US" sz="16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參加年數＝退學日期－加入計畫日期；再依退學發生時間，列入對應的 3 月或 10 </a:t>
              </a:r>
              <a:r>
                <a:rPr lang="en-US" sz="1600" b="1" dirty="0" err="1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月填</a:t>
              </a:r>
              <a:r>
                <a:rPr lang="zh-TW" altLang="en-US" sz="16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表</a:t>
              </a:r>
              <a:r>
                <a:rPr lang="en-US" sz="16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期。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C7769237-AD09-4024-BE2B-48F0C763948E}"/>
              </a:ext>
            </a:extLst>
          </p:cNvPr>
          <p:cNvGrpSpPr/>
          <p:nvPr/>
        </p:nvGrpSpPr>
        <p:grpSpPr>
          <a:xfrm>
            <a:off x="502920" y="2039112"/>
            <a:ext cx="11183112" cy="1828800"/>
            <a:chOff x="502920" y="2039112"/>
            <a:chExt cx="11183112" cy="1828800"/>
          </a:xfrm>
        </p:grpSpPr>
        <p:sp>
          <p:nvSpPr>
            <p:cNvPr id="124" name="Shape 12">
              <a:extLst>
                <a:ext uri="{FF2B5EF4-FFF2-40B4-BE49-F238E27FC236}">
                  <a16:creationId xmlns:a16="http://schemas.microsoft.com/office/drawing/2014/main" id="{6B826B3B-03FB-40EB-BFBE-88CDEA17BEC7}"/>
                </a:ext>
              </a:extLst>
            </p:cNvPr>
            <p:cNvSpPr/>
            <p:nvPr/>
          </p:nvSpPr>
          <p:spPr>
            <a:xfrm>
              <a:off x="502920" y="2039112"/>
              <a:ext cx="11183112" cy="1828800"/>
            </a:xfrm>
            <a:prstGeom prst="roundRect">
              <a:avLst>
                <a:gd name="adj" fmla="val 6000"/>
              </a:avLst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  <a:effectLst>
              <a:outerShdw blurRad="15240" dist="8890" dir="2700000" algn="bl" rotWithShape="0">
                <a:srgbClr val="243B64">
                  <a:alpha val="10000"/>
                </a:srgbClr>
              </a:outerShdw>
            </a:effectLst>
          </p:spPr>
        </p:sp>
        <p:sp>
          <p:nvSpPr>
            <p:cNvPr id="125" name="Shape 13">
              <a:extLst>
                <a:ext uri="{FF2B5EF4-FFF2-40B4-BE49-F238E27FC236}">
                  <a16:creationId xmlns:a16="http://schemas.microsoft.com/office/drawing/2014/main" id="{1DFC3D0C-3AD0-4019-BF80-DA4017201BAA}"/>
                </a:ext>
              </a:extLst>
            </p:cNvPr>
            <p:cNvSpPr/>
            <p:nvPr/>
          </p:nvSpPr>
          <p:spPr>
            <a:xfrm>
              <a:off x="763906" y="2152501"/>
              <a:ext cx="1078992" cy="274320"/>
            </a:xfrm>
            <a:prstGeom prst="roundRect">
              <a:avLst>
                <a:gd name="adj" fmla="val 60000"/>
              </a:avLst>
            </a:prstGeom>
            <a:solidFill>
              <a:srgbClr val="EAF7EF"/>
            </a:solidFill>
            <a:ln w="12700">
              <a:solidFill>
                <a:srgbClr val="EAF7EF">
                  <a:alpha val="0"/>
                </a:srgbClr>
              </a:solidFill>
              <a:prstDash val="solid"/>
            </a:ln>
          </p:spPr>
        </p:sp>
        <p:sp>
          <p:nvSpPr>
            <p:cNvPr id="126" name="Text 14">
              <a:extLst>
                <a:ext uri="{FF2B5EF4-FFF2-40B4-BE49-F238E27FC236}">
                  <a16:creationId xmlns:a16="http://schemas.microsoft.com/office/drawing/2014/main" id="{60C0123A-6E2F-43A8-8DDD-834D0389384D}"/>
                </a:ext>
              </a:extLst>
            </p:cNvPr>
            <p:cNvSpPr txBox="1"/>
            <p:nvPr/>
          </p:nvSpPr>
          <p:spPr>
            <a:xfrm>
              <a:off x="762763" y="2143887"/>
              <a:ext cx="1078992" cy="274320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加入批次 A</a:t>
              </a:r>
              <a:endParaRPr lang="en-US" sz="1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7" name="Text 15">
              <a:extLst>
                <a:ext uri="{FF2B5EF4-FFF2-40B4-BE49-F238E27FC236}">
                  <a16:creationId xmlns:a16="http://schemas.microsoft.com/office/drawing/2014/main" id="{CC41C6B1-F7B9-4908-8675-0872776984A5}"/>
                </a:ext>
              </a:extLst>
            </p:cNvPr>
            <p:cNvSpPr txBox="1"/>
            <p:nvPr/>
          </p:nvSpPr>
          <p:spPr>
            <a:xfrm>
              <a:off x="760096" y="2537311"/>
              <a:ext cx="1417320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lnSpcReduction="10000"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srgbClr val="102A5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114年9月</a:t>
              </a:r>
              <a:endParaRPr 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8" name="Text 16">
              <a:extLst>
                <a:ext uri="{FF2B5EF4-FFF2-40B4-BE49-F238E27FC236}">
                  <a16:creationId xmlns:a16="http://schemas.microsoft.com/office/drawing/2014/main" id="{4A57E2CA-FFAD-4822-A129-AF0333A2569D}"/>
                </a:ext>
              </a:extLst>
            </p:cNvPr>
            <p:cNvSpPr txBox="1"/>
            <p:nvPr/>
          </p:nvSpPr>
          <p:spPr>
            <a:xfrm>
              <a:off x="749808" y="2874736"/>
              <a:ext cx="14173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5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加入 9 人</a:t>
              </a:r>
              <a:endParaRPr lang="en-US" sz="16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9" name="Text 17">
              <a:extLst>
                <a:ext uri="{FF2B5EF4-FFF2-40B4-BE49-F238E27FC236}">
                  <a16:creationId xmlns:a16="http://schemas.microsoft.com/office/drawing/2014/main" id="{378EC61C-E8BE-44D7-AE96-1C9DAE7C1F35}"/>
                </a:ext>
              </a:extLst>
            </p:cNvPr>
            <p:cNvSpPr txBox="1"/>
            <p:nvPr/>
          </p:nvSpPr>
          <p:spPr>
            <a:xfrm>
              <a:off x="743712" y="3217077"/>
              <a:ext cx="141732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 5｜女 4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0" name="Text 18">
              <a:extLst>
                <a:ext uri="{FF2B5EF4-FFF2-40B4-BE49-F238E27FC236}">
                  <a16:creationId xmlns:a16="http://schemas.microsoft.com/office/drawing/2014/main" id="{FCF35CC4-3600-4404-9079-877B0233FEFC}"/>
                </a:ext>
              </a:extLst>
            </p:cNvPr>
            <p:cNvSpPr txBox="1"/>
            <p:nvPr/>
          </p:nvSpPr>
          <p:spPr>
            <a:xfrm>
              <a:off x="749808" y="3538431"/>
              <a:ext cx="1417320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學生</a:t>
              </a:r>
              <a:r>
                <a:rPr lang="en-US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A</a:t>
              </a:r>
              <a:r>
                <a:rPr lang="en-US" altLang="zh-TW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~</a:t>
              </a:r>
              <a:r>
                <a:rPr lang="en-US" altLang="zh-TW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</a:t>
              </a:r>
              <a:endParaRPr lang="en-US" sz="1600" dirty="0">
                <a:solidFill>
                  <a:srgbClr val="64748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1" name="Shape 19">
              <a:extLst>
                <a:ext uri="{FF2B5EF4-FFF2-40B4-BE49-F238E27FC236}">
                  <a16:creationId xmlns:a16="http://schemas.microsoft.com/office/drawing/2014/main" id="{31A9938F-29AA-4CEA-B110-3B16BDF04C02}"/>
                </a:ext>
              </a:extLst>
            </p:cNvPr>
            <p:cNvSpPr/>
            <p:nvPr/>
          </p:nvSpPr>
          <p:spPr>
            <a:xfrm>
              <a:off x="2313432" y="2258568"/>
              <a:ext cx="0" cy="1389888"/>
            </a:xfrm>
            <a:prstGeom prst="line">
              <a:avLst/>
            </a:prstGeom>
            <a:noFill/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132" name="Shape 20">
              <a:extLst>
                <a:ext uri="{FF2B5EF4-FFF2-40B4-BE49-F238E27FC236}">
                  <a16:creationId xmlns:a16="http://schemas.microsoft.com/office/drawing/2014/main" id="{70360AF9-4255-4BCA-9097-0477B4B17B0F}"/>
                </a:ext>
              </a:extLst>
            </p:cNvPr>
            <p:cNvSpPr/>
            <p:nvPr/>
          </p:nvSpPr>
          <p:spPr>
            <a:xfrm>
              <a:off x="2697480" y="2697480"/>
              <a:ext cx="8366760" cy="0"/>
            </a:xfrm>
            <a:prstGeom prst="line">
              <a:avLst/>
            </a:prstGeom>
            <a:noFill/>
            <a:ln w="29210">
              <a:solidFill>
                <a:srgbClr val="CBD5E1"/>
              </a:solidFill>
              <a:prstDash val="solid"/>
            </a:ln>
          </p:spPr>
        </p:sp>
        <p:sp>
          <p:nvSpPr>
            <p:cNvPr id="133" name="Shape 21">
              <a:extLst>
                <a:ext uri="{FF2B5EF4-FFF2-40B4-BE49-F238E27FC236}">
                  <a16:creationId xmlns:a16="http://schemas.microsoft.com/office/drawing/2014/main" id="{3821F54F-D24A-4719-BD92-0BB92868C194}"/>
                </a:ext>
              </a:extLst>
            </p:cNvPr>
            <p:cNvSpPr/>
            <p:nvPr/>
          </p:nvSpPr>
          <p:spPr>
            <a:xfrm>
              <a:off x="2862072" y="2615184"/>
              <a:ext cx="164592" cy="164592"/>
            </a:xfrm>
            <a:prstGeom prst="ellipse">
              <a:avLst/>
            </a:prstGeom>
            <a:solidFill>
              <a:srgbClr val="2F9E64"/>
            </a:solidFill>
            <a:ln w="12700">
              <a:solidFill>
                <a:srgbClr val="2F9E64">
                  <a:alpha val="0"/>
                </a:srgbClr>
              </a:solidFill>
              <a:prstDash val="solid"/>
            </a:ln>
          </p:spPr>
        </p:sp>
        <p:sp>
          <p:nvSpPr>
            <p:cNvPr id="134" name="Text 22">
              <a:extLst>
                <a:ext uri="{FF2B5EF4-FFF2-40B4-BE49-F238E27FC236}">
                  <a16:creationId xmlns:a16="http://schemas.microsoft.com/office/drawing/2014/main" id="{8ABD10B5-84B3-4807-9A83-75A467B9CC3C}"/>
                </a:ext>
              </a:extLst>
            </p:cNvPr>
            <p:cNvSpPr txBox="1"/>
            <p:nvPr/>
          </p:nvSpPr>
          <p:spPr>
            <a:xfrm>
              <a:off x="2560320" y="2313432"/>
              <a:ext cx="76809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114.09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5" name="Shape 23">
              <a:extLst>
                <a:ext uri="{FF2B5EF4-FFF2-40B4-BE49-F238E27FC236}">
                  <a16:creationId xmlns:a16="http://schemas.microsoft.com/office/drawing/2014/main" id="{D2AC9CE1-D435-4DCC-A05F-595136E77A2A}"/>
                </a:ext>
              </a:extLst>
            </p:cNvPr>
            <p:cNvSpPr/>
            <p:nvPr/>
          </p:nvSpPr>
          <p:spPr>
            <a:xfrm>
              <a:off x="5934456" y="2615184"/>
              <a:ext cx="164592" cy="164592"/>
            </a:xfrm>
            <a:prstGeom prst="ellipse">
              <a:avLst/>
            </a:prstGeom>
            <a:solidFill>
              <a:srgbClr val="E3A21A"/>
            </a:solidFill>
            <a:ln w="12700">
              <a:solidFill>
                <a:srgbClr val="E3A21A">
                  <a:alpha val="0"/>
                </a:srgbClr>
              </a:solidFill>
              <a:prstDash val="solid"/>
            </a:ln>
          </p:spPr>
        </p:sp>
        <p:sp>
          <p:nvSpPr>
            <p:cNvPr id="136" name="Text 24">
              <a:extLst>
                <a:ext uri="{FF2B5EF4-FFF2-40B4-BE49-F238E27FC236}">
                  <a16:creationId xmlns:a16="http://schemas.microsoft.com/office/drawing/2014/main" id="{1951A62F-9E7D-4E61-849D-4056CDCEFC77}"/>
                </a:ext>
              </a:extLst>
            </p:cNvPr>
            <p:cNvSpPr txBox="1"/>
            <p:nvPr/>
          </p:nvSpPr>
          <p:spPr>
            <a:xfrm>
              <a:off x="5632704" y="2313432"/>
              <a:ext cx="76809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115.08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7" name="Shape 25">
              <a:extLst>
                <a:ext uri="{FF2B5EF4-FFF2-40B4-BE49-F238E27FC236}">
                  <a16:creationId xmlns:a16="http://schemas.microsoft.com/office/drawing/2014/main" id="{A3652782-63E2-4175-8FCD-347A8CE49B1F}"/>
                </a:ext>
              </a:extLst>
            </p:cNvPr>
            <p:cNvSpPr/>
            <p:nvPr/>
          </p:nvSpPr>
          <p:spPr>
            <a:xfrm>
              <a:off x="9518904" y="2615184"/>
              <a:ext cx="164592" cy="164592"/>
            </a:xfrm>
            <a:prstGeom prst="ellipse">
              <a:avLst/>
            </a:prstGeom>
            <a:solidFill>
              <a:srgbClr val="E3A21A"/>
            </a:solidFill>
            <a:ln w="12700">
              <a:solidFill>
                <a:srgbClr val="E3A21A">
                  <a:alpha val="0"/>
                </a:srgbClr>
              </a:solidFill>
              <a:prstDash val="solid"/>
            </a:ln>
          </p:spPr>
        </p:sp>
        <p:sp>
          <p:nvSpPr>
            <p:cNvPr id="138" name="Text 26">
              <a:extLst>
                <a:ext uri="{FF2B5EF4-FFF2-40B4-BE49-F238E27FC236}">
                  <a16:creationId xmlns:a16="http://schemas.microsoft.com/office/drawing/2014/main" id="{E6241500-FB28-46A5-AD98-301B9F44CE6B}"/>
                </a:ext>
              </a:extLst>
            </p:cNvPr>
            <p:cNvSpPr txBox="1"/>
            <p:nvPr/>
          </p:nvSpPr>
          <p:spPr>
            <a:xfrm>
              <a:off x="9217152" y="2313432"/>
              <a:ext cx="76809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116.02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9" name="Text 27">
              <a:extLst>
                <a:ext uri="{FF2B5EF4-FFF2-40B4-BE49-F238E27FC236}">
                  <a16:creationId xmlns:a16="http://schemas.microsoft.com/office/drawing/2014/main" id="{E9811EB3-1A3D-47F9-AEEB-A46A000FA760}"/>
                </a:ext>
              </a:extLst>
            </p:cNvPr>
            <p:cNvSpPr txBox="1"/>
            <p:nvPr/>
          </p:nvSpPr>
          <p:spPr>
            <a:xfrm>
              <a:off x="2542032" y="2898648"/>
              <a:ext cx="878176" cy="2194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加入計畫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0" name="Shape 28">
              <a:extLst>
                <a:ext uri="{FF2B5EF4-FFF2-40B4-BE49-F238E27FC236}">
                  <a16:creationId xmlns:a16="http://schemas.microsoft.com/office/drawing/2014/main" id="{DFC35A27-C338-4D41-8A7D-5EFDF7356B0C}"/>
                </a:ext>
              </a:extLst>
            </p:cNvPr>
            <p:cNvSpPr/>
            <p:nvPr/>
          </p:nvSpPr>
          <p:spPr>
            <a:xfrm>
              <a:off x="4498848" y="2862072"/>
              <a:ext cx="2697480" cy="841248"/>
            </a:xfrm>
            <a:prstGeom prst="roundRect">
              <a:avLst>
                <a:gd name="adj" fmla="val 10870"/>
              </a:avLst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141" name="Shape 29">
              <a:extLst>
                <a:ext uri="{FF2B5EF4-FFF2-40B4-BE49-F238E27FC236}">
                  <a16:creationId xmlns:a16="http://schemas.microsoft.com/office/drawing/2014/main" id="{94B65E26-C5F3-4387-87EB-F847624C4DB1}"/>
                </a:ext>
              </a:extLst>
            </p:cNvPr>
            <p:cNvSpPr/>
            <p:nvPr/>
          </p:nvSpPr>
          <p:spPr>
            <a:xfrm>
              <a:off x="4626864" y="2953512"/>
              <a:ext cx="713232" cy="228600"/>
            </a:xfrm>
            <a:prstGeom prst="roundRect">
              <a:avLst>
                <a:gd name="adj" fmla="val 72000"/>
              </a:avLst>
            </a:prstGeom>
            <a:solidFill>
              <a:srgbClr val="FFF4D6"/>
            </a:solidFill>
            <a:ln w="12700">
              <a:solidFill>
                <a:srgbClr val="FFF4D6">
                  <a:alpha val="0"/>
                </a:srgbClr>
              </a:solidFill>
              <a:prstDash val="solid"/>
            </a:ln>
          </p:spPr>
        </p:sp>
        <p:sp>
          <p:nvSpPr>
            <p:cNvPr id="142" name="Text 30">
              <a:extLst>
                <a:ext uri="{FF2B5EF4-FFF2-40B4-BE49-F238E27FC236}">
                  <a16:creationId xmlns:a16="http://schemas.microsoft.com/office/drawing/2014/main" id="{73867B2C-1A59-4C25-AA12-FC3D2DAA7983}"/>
                </a:ext>
              </a:extLst>
            </p:cNvPr>
            <p:cNvSpPr txBox="1"/>
            <p:nvPr/>
          </p:nvSpPr>
          <p:spPr>
            <a:xfrm>
              <a:off x="4626864" y="2953512"/>
              <a:ext cx="713232" cy="228600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115年8月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3" name="Text 31">
              <a:extLst>
                <a:ext uri="{FF2B5EF4-FFF2-40B4-BE49-F238E27FC236}">
                  <a16:creationId xmlns:a16="http://schemas.microsoft.com/office/drawing/2014/main" id="{C8F0B028-22CC-414D-9661-F835632EBBCD}"/>
                </a:ext>
              </a:extLst>
            </p:cNvPr>
            <p:cNvSpPr txBox="1"/>
            <p:nvPr/>
          </p:nvSpPr>
          <p:spPr>
            <a:xfrm>
              <a:off x="5394960" y="2935224"/>
              <a:ext cx="1673352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5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退學 3 人</a:t>
              </a:r>
              <a:endParaRPr lang="en-US" sz="14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4" name="Text 32">
              <a:extLst>
                <a:ext uri="{FF2B5EF4-FFF2-40B4-BE49-F238E27FC236}">
                  <a16:creationId xmlns:a16="http://schemas.microsoft.com/office/drawing/2014/main" id="{93484552-7604-4DFD-B5A0-4E1E29B76198}"/>
                </a:ext>
              </a:extLst>
            </p:cNvPr>
            <p:cNvSpPr txBox="1"/>
            <p:nvPr/>
          </p:nvSpPr>
          <p:spPr>
            <a:xfrm>
              <a:off x="4626864" y="3200400"/>
              <a:ext cx="2441448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男2：A、B｜女1：F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5" name="Shape 33">
              <a:extLst>
                <a:ext uri="{FF2B5EF4-FFF2-40B4-BE49-F238E27FC236}">
                  <a16:creationId xmlns:a16="http://schemas.microsoft.com/office/drawing/2014/main" id="{53F87347-DBB1-42D9-98A8-DB5D3E94EBC2}"/>
                </a:ext>
              </a:extLst>
            </p:cNvPr>
            <p:cNvSpPr/>
            <p:nvPr/>
          </p:nvSpPr>
          <p:spPr>
            <a:xfrm>
              <a:off x="4626864" y="3429000"/>
              <a:ext cx="749808" cy="201168"/>
            </a:xfrm>
            <a:prstGeom prst="roundRect">
              <a:avLst>
                <a:gd name="adj" fmla="val 81818"/>
              </a:avLst>
            </a:prstGeom>
            <a:solidFill>
              <a:srgbClr val="F1F4F8"/>
            </a:solidFill>
            <a:ln w="10160">
              <a:solidFill>
                <a:srgbClr val="E7ECF3"/>
              </a:solidFill>
              <a:prstDash val="solid"/>
            </a:ln>
          </p:spPr>
        </p:sp>
        <p:sp>
          <p:nvSpPr>
            <p:cNvPr id="146" name="Text 34">
              <a:extLst>
                <a:ext uri="{FF2B5EF4-FFF2-40B4-BE49-F238E27FC236}">
                  <a16:creationId xmlns:a16="http://schemas.microsoft.com/office/drawing/2014/main" id="{398F6003-F656-4793-8D84-49CB29C3C635}"/>
                </a:ext>
              </a:extLst>
            </p:cNvPr>
            <p:cNvSpPr txBox="1"/>
            <p:nvPr/>
          </p:nvSpPr>
          <p:spPr>
            <a:xfrm>
              <a:off x="4626864" y="3429000"/>
              <a:ext cx="749808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約11個月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7" name="Shape 35">
              <a:extLst>
                <a:ext uri="{FF2B5EF4-FFF2-40B4-BE49-F238E27FC236}">
                  <a16:creationId xmlns:a16="http://schemas.microsoft.com/office/drawing/2014/main" id="{C0CAD931-5919-4722-831D-072D7E4D212B}"/>
                </a:ext>
              </a:extLst>
            </p:cNvPr>
            <p:cNvSpPr/>
            <p:nvPr/>
          </p:nvSpPr>
          <p:spPr>
            <a:xfrm>
              <a:off x="5422392" y="3429000"/>
              <a:ext cx="804672" cy="201168"/>
            </a:xfrm>
            <a:prstGeom prst="roundRect">
              <a:avLst>
                <a:gd name="adj" fmla="val 81818"/>
              </a:avLst>
            </a:prstGeom>
            <a:solidFill>
              <a:srgbClr val="FFF4D6"/>
            </a:solidFill>
            <a:ln w="12700">
              <a:solidFill>
                <a:srgbClr val="FFF4D6">
                  <a:alpha val="0"/>
                </a:srgbClr>
              </a:solidFill>
              <a:prstDash val="solid"/>
            </a:ln>
          </p:spPr>
        </p:sp>
        <p:sp>
          <p:nvSpPr>
            <p:cNvPr id="148" name="Text 36">
              <a:extLst>
                <a:ext uri="{FF2B5EF4-FFF2-40B4-BE49-F238E27FC236}">
                  <a16:creationId xmlns:a16="http://schemas.microsoft.com/office/drawing/2014/main" id="{A4AD82DE-4373-41D1-B82A-5E3F5F8454C0}"/>
                </a:ext>
              </a:extLst>
            </p:cNvPr>
            <p:cNvSpPr txBox="1"/>
            <p:nvPr/>
          </p:nvSpPr>
          <p:spPr>
            <a:xfrm>
              <a:off x="5422392" y="3429000"/>
              <a:ext cx="804672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1年以下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9" name="Shape 37">
              <a:extLst>
                <a:ext uri="{FF2B5EF4-FFF2-40B4-BE49-F238E27FC236}">
                  <a16:creationId xmlns:a16="http://schemas.microsoft.com/office/drawing/2014/main" id="{34B71443-9EDE-4A18-991C-27819AF5AB69}"/>
                </a:ext>
              </a:extLst>
            </p:cNvPr>
            <p:cNvSpPr/>
            <p:nvPr/>
          </p:nvSpPr>
          <p:spPr>
            <a:xfrm>
              <a:off x="6272784" y="3429000"/>
              <a:ext cx="795528" cy="201168"/>
            </a:xfrm>
            <a:prstGeom prst="roundRect">
              <a:avLst>
                <a:gd name="adj" fmla="val 81818"/>
              </a:avLst>
            </a:prstGeom>
            <a:solidFill>
              <a:srgbClr val="EAF0FF"/>
            </a:solidFill>
            <a:ln w="12700">
              <a:solidFill>
                <a:srgbClr val="EAF0FF">
                  <a:alpha val="0"/>
                </a:srgbClr>
              </a:solidFill>
              <a:prstDash val="solid"/>
            </a:ln>
          </p:spPr>
        </p:sp>
        <p:sp>
          <p:nvSpPr>
            <p:cNvPr id="150" name="Text 38">
              <a:extLst>
                <a:ext uri="{FF2B5EF4-FFF2-40B4-BE49-F238E27FC236}">
                  <a16:creationId xmlns:a16="http://schemas.microsoft.com/office/drawing/2014/main" id="{17F21E6F-965C-4A52-8CEC-F174F9B35E62}"/>
                </a:ext>
              </a:extLst>
            </p:cNvPr>
            <p:cNvSpPr txBox="1"/>
            <p:nvPr/>
          </p:nvSpPr>
          <p:spPr>
            <a:xfrm>
              <a:off x="6272784" y="3429000"/>
              <a:ext cx="795528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115.10期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1" name="Shape 39">
              <a:extLst>
                <a:ext uri="{FF2B5EF4-FFF2-40B4-BE49-F238E27FC236}">
                  <a16:creationId xmlns:a16="http://schemas.microsoft.com/office/drawing/2014/main" id="{4095FFAC-90E0-40A0-AE2F-850F1088A430}"/>
                </a:ext>
              </a:extLst>
            </p:cNvPr>
            <p:cNvSpPr/>
            <p:nvPr/>
          </p:nvSpPr>
          <p:spPr>
            <a:xfrm>
              <a:off x="6016752" y="2697480"/>
              <a:ext cx="0" cy="164592"/>
            </a:xfrm>
            <a:prstGeom prst="line">
              <a:avLst/>
            </a:prstGeom>
            <a:noFill/>
            <a:ln w="17780">
              <a:solidFill>
                <a:srgbClr val="E3A21A"/>
              </a:solidFill>
              <a:prstDash val="solid"/>
            </a:ln>
          </p:spPr>
        </p:sp>
        <p:sp>
          <p:nvSpPr>
            <p:cNvPr id="152" name="Shape 40">
              <a:extLst>
                <a:ext uri="{FF2B5EF4-FFF2-40B4-BE49-F238E27FC236}">
                  <a16:creationId xmlns:a16="http://schemas.microsoft.com/office/drawing/2014/main" id="{D951FBB2-6CEA-45E0-A3D8-3955D6004FED}"/>
                </a:ext>
              </a:extLst>
            </p:cNvPr>
            <p:cNvSpPr/>
            <p:nvPr/>
          </p:nvSpPr>
          <p:spPr>
            <a:xfrm>
              <a:off x="7836408" y="2862072"/>
              <a:ext cx="3246120" cy="841248"/>
            </a:xfrm>
            <a:prstGeom prst="roundRect">
              <a:avLst>
                <a:gd name="adj" fmla="val 10870"/>
              </a:avLst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153" name="Shape 41">
              <a:extLst>
                <a:ext uri="{FF2B5EF4-FFF2-40B4-BE49-F238E27FC236}">
                  <a16:creationId xmlns:a16="http://schemas.microsoft.com/office/drawing/2014/main" id="{AD938AB1-C905-4B7E-BEC4-AE90602D6238}"/>
                </a:ext>
              </a:extLst>
            </p:cNvPr>
            <p:cNvSpPr/>
            <p:nvPr/>
          </p:nvSpPr>
          <p:spPr>
            <a:xfrm>
              <a:off x="7964424" y="2953512"/>
              <a:ext cx="713232" cy="228600"/>
            </a:xfrm>
            <a:prstGeom prst="roundRect">
              <a:avLst>
                <a:gd name="adj" fmla="val 72000"/>
              </a:avLst>
            </a:prstGeom>
            <a:solidFill>
              <a:srgbClr val="FFF4D6"/>
            </a:solidFill>
            <a:ln w="12700">
              <a:solidFill>
                <a:srgbClr val="FFF4D6">
                  <a:alpha val="0"/>
                </a:srgbClr>
              </a:solidFill>
              <a:prstDash val="solid"/>
            </a:ln>
          </p:spPr>
        </p:sp>
        <p:sp>
          <p:nvSpPr>
            <p:cNvPr id="154" name="Text 42">
              <a:extLst>
                <a:ext uri="{FF2B5EF4-FFF2-40B4-BE49-F238E27FC236}">
                  <a16:creationId xmlns:a16="http://schemas.microsoft.com/office/drawing/2014/main" id="{A018296B-92CE-48A6-83F7-2EAA23C96578}"/>
                </a:ext>
              </a:extLst>
            </p:cNvPr>
            <p:cNvSpPr txBox="1"/>
            <p:nvPr/>
          </p:nvSpPr>
          <p:spPr>
            <a:xfrm>
              <a:off x="7964424" y="2953512"/>
              <a:ext cx="713232" cy="228600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116年2月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5" name="Text 43">
              <a:extLst>
                <a:ext uri="{FF2B5EF4-FFF2-40B4-BE49-F238E27FC236}">
                  <a16:creationId xmlns:a16="http://schemas.microsoft.com/office/drawing/2014/main" id="{962038D3-8DF2-49FB-8D1D-8DC9DE19872A}"/>
                </a:ext>
              </a:extLst>
            </p:cNvPr>
            <p:cNvSpPr txBox="1"/>
            <p:nvPr/>
          </p:nvSpPr>
          <p:spPr>
            <a:xfrm>
              <a:off x="8732520" y="2935224"/>
              <a:ext cx="2221992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5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退學 3 人</a:t>
              </a:r>
              <a:endParaRPr lang="en-US" sz="14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6" name="Text 44">
              <a:extLst>
                <a:ext uri="{FF2B5EF4-FFF2-40B4-BE49-F238E27FC236}">
                  <a16:creationId xmlns:a16="http://schemas.microsoft.com/office/drawing/2014/main" id="{2DC8531F-27F7-4F39-8FFA-DD414CB480AE}"/>
                </a:ext>
              </a:extLst>
            </p:cNvPr>
            <p:cNvSpPr txBox="1"/>
            <p:nvPr/>
          </p:nvSpPr>
          <p:spPr>
            <a:xfrm>
              <a:off x="7964424" y="3200400"/>
              <a:ext cx="2990088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男1：C｜女2：G、H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7" name="Shape 45">
              <a:extLst>
                <a:ext uri="{FF2B5EF4-FFF2-40B4-BE49-F238E27FC236}">
                  <a16:creationId xmlns:a16="http://schemas.microsoft.com/office/drawing/2014/main" id="{ABB63B45-61C5-4C7B-B392-CA46C7D098D3}"/>
                </a:ext>
              </a:extLst>
            </p:cNvPr>
            <p:cNvSpPr/>
            <p:nvPr/>
          </p:nvSpPr>
          <p:spPr>
            <a:xfrm>
              <a:off x="7964424" y="3429000"/>
              <a:ext cx="749808" cy="201168"/>
            </a:xfrm>
            <a:prstGeom prst="roundRect">
              <a:avLst>
                <a:gd name="adj" fmla="val 81818"/>
              </a:avLst>
            </a:prstGeom>
            <a:solidFill>
              <a:srgbClr val="F1F4F8"/>
            </a:solidFill>
            <a:ln w="10160">
              <a:solidFill>
                <a:srgbClr val="E7ECF3"/>
              </a:solidFill>
              <a:prstDash val="solid"/>
            </a:ln>
          </p:spPr>
        </p:sp>
        <p:sp>
          <p:nvSpPr>
            <p:cNvPr id="158" name="Text 46">
              <a:extLst>
                <a:ext uri="{FF2B5EF4-FFF2-40B4-BE49-F238E27FC236}">
                  <a16:creationId xmlns:a16="http://schemas.microsoft.com/office/drawing/2014/main" id="{AF298F54-8147-4553-B0B7-34818D2D67B2}"/>
                </a:ext>
              </a:extLst>
            </p:cNvPr>
            <p:cNvSpPr txBox="1"/>
            <p:nvPr/>
          </p:nvSpPr>
          <p:spPr>
            <a:xfrm>
              <a:off x="7964424" y="3429000"/>
              <a:ext cx="749808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約17個月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9" name="Shape 47">
              <a:extLst>
                <a:ext uri="{FF2B5EF4-FFF2-40B4-BE49-F238E27FC236}">
                  <a16:creationId xmlns:a16="http://schemas.microsoft.com/office/drawing/2014/main" id="{C03DF344-84F5-4595-A227-72BB45C0D0F6}"/>
                </a:ext>
              </a:extLst>
            </p:cNvPr>
            <p:cNvSpPr/>
            <p:nvPr/>
          </p:nvSpPr>
          <p:spPr>
            <a:xfrm>
              <a:off x="8759952" y="3429000"/>
              <a:ext cx="1298448" cy="201168"/>
            </a:xfrm>
            <a:prstGeom prst="roundRect">
              <a:avLst>
                <a:gd name="adj" fmla="val 81818"/>
              </a:avLst>
            </a:prstGeom>
            <a:solidFill>
              <a:srgbClr val="FFF4D6"/>
            </a:solidFill>
            <a:ln w="12700">
              <a:solidFill>
                <a:srgbClr val="FFF4D6">
                  <a:alpha val="0"/>
                </a:srgbClr>
              </a:solidFill>
              <a:prstDash val="solid"/>
            </a:ln>
          </p:spPr>
        </p:sp>
        <p:sp>
          <p:nvSpPr>
            <p:cNvPr id="160" name="Text 48">
              <a:extLst>
                <a:ext uri="{FF2B5EF4-FFF2-40B4-BE49-F238E27FC236}">
                  <a16:creationId xmlns:a16="http://schemas.microsoft.com/office/drawing/2014/main" id="{A1AD5C17-8619-4D77-BD13-E5AF8F2E9836}"/>
                </a:ext>
              </a:extLst>
            </p:cNvPr>
            <p:cNvSpPr txBox="1"/>
            <p:nvPr/>
          </p:nvSpPr>
          <p:spPr>
            <a:xfrm>
              <a:off x="8759952" y="3429000"/>
              <a:ext cx="1298448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滿1年至2年以下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1" name="Shape 49">
              <a:extLst>
                <a:ext uri="{FF2B5EF4-FFF2-40B4-BE49-F238E27FC236}">
                  <a16:creationId xmlns:a16="http://schemas.microsoft.com/office/drawing/2014/main" id="{705B29B6-EAA3-49B5-A4FA-841582B51DB7}"/>
                </a:ext>
              </a:extLst>
            </p:cNvPr>
            <p:cNvSpPr/>
            <p:nvPr/>
          </p:nvSpPr>
          <p:spPr>
            <a:xfrm>
              <a:off x="10104120" y="3429000"/>
              <a:ext cx="850392" cy="201168"/>
            </a:xfrm>
            <a:prstGeom prst="roundRect">
              <a:avLst>
                <a:gd name="adj" fmla="val 81818"/>
              </a:avLst>
            </a:prstGeom>
            <a:solidFill>
              <a:srgbClr val="EAF0FF"/>
            </a:solidFill>
            <a:ln w="12700">
              <a:solidFill>
                <a:srgbClr val="EAF0FF">
                  <a:alpha val="0"/>
                </a:srgbClr>
              </a:solidFill>
              <a:prstDash val="solid"/>
            </a:ln>
          </p:spPr>
        </p:sp>
        <p:sp>
          <p:nvSpPr>
            <p:cNvPr id="162" name="Text 50">
              <a:extLst>
                <a:ext uri="{FF2B5EF4-FFF2-40B4-BE49-F238E27FC236}">
                  <a16:creationId xmlns:a16="http://schemas.microsoft.com/office/drawing/2014/main" id="{8CADCCC7-8022-4EC6-893C-CBF7C4BB8A01}"/>
                </a:ext>
              </a:extLst>
            </p:cNvPr>
            <p:cNvSpPr txBox="1"/>
            <p:nvPr/>
          </p:nvSpPr>
          <p:spPr>
            <a:xfrm>
              <a:off x="10104120" y="3429000"/>
              <a:ext cx="850392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116.03期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3" name="Shape 51">
              <a:extLst>
                <a:ext uri="{FF2B5EF4-FFF2-40B4-BE49-F238E27FC236}">
                  <a16:creationId xmlns:a16="http://schemas.microsoft.com/office/drawing/2014/main" id="{24BA53D1-18F2-487D-910C-B5F06B51C65B}"/>
                </a:ext>
              </a:extLst>
            </p:cNvPr>
            <p:cNvSpPr/>
            <p:nvPr/>
          </p:nvSpPr>
          <p:spPr>
            <a:xfrm>
              <a:off x="9601200" y="2697480"/>
              <a:ext cx="0" cy="164592"/>
            </a:xfrm>
            <a:prstGeom prst="line">
              <a:avLst/>
            </a:prstGeom>
            <a:noFill/>
            <a:ln w="17780">
              <a:solidFill>
                <a:srgbClr val="E3A21A"/>
              </a:solidFill>
              <a:prstDash val="solid"/>
            </a:ln>
          </p:spPr>
        </p:sp>
      </p:grpSp>
      <p:grpSp>
        <p:nvGrpSpPr>
          <p:cNvPr id="164" name="群組 163">
            <a:extLst>
              <a:ext uri="{FF2B5EF4-FFF2-40B4-BE49-F238E27FC236}">
                <a16:creationId xmlns:a16="http://schemas.microsoft.com/office/drawing/2014/main" id="{A18EEDE8-8E5D-43F8-80DC-AD1ED8A3667D}"/>
              </a:ext>
            </a:extLst>
          </p:cNvPr>
          <p:cNvGrpSpPr/>
          <p:nvPr/>
        </p:nvGrpSpPr>
        <p:grpSpPr>
          <a:xfrm>
            <a:off x="502920" y="4050792"/>
            <a:ext cx="11183112" cy="1828800"/>
            <a:chOff x="502920" y="4050792"/>
            <a:chExt cx="11183112" cy="1536192"/>
          </a:xfrm>
        </p:grpSpPr>
        <p:sp>
          <p:nvSpPr>
            <p:cNvPr id="165" name="Shape 52">
              <a:extLst>
                <a:ext uri="{FF2B5EF4-FFF2-40B4-BE49-F238E27FC236}">
                  <a16:creationId xmlns:a16="http://schemas.microsoft.com/office/drawing/2014/main" id="{5EFC1755-9B44-4AF1-90A4-CA10E2CFAB8A}"/>
                </a:ext>
              </a:extLst>
            </p:cNvPr>
            <p:cNvSpPr/>
            <p:nvPr/>
          </p:nvSpPr>
          <p:spPr>
            <a:xfrm>
              <a:off x="502920" y="4050792"/>
              <a:ext cx="11183112" cy="1536192"/>
            </a:xfrm>
            <a:prstGeom prst="roundRect">
              <a:avLst>
                <a:gd name="adj" fmla="val 7143"/>
              </a:avLst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  <a:effectLst>
              <a:outerShdw blurRad="15240" dist="8890" dir="2700000" algn="bl" rotWithShape="0">
                <a:srgbClr val="243B64">
                  <a:alpha val="10000"/>
                </a:srgbClr>
              </a:outerShdw>
            </a:effectLst>
          </p:spPr>
        </p:sp>
        <p:sp>
          <p:nvSpPr>
            <p:cNvPr id="166" name="Shape 53">
              <a:extLst>
                <a:ext uri="{FF2B5EF4-FFF2-40B4-BE49-F238E27FC236}">
                  <a16:creationId xmlns:a16="http://schemas.microsoft.com/office/drawing/2014/main" id="{30436B2C-D6DD-493C-B89B-17C06663281D}"/>
                </a:ext>
              </a:extLst>
            </p:cNvPr>
            <p:cNvSpPr/>
            <p:nvPr/>
          </p:nvSpPr>
          <p:spPr>
            <a:xfrm>
              <a:off x="749808" y="4159758"/>
              <a:ext cx="1078992" cy="274320"/>
            </a:xfrm>
            <a:prstGeom prst="roundRect">
              <a:avLst>
                <a:gd name="adj" fmla="val 60000"/>
              </a:avLst>
            </a:prstGeom>
            <a:solidFill>
              <a:srgbClr val="EAF7EF"/>
            </a:solidFill>
            <a:ln w="12700">
              <a:solidFill>
                <a:srgbClr val="EAF7EF">
                  <a:alpha val="0"/>
                </a:srgbClr>
              </a:solidFill>
              <a:prstDash val="solid"/>
            </a:ln>
          </p:spPr>
        </p:sp>
        <p:sp>
          <p:nvSpPr>
            <p:cNvPr id="167" name="Text 54">
              <a:extLst>
                <a:ext uri="{FF2B5EF4-FFF2-40B4-BE49-F238E27FC236}">
                  <a16:creationId xmlns:a16="http://schemas.microsoft.com/office/drawing/2014/main" id="{D1CEE1DA-ABF9-46AF-9042-B544A4DA4A17}"/>
                </a:ext>
              </a:extLst>
            </p:cNvPr>
            <p:cNvSpPr txBox="1"/>
            <p:nvPr/>
          </p:nvSpPr>
          <p:spPr>
            <a:xfrm>
              <a:off x="737617" y="4173325"/>
              <a:ext cx="1078992" cy="274320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加入批次 B</a:t>
              </a:r>
              <a:endParaRPr lang="en-US" sz="1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8" name="Text 55">
              <a:extLst>
                <a:ext uri="{FF2B5EF4-FFF2-40B4-BE49-F238E27FC236}">
                  <a16:creationId xmlns:a16="http://schemas.microsoft.com/office/drawing/2014/main" id="{406BF6BB-8AF9-4DC7-8FA0-46E4374E3802}"/>
                </a:ext>
              </a:extLst>
            </p:cNvPr>
            <p:cNvSpPr txBox="1"/>
            <p:nvPr/>
          </p:nvSpPr>
          <p:spPr>
            <a:xfrm>
              <a:off x="730758" y="4484221"/>
              <a:ext cx="1417320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srgbClr val="102A5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115年9月</a:t>
              </a:r>
              <a:endParaRPr 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9" name="Text 56">
              <a:extLst>
                <a:ext uri="{FF2B5EF4-FFF2-40B4-BE49-F238E27FC236}">
                  <a16:creationId xmlns:a16="http://schemas.microsoft.com/office/drawing/2014/main" id="{11CF4A90-6AEE-44C4-BEB8-F2FF743A473D}"/>
                </a:ext>
              </a:extLst>
            </p:cNvPr>
            <p:cNvSpPr txBox="1"/>
            <p:nvPr/>
          </p:nvSpPr>
          <p:spPr>
            <a:xfrm>
              <a:off x="762763" y="4785973"/>
              <a:ext cx="14173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5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加入 5 人</a:t>
              </a:r>
              <a:endParaRPr lang="en-US" sz="16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0" name="Text 57">
              <a:extLst>
                <a:ext uri="{FF2B5EF4-FFF2-40B4-BE49-F238E27FC236}">
                  <a16:creationId xmlns:a16="http://schemas.microsoft.com/office/drawing/2014/main" id="{988A45AC-4EF9-411C-9CE5-3DBE4CDDF999}"/>
                </a:ext>
              </a:extLst>
            </p:cNvPr>
            <p:cNvSpPr txBox="1"/>
            <p:nvPr/>
          </p:nvSpPr>
          <p:spPr>
            <a:xfrm>
              <a:off x="749808" y="5101060"/>
              <a:ext cx="1417320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 3｜女 2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1" name="Text 58">
              <a:extLst>
                <a:ext uri="{FF2B5EF4-FFF2-40B4-BE49-F238E27FC236}">
                  <a16:creationId xmlns:a16="http://schemas.microsoft.com/office/drawing/2014/main" id="{560B44CF-2169-49E1-B7E8-2EF04BBCAF15}"/>
                </a:ext>
              </a:extLst>
            </p:cNvPr>
            <p:cNvSpPr txBox="1"/>
            <p:nvPr/>
          </p:nvSpPr>
          <p:spPr>
            <a:xfrm>
              <a:off x="737617" y="5347948"/>
              <a:ext cx="1417320" cy="1645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學生</a:t>
              </a:r>
              <a:r>
                <a:rPr lang="en-US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J</a:t>
              </a:r>
              <a:r>
                <a:rPr lang="en-US" altLang="zh-TW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~</a:t>
              </a:r>
              <a:r>
                <a:rPr lang="en-US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N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2" name="Shape 59">
              <a:extLst>
                <a:ext uri="{FF2B5EF4-FFF2-40B4-BE49-F238E27FC236}">
                  <a16:creationId xmlns:a16="http://schemas.microsoft.com/office/drawing/2014/main" id="{B904BA9D-8322-406A-9443-994B1CC7168D}"/>
                </a:ext>
              </a:extLst>
            </p:cNvPr>
            <p:cNvSpPr/>
            <p:nvPr/>
          </p:nvSpPr>
          <p:spPr>
            <a:xfrm>
              <a:off x="2313432" y="4270248"/>
              <a:ext cx="0" cy="1097280"/>
            </a:xfrm>
            <a:prstGeom prst="line">
              <a:avLst/>
            </a:prstGeom>
            <a:noFill/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173" name="Shape 60">
              <a:extLst>
                <a:ext uri="{FF2B5EF4-FFF2-40B4-BE49-F238E27FC236}">
                  <a16:creationId xmlns:a16="http://schemas.microsoft.com/office/drawing/2014/main" id="{640CFD14-CDC2-477E-8B1F-A9C99DF70C3D}"/>
                </a:ext>
              </a:extLst>
            </p:cNvPr>
            <p:cNvSpPr/>
            <p:nvPr/>
          </p:nvSpPr>
          <p:spPr>
            <a:xfrm>
              <a:off x="6565392" y="4617720"/>
              <a:ext cx="3035808" cy="0"/>
            </a:xfrm>
            <a:prstGeom prst="line">
              <a:avLst/>
            </a:prstGeom>
            <a:noFill/>
            <a:ln w="29210">
              <a:solidFill>
                <a:srgbClr val="CBD5E1"/>
              </a:solidFill>
              <a:prstDash val="solid"/>
            </a:ln>
          </p:spPr>
        </p:sp>
        <p:sp>
          <p:nvSpPr>
            <p:cNvPr id="174" name="Shape 61">
              <a:extLst>
                <a:ext uri="{FF2B5EF4-FFF2-40B4-BE49-F238E27FC236}">
                  <a16:creationId xmlns:a16="http://schemas.microsoft.com/office/drawing/2014/main" id="{646D2F6E-8DA2-4978-9633-93EECDF93087}"/>
                </a:ext>
              </a:extLst>
            </p:cNvPr>
            <p:cNvSpPr/>
            <p:nvPr/>
          </p:nvSpPr>
          <p:spPr>
            <a:xfrm>
              <a:off x="6483096" y="4535424"/>
              <a:ext cx="164592" cy="139104"/>
            </a:xfrm>
            <a:prstGeom prst="ellipse">
              <a:avLst/>
            </a:prstGeom>
            <a:solidFill>
              <a:srgbClr val="2F9E64"/>
            </a:solidFill>
            <a:ln w="12700">
              <a:solidFill>
                <a:srgbClr val="2F9E64">
                  <a:alpha val="0"/>
                </a:srgbClr>
              </a:solidFill>
              <a:prstDash val="solid"/>
            </a:ln>
          </p:spPr>
        </p:sp>
        <p:sp>
          <p:nvSpPr>
            <p:cNvPr id="175" name="Shape 62">
              <a:extLst>
                <a:ext uri="{FF2B5EF4-FFF2-40B4-BE49-F238E27FC236}">
                  <a16:creationId xmlns:a16="http://schemas.microsoft.com/office/drawing/2014/main" id="{7F9199DE-0814-46F3-A4AF-6B0919DEC025}"/>
                </a:ext>
              </a:extLst>
            </p:cNvPr>
            <p:cNvSpPr/>
            <p:nvPr/>
          </p:nvSpPr>
          <p:spPr>
            <a:xfrm>
              <a:off x="9518904" y="4535424"/>
              <a:ext cx="164592" cy="139104"/>
            </a:xfrm>
            <a:prstGeom prst="ellipse">
              <a:avLst/>
            </a:prstGeom>
            <a:solidFill>
              <a:srgbClr val="E3A21A"/>
            </a:solidFill>
            <a:ln w="12700">
              <a:solidFill>
                <a:srgbClr val="E3A21A">
                  <a:alpha val="0"/>
                </a:srgbClr>
              </a:solidFill>
              <a:prstDash val="solid"/>
            </a:ln>
          </p:spPr>
        </p:sp>
        <p:sp>
          <p:nvSpPr>
            <p:cNvPr id="176" name="Text 63">
              <a:extLst>
                <a:ext uri="{FF2B5EF4-FFF2-40B4-BE49-F238E27FC236}">
                  <a16:creationId xmlns:a16="http://schemas.microsoft.com/office/drawing/2014/main" id="{5F12807F-366B-42A7-AEEB-FFF926E1AE73}"/>
                </a:ext>
              </a:extLst>
            </p:cNvPr>
            <p:cNvSpPr txBox="1"/>
            <p:nvPr/>
          </p:nvSpPr>
          <p:spPr>
            <a:xfrm>
              <a:off x="6181344" y="4315968"/>
              <a:ext cx="76809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115.09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7" name="Text 64">
              <a:extLst>
                <a:ext uri="{FF2B5EF4-FFF2-40B4-BE49-F238E27FC236}">
                  <a16:creationId xmlns:a16="http://schemas.microsoft.com/office/drawing/2014/main" id="{E5198F6C-9610-4C6A-8D57-15F6F039A4C4}"/>
                </a:ext>
              </a:extLst>
            </p:cNvPr>
            <p:cNvSpPr txBox="1"/>
            <p:nvPr/>
          </p:nvSpPr>
          <p:spPr>
            <a:xfrm>
              <a:off x="9217152" y="4315968"/>
              <a:ext cx="76809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116.02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8" name="Text 65">
              <a:extLst>
                <a:ext uri="{FF2B5EF4-FFF2-40B4-BE49-F238E27FC236}">
                  <a16:creationId xmlns:a16="http://schemas.microsoft.com/office/drawing/2014/main" id="{2B3C347F-9EED-4693-956C-2D68821B6F39}"/>
                </a:ext>
              </a:extLst>
            </p:cNvPr>
            <p:cNvSpPr txBox="1"/>
            <p:nvPr/>
          </p:nvSpPr>
          <p:spPr>
            <a:xfrm>
              <a:off x="6163056" y="4773168"/>
              <a:ext cx="905256" cy="2194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加入計畫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9" name="Shape 66">
              <a:extLst>
                <a:ext uri="{FF2B5EF4-FFF2-40B4-BE49-F238E27FC236}">
                  <a16:creationId xmlns:a16="http://schemas.microsoft.com/office/drawing/2014/main" id="{E6B97187-DC00-4016-99CF-5AE107F4A8BD}"/>
                </a:ext>
              </a:extLst>
            </p:cNvPr>
            <p:cNvSpPr/>
            <p:nvPr/>
          </p:nvSpPr>
          <p:spPr>
            <a:xfrm>
              <a:off x="7836408" y="4754880"/>
              <a:ext cx="3246120" cy="804672"/>
            </a:xfrm>
            <a:prstGeom prst="roundRect">
              <a:avLst>
                <a:gd name="adj" fmla="val 11364"/>
              </a:avLst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180" name="Shape 67">
              <a:extLst>
                <a:ext uri="{FF2B5EF4-FFF2-40B4-BE49-F238E27FC236}">
                  <a16:creationId xmlns:a16="http://schemas.microsoft.com/office/drawing/2014/main" id="{0D8C94FE-B484-473A-8661-9CCDCEC0B5EB}"/>
                </a:ext>
              </a:extLst>
            </p:cNvPr>
            <p:cNvSpPr/>
            <p:nvPr/>
          </p:nvSpPr>
          <p:spPr>
            <a:xfrm>
              <a:off x="7964424" y="4846320"/>
              <a:ext cx="713232" cy="228600"/>
            </a:xfrm>
            <a:prstGeom prst="roundRect">
              <a:avLst>
                <a:gd name="adj" fmla="val 72000"/>
              </a:avLst>
            </a:prstGeom>
            <a:solidFill>
              <a:srgbClr val="FFF4D6"/>
            </a:solidFill>
            <a:ln w="12700">
              <a:solidFill>
                <a:srgbClr val="FFF4D6">
                  <a:alpha val="0"/>
                </a:srgbClr>
              </a:solidFill>
              <a:prstDash val="solid"/>
            </a:ln>
          </p:spPr>
        </p:sp>
        <p:sp>
          <p:nvSpPr>
            <p:cNvPr id="181" name="Text 68">
              <a:extLst>
                <a:ext uri="{FF2B5EF4-FFF2-40B4-BE49-F238E27FC236}">
                  <a16:creationId xmlns:a16="http://schemas.microsoft.com/office/drawing/2014/main" id="{2BC61E13-727B-4515-9C4B-EF7F50CE65B7}"/>
                </a:ext>
              </a:extLst>
            </p:cNvPr>
            <p:cNvSpPr txBox="1"/>
            <p:nvPr/>
          </p:nvSpPr>
          <p:spPr>
            <a:xfrm>
              <a:off x="7964424" y="4846320"/>
              <a:ext cx="713232" cy="228600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116年2月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2" name="Text 69">
              <a:extLst>
                <a:ext uri="{FF2B5EF4-FFF2-40B4-BE49-F238E27FC236}">
                  <a16:creationId xmlns:a16="http://schemas.microsoft.com/office/drawing/2014/main" id="{C719A2F8-DE88-48BF-849C-0444FBA79EA0}"/>
                </a:ext>
              </a:extLst>
            </p:cNvPr>
            <p:cNvSpPr txBox="1"/>
            <p:nvPr/>
          </p:nvSpPr>
          <p:spPr>
            <a:xfrm>
              <a:off x="8732520" y="4828032"/>
              <a:ext cx="2221992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5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退學 1 人</a:t>
              </a:r>
              <a:endParaRPr lang="en-US" sz="14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3" name="Text 70">
              <a:extLst>
                <a:ext uri="{FF2B5EF4-FFF2-40B4-BE49-F238E27FC236}">
                  <a16:creationId xmlns:a16="http://schemas.microsoft.com/office/drawing/2014/main" id="{B16572D9-D0CF-410D-A09E-B363FDA82524}"/>
                </a:ext>
              </a:extLst>
            </p:cNvPr>
            <p:cNvSpPr txBox="1"/>
            <p:nvPr/>
          </p:nvSpPr>
          <p:spPr>
            <a:xfrm>
              <a:off x="7964424" y="5093208"/>
              <a:ext cx="2990088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男1：J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4" name="Shape 71">
              <a:extLst>
                <a:ext uri="{FF2B5EF4-FFF2-40B4-BE49-F238E27FC236}">
                  <a16:creationId xmlns:a16="http://schemas.microsoft.com/office/drawing/2014/main" id="{19E2D4BB-BDC5-42C2-8966-D88B03EF5EAF}"/>
                </a:ext>
              </a:extLst>
            </p:cNvPr>
            <p:cNvSpPr/>
            <p:nvPr/>
          </p:nvSpPr>
          <p:spPr>
            <a:xfrm>
              <a:off x="7964424" y="5285232"/>
              <a:ext cx="749808" cy="201168"/>
            </a:xfrm>
            <a:prstGeom prst="roundRect">
              <a:avLst>
                <a:gd name="adj" fmla="val 81818"/>
              </a:avLst>
            </a:prstGeom>
            <a:solidFill>
              <a:srgbClr val="F1F4F8"/>
            </a:solidFill>
            <a:ln w="10160">
              <a:solidFill>
                <a:srgbClr val="E7ECF3"/>
              </a:solidFill>
              <a:prstDash val="solid"/>
            </a:ln>
          </p:spPr>
        </p:sp>
        <p:sp>
          <p:nvSpPr>
            <p:cNvPr id="185" name="Text 72">
              <a:extLst>
                <a:ext uri="{FF2B5EF4-FFF2-40B4-BE49-F238E27FC236}">
                  <a16:creationId xmlns:a16="http://schemas.microsoft.com/office/drawing/2014/main" id="{58BB4D5D-1C7E-4056-92B5-33FB2B7A7F60}"/>
                </a:ext>
              </a:extLst>
            </p:cNvPr>
            <p:cNvSpPr txBox="1"/>
            <p:nvPr/>
          </p:nvSpPr>
          <p:spPr>
            <a:xfrm>
              <a:off x="7964424" y="5285232"/>
              <a:ext cx="749808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約5個月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6" name="Shape 73">
              <a:extLst>
                <a:ext uri="{FF2B5EF4-FFF2-40B4-BE49-F238E27FC236}">
                  <a16:creationId xmlns:a16="http://schemas.microsoft.com/office/drawing/2014/main" id="{5997D2AF-95BB-4BA0-A308-400CB88E84CB}"/>
                </a:ext>
              </a:extLst>
            </p:cNvPr>
            <p:cNvSpPr/>
            <p:nvPr/>
          </p:nvSpPr>
          <p:spPr>
            <a:xfrm>
              <a:off x="8759952" y="5285232"/>
              <a:ext cx="804672" cy="201168"/>
            </a:xfrm>
            <a:prstGeom prst="roundRect">
              <a:avLst>
                <a:gd name="adj" fmla="val 81818"/>
              </a:avLst>
            </a:prstGeom>
            <a:solidFill>
              <a:srgbClr val="FFF4D6"/>
            </a:solidFill>
            <a:ln w="12700">
              <a:solidFill>
                <a:srgbClr val="FFF4D6">
                  <a:alpha val="0"/>
                </a:srgbClr>
              </a:solidFill>
              <a:prstDash val="solid"/>
            </a:ln>
          </p:spPr>
        </p:sp>
        <p:sp>
          <p:nvSpPr>
            <p:cNvPr id="187" name="Text 74">
              <a:extLst>
                <a:ext uri="{FF2B5EF4-FFF2-40B4-BE49-F238E27FC236}">
                  <a16:creationId xmlns:a16="http://schemas.microsoft.com/office/drawing/2014/main" id="{6136E281-A97A-46C1-A8BA-9D60726D92E3}"/>
                </a:ext>
              </a:extLst>
            </p:cNvPr>
            <p:cNvSpPr txBox="1"/>
            <p:nvPr/>
          </p:nvSpPr>
          <p:spPr>
            <a:xfrm>
              <a:off x="8759952" y="5285232"/>
              <a:ext cx="804672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1年以下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8" name="Shape 75">
              <a:extLst>
                <a:ext uri="{FF2B5EF4-FFF2-40B4-BE49-F238E27FC236}">
                  <a16:creationId xmlns:a16="http://schemas.microsoft.com/office/drawing/2014/main" id="{5C8407FF-1C43-4952-8F63-AE3DC5C74455}"/>
                </a:ext>
              </a:extLst>
            </p:cNvPr>
            <p:cNvSpPr/>
            <p:nvPr/>
          </p:nvSpPr>
          <p:spPr>
            <a:xfrm>
              <a:off x="9610344" y="5285232"/>
              <a:ext cx="1344168" cy="201168"/>
            </a:xfrm>
            <a:prstGeom prst="roundRect">
              <a:avLst>
                <a:gd name="adj" fmla="val 81818"/>
              </a:avLst>
            </a:prstGeom>
            <a:solidFill>
              <a:srgbClr val="EAF0FF"/>
            </a:solidFill>
            <a:ln w="12700">
              <a:solidFill>
                <a:srgbClr val="EAF0FF">
                  <a:alpha val="0"/>
                </a:srgbClr>
              </a:solidFill>
              <a:prstDash val="solid"/>
            </a:ln>
          </p:spPr>
        </p:sp>
        <p:sp>
          <p:nvSpPr>
            <p:cNvPr id="189" name="Text 76">
              <a:extLst>
                <a:ext uri="{FF2B5EF4-FFF2-40B4-BE49-F238E27FC236}">
                  <a16:creationId xmlns:a16="http://schemas.microsoft.com/office/drawing/2014/main" id="{1E35617C-5274-4F00-91D3-47F4F4FF96B3}"/>
                </a:ext>
              </a:extLst>
            </p:cNvPr>
            <p:cNvSpPr txBox="1"/>
            <p:nvPr/>
          </p:nvSpPr>
          <p:spPr>
            <a:xfrm>
              <a:off x="9610344" y="5285232"/>
              <a:ext cx="1344168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116.03期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0" name="Shape 77">
              <a:extLst>
                <a:ext uri="{FF2B5EF4-FFF2-40B4-BE49-F238E27FC236}">
                  <a16:creationId xmlns:a16="http://schemas.microsoft.com/office/drawing/2014/main" id="{90EA18C0-2495-4641-83A8-910C33309235}"/>
                </a:ext>
              </a:extLst>
            </p:cNvPr>
            <p:cNvSpPr/>
            <p:nvPr/>
          </p:nvSpPr>
          <p:spPr>
            <a:xfrm>
              <a:off x="9601200" y="4617720"/>
              <a:ext cx="0" cy="137160"/>
            </a:xfrm>
            <a:prstGeom prst="line">
              <a:avLst/>
            </a:prstGeom>
            <a:noFill/>
            <a:ln w="17780">
              <a:solidFill>
                <a:srgbClr val="E3A21A"/>
              </a:solidFill>
              <a:prstDash val="solid"/>
            </a:ln>
          </p:spPr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49DB9DEA-5755-47BD-BE71-17EAA51A09E6}"/>
              </a:ext>
            </a:extLst>
          </p:cNvPr>
          <p:cNvGrpSpPr/>
          <p:nvPr/>
        </p:nvGrpSpPr>
        <p:grpSpPr>
          <a:xfrm>
            <a:off x="502920" y="6069941"/>
            <a:ext cx="11183112" cy="594360"/>
            <a:chOff x="502920" y="5696712"/>
            <a:chExt cx="11183112" cy="594360"/>
          </a:xfrm>
        </p:grpSpPr>
        <p:sp>
          <p:nvSpPr>
            <p:cNvPr id="192" name="Shape 78">
              <a:extLst>
                <a:ext uri="{FF2B5EF4-FFF2-40B4-BE49-F238E27FC236}">
                  <a16:creationId xmlns:a16="http://schemas.microsoft.com/office/drawing/2014/main" id="{93C34E5D-E2BA-4E5A-8075-D21617E76209}"/>
                </a:ext>
              </a:extLst>
            </p:cNvPr>
            <p:cNvSpPr/>
            <p:nvPr/>
          </p:nvSpPr>
          <p:spPr>
            <a:xfrm>
              <a:off x="502920" y="5696712"/>
              <a:ext cx="11183112" cy="594360"/>
            </a:xfrm>
            <a:prstGeom prst="roundRect">
              <a:avLst>
                <a:gd name="adj" fmla="val 15385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rgbClr val="D7E0FA"/>
              </a:solidFill>
              <a:prstDash val="solid"/>
            </a:ln>
          </p:spPr>
        </p:sp>
        <p:sp>
          <p:nvSpPr>
            <p:cNvPr id="193" name="Shape 79">
              <a:extLst>
                <a:ext uri="{FF2B5EF4-FFF2-40B4-BE49-F238E27FC236}">
                  <a16:creationId xmlns:a16="http://schemas.microsoft.com/office/drawing/2014/main" id="{F36D3D48-284F-46C0-82F6-15F2948B6440}"/>
                </a:ext>
              </a:extLst>
            </p:cNvPr>
            <p:cNvSpPr/>
            <p:nvPr/>
          </p:nvSpPr>
          <p:spPr>
            <a:xfrm>
              <a:off x="704088" y="5861304"/>
              <a:ext cx="256032" cy="256032"/>
            </a:xfrm>
            <a:prstGeom prst="ellipse">
              <a:avLst/>
            </a:prstGeom>
            <a:solidFill>
              <a:srgbClr val="2F9E64"/>
            </a:solidFill>
            <a:ln w="12700">
              <a:solidFill>
                <a:srgbClr val="2F9E64">
                  <a:alpha val="0"/>
                </a:srgbClr>
              </a:solidFill>
              <a:prstDash val="solid"/>
            </a:ln>
          </p:spPr>
        </p:sp>
        <p:sp>
          <p:nvSpPr>
            <p:cNvPr id="194" name="Text 80">
              <a:extLst>
                <a:ext uri="{FF2B5EF4-FFF2-40B4-BE49-F238E27FC236}">
                  <a16:creationId xmlns:a16="http://schemas.microsoft.com/office/drawing/2014/main" id="{6255E68E-08EB-4966-92B2-AB20D2A48B09}"/>
                </a:ext>
              </a:extLst>
            </p:cNvPr>
            <p:cNvSpPr txBox="1"/>
            <p:nvPr/>
          </p:nvSpPr>
          <p:spPr>
            <a:xfrm>
              <a:off x="704088" y="5861304"/>
              <a:ext cx="256032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</a:t>
              </a:r>
              <a:endParaRPr 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5" name="Text 81">
              <a:extLst>
                <a:ext uri="{FF2B5EF4-FFF2-40B4-BE49-F238E27FC236}">
                  <a16:creationId xmlns:a16="http://schemas.microsoft.com/office/drawing/2014/main" id="{1A45FCAB-9E90-45AF-BB63-AE81602EFFE8}"/>
                </a:ext>
              </a:extLst>
            </p:cNvPr>
            <p:cNvSpPr txBox="1"/>
            <p:nvPr/>
          </p:nvSpPr>
          <p:spPr>
            <a:xfrm>
              <a:off x="1005840" y="5843016"/>
              <a:ext cx="141732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 err="1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確認加入批次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6" name="Text 82">
              <a:extLst>
                <a:ext uri="{FF2B5EF4-FFF2-40B4-BE49-F238E27FC236}">
                  <a16:creationId xmlns:a16="http://schemas.microsoft.com/office/drawing/2014/main" id="{D105440B-A97E-456A-93E3-ACE9107A4553}"/>
                </a:ext>
              </a:extLst>
            </p:cNvPr>
            <p:cNvSpPr txBox="1"/>
            <p:nvPr/>
          </p:nvSpPr>
          <p:spPr>
            <a:xfrm>
              <a:off x="2395728" y="5833872"/>
              <a:ext cx="320040" cy="2834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7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→</a:t>
              </a:r>
              <a:endParaRPr lang="en-US" sz="17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7" name="Shape 83">
              <a:extLst>
                <a:ext uri="{FF2B5EF4-FFF2-40B4-BE49-F238E27FC236}">
                  <a16:creationId xmlns:a16="http://schemas.microsoft.com/office/drawing/2014/main" id="{39D7E628-C915-477B-ABFD-074199EF4C6E}"/>
                </a:ext>
              </a:extLst>
            </p:cNvPr>
            <p:cNvSpPr/>
            <p:nvPr/>
          </p:nvSpPr>
          <p:spPr>
            <a:xfrm>
              <a:off x="2779776" y="5861304"/>
              <a:ext cx="256032" cy="256032"/>
            </a:xfrm>
            <a:prstGeom prst="ellipse">
              <a:avLst/>
            </a:prstGeom>
            <a:solidFill>
              <a:srgbClr val="E3A21A"/>
            </a:solidFill>
            <a:ln w="12700">
              <a:solidFill>
                <a:srgbClr val="E3A21A">
                  <a:alpha val="0"/>
                </a:srgbClr>
              </a:solidFill>
              <a:prstDash val="solid"/>
            </a:ln>
          </p:spPr>
        </p:sp>
        <p:sp>
          <p:nvSpPr>
            <p:cNvPr id="198" name="Text 84">
              <a:extLst>
                <a:ext uri="{FF2B5EF4-FFF2-40B4-BE49-F238E27FC236}">
                  <a16:creationId xmlns:a16="http://schemas.microsoft.com/office/drawing/2014/main" id="{CFEC2251-1D94-49F1-B90C-968408870B25}"/>
                </a:ext>
              </a:extLst>
            </p:cNvPr>
            <p:cNvSpPr txBox="1"/>
            <p:nvPr/>
          </p:nvSpPr>
          <p:spPr>
            <a:xfrm>
              <a:off x="2779776" y="5861304"/>
              <a:ext cx="256032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2</a:t>
              </a:r>
              <a:endParaRPr 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9" name="Text 85">
              <a:extLst>
                <a:ext uri="{FF2B5EF4-FFF2-40B4-BE49-F238E27FC236}">
                  <a16:creationId xmlns:a16="http://schemas.microsoft.com/office/drawing/2014/main" id="{E1DD54EE-15D0-4E6E-8EF2-2916970A165D}"/>
                </a:ext>
              </a:extLst>
            </p:cNvPr>
            <p:cNvSpPr txBox="1"/>
            <p:nvPr/>
          </p:nvSpPr>
          <p:spPr>
            <a:xfrm>
              <a:off x="3090672" y="5843016"/>
              <a:ext cx="228600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計算至退學時的參加年數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0" name="Text 86">
              <a:extLst>
                <a:ext uri="{FF2B5EF4-FFF2-40B4-BE49-F238E27FC236}">
                  <a16:creationId xmlns:a16="http://schemas.microsoft.com/office/drawing/2014/main" id="{B23F88B4-94C8-46EC-ACB8-95C2FF3E2A98}"/>
                </a:ext>
              </a:extLst>
            </p:cNvPr>
            <p:cNvSpPr txBox="1"/>
            <p:nvPr/>
          </p:nvSpPr>
          <p:spPr>
            <a:xfrm>
              <a:off x="5356976" y="5833872"/>
              <a:ext cx="320040" cy="2834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7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→</a:t>
              </a:r>
              <a:endParaRPr lang="en-US" sz="17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1" name="Shape 87">
              <a:extLst>
                <a:ext uri="{FF2B5EF4-FFF2-40B4-BE49-F238E27FC236}">
                  <a16:creationId xmlns:a16="http://schemas.microsoft.com/office/drawing/2014/main" id="{4D4B5162-22D3-4A42-AED1-C0D3C8391EED}"/>
                </a:ext>
              </a:extLst>
            </p:cNvPr>
            <p:cNvSpPr/>
            <p:nvPr/>
          </p:nvSpPr>
          <p:spPr>
            <a:xfrm>
              <a:off x="5742432" y="5861304"/>
              <a:ext cx="256032" cy="256032"/>
            </a:xfrm>
            <a:prstGeom prst="ellipse">
              <a:avLst/>
            </a:prstGeom>
            <a:solidFill>
              <a:srgbClr val="3157D5"/>
            </a:solidFill>
            <a:ln w="12700">
              <a:solidFill>
                <a:srgbClr val="3157D5">
                  <a:alpha val="0"/>
                </a:srgbClr>
              </a:solidFill>
              <a:prstDash val="solid"/>
            </a:ln>
          </p:spPr>
        </p:sp>
        <p:sp>
          <p:nvSpPr>
            <p:cNvPr id="202" name="Text 88">
              <a:extLst>
                <a:ext uri="{FF2B5EF4-FFF2-40B4-BE49-F238E27FC236}">
                  <a16:creationId xmlns:a16="http://schemas.microsoft.com/office/drawing/2014/main" id="{E6C0E269-6708-4C2D-8C0E-5E767E359D7B}"/>
                </a:ext>
              </a:extLst>
            </p:cNvPr>
            <p:cNvSpPr txBox="1"/>
            <p:nvPr/>
          </p:nvSpPr>
          <p:spPr>
            <a:xfrm>
              <a:off x="5742432" y="5861304"/>
              <a:ext cx="256032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3</a:t>
              </a:r>
              <a:endParaRPr 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3" name="Text 89">
              <a:extLst>
                <a:ext uri="{FF2B5EF4-FFF2-40B4-BE49-F238E27FC236}">
                  <a16:creationId xmlns:a16="http://schemas.microsoft.com/office/drawing/2014/main" id="{591C7241-A6D9-4BE6-96C2-1DADFACF9D53}"/>
                </a:ext>
              </a:extLst>
            </p:cNvPr>
            <p:cNvSpPr txBox="1"/>
            <p:nvPr/>
          </p:nvSpPr>
          <p:spPr>
            <a:xfrm>
              <a:off x="6053328" y="5843016"/>
              <a:ext cx="3401568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依年數區間與退學月份填入對應期別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29314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7">
            <a:extLst>
              <a:ext uri="{FF2B5EF4-FFF2-40B4-BE49-F238E27FC236}">
                <a16:creationId xmlns:a16="http://schemas.microsoft.com/office/drawing/2014/main" id="{3E613F19-6875-47A6-8270-F7A576C97D5E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3.2.24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FC06AC56-EA8D-49BB-8100-C9B8E3F8EF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36.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「30</a:t>
            </a:r>
            <a:r>
              <a:rPr lang="zh-TW" altLang="en-US" sz="30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大學試辦計畫」完成及退學之學生人數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90" name="群組 89">
            <a:extLst>
              <a:ext uri="{FF2B5EF4-FFF2-40B4-BE49-F238E27FC236}">
                <a16:creationId xmlns:a16="http://schemas.microsoft.com/office/drawing/2014/main" id="{0C89EEE0-A23C-41E8-9F98-3237082FC48C}"/>
              </a:ext>
            </a:extLst>
          </p:cNvPr>
          <p:cNvGrpSpPr/>
          <p:nvPr/>
        </p:nvGrpSpPr>
        <p:grpSpPr>
          <a:xfrm>
            <a:off x="502920" y="1280160"/>
            <a:ext cx="3474720" cy="896112"/>
            <a:chOff x="502920" y="1280160"/>
            <a:chExt cx="3474720" cy="89611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91" name="Shape 8">
              <a:extLst>
                <a:ext uri="{FF2B5EF4-FFF2-40B4-BE49-F238E27FC236}">
                  <a16:creationId xmlns:a16="http://schemas.microsoft.com/office/drawing/2014/main" id="{8147B9B2-F562-42EE-98D5-6CAE98C76A25}"/>
                </a:ext>
              </a:extLst>
            </p:cNvPr>
            <p:cNvSpPr/>
            <p:nvPr/>
          </p:nvSpPr>
          <p:spPr>
            <a:xfrm>
              <a:off x="502920" y="1280160"/>
              <a:ext cx="3474720" cy="896112"/>
            </a:xfrm>
            <a:prstGeom prst="roundRect">
              <a:avLst>
                <a:gd name="adj" fmla="val 12245"/>
              </a:avLst>
            </a:prstGeom>
            <a:solidFill>
              <a:schemeClr val="bg2">
                <a:lumMod val="20000"/>
                <a:lumOff val="80000"/>
              </a:schemeClr>
            </a:solidFill>
            <a:ln w="12700">
              <a:solidFill>
                <a:srgbClr val="CDD8FF"/>
              </a:solidFill>
              <a:prstDash val="solid"/>
            </a:ln>
          </p:spPr>
        </p:sp>
        <p:sp>
          <p:nvSpPr>
            <p:cNvPr id="92" name="Text 9">
              <a:extLst>
                <a:ext uri="{FF2B5EF4-FFF2-40B4-BE49-F238E27FC236}">
                  <a16:creationId xmlns:a16="http://schemas.microsoft.com/office/drawing/2014/main" id="{C0848BF3-8506-4B13-899D-ECE217B6E699}"/>
                </a:ext>
              </a:extLst>
            </p:cNvPr>
            <p:cNvSpPr txBox="1"/>
            <p:nvPr/>
          </p:nvSpPr>
          <p:spPr>
            <a:xfrm>
              <a:off x="704088" y="1399032"/>
              <a:ext cx="3072384" cy="210312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115.10期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3" name="Text 10">
              <a:extLst>
                <a:ext uri="{FF2B5EF4-FFF2-40B4-BE49-F238E27FC236}">
                  <a16:creationId xmlns:a16="http://schemas.microsoft.com/office/drawing/2014/main" id="{12835EB8-55B6-4C97-841C-18A1158A983C}"/>
                </a:ext>
              </a:extLst>
            </p:cNvPr>
            <p:cNvSpPr txBox="1"/>
            <p:nvPr/>
          </p:nvSpPr>
          <p:spPr>
            <a:xfrm>
              <a:off x="704088" y="1609344"/>
              <a:ext cx="3072384" cy="31089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102A5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3 人退學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4" name="Text 11">
              <a:extLst>
                <a:ext uri="{FF2B5EF4-FFF2-40B4-BE49-F238E27FC236}">
                  <a16:creationId xmlns:a16="http://schemas.microsoft.com/office/drawing/2014/main" id="{F53BCFB3-B400-40F9-BA6D-60C20FEADAC5}"/>
                </a:ext>
              </a:extLst>
            </p:cNvPr>
            <p:cNvSpPr txBox="1"/>
            <p:nvPr/>
          </p:nvSpPr>
          <p:spPr>
            <a:xfrm>
              <a:off x="704088" y="1920240"/>
              <a:ext cx="3072384" cy="164592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 2｜女 1</a:t>
              </a:r>
              <a:endParaRPr 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5" name="群組 94">
            <a:extLst>
              <a:ext uri="{FF2B5EF4-FFF2-40B4-BE49-F238E27FC236}">
                <a16:creationId xmlns:a16="http://schemas.microsoft.com/office/drawing/2014/main" id="{F3A08DB3-27BD-469F-9F5C-D81734CC272F}"/>
              </a:ext>
            </a:extLst>
          </p:cNvPr>
          <p:cNvGrpSpPr/>
          <p:nvPr/>
        </p:nvGrpSpPr>
        <p:grpSpPr>
          <a:xfrm>
            <a:off x="4361688" y="1280160"/>
            <a:ext cx="3474720" cy="896112"/>
            <a:chOff x="4361688" y="1280160"/>
            <a:chExt cx="3474720" cy="896112"/>
          </a:xfrm>
        </p:grpSpPr>
        <p:sp>
          <p:nvSpPr>
            <p:cNvPr id="96" name="Shape 12">
              <a:extLst>
                <a:ext uri="{FF2B5EF4-FFF2-40B4-BE49-F238E27FC236}">
                  <a16:creationId xmlns:a16="http://schemas.microsoft.com/office/drawing/2014/main" id="{5F96959F-9430-40E8-8293-E7C2204312A1}"/>
                </a:ext>
              </a:extLst>
            </p:cNvPr>
            <p:cNvSpPr/>
            <p:nvPr/>
          </p:nvSpPr>
          <p:spPr>
            <a:xfrm>
              <a:off x="4361688" y="1280160"/>
              <a:ext cx="3474720" cy="896112"/>
            </a:xfrm>
            <a:prstGeom prst="roundRect">
              <a:avLst>
                <a:gd name="adj" fmla="val 12245"/>
              </a:avLst>
            </a:prstGeom>
            <a:solidFill>
              <a:srgbClr val="EAF7EF"/>
            </a:solidFill>
            <a:ln w="12700">
              <a:solidFill>
                <a:srgbClr val="CBEAD8"/>
              </a:solidFill>
              <a:prstDash val="solid"/>
            </a:ln>
          </p:spPr>
        </p:sp>
        <p:sp>
          <p:nvSpPr>
            <p:cNvPr id="97" name="Text 13">
              <a:extLst>
                <a:ext uri="{FF2B5EF4-FFF2-40B4-BE49-F238E27FC236}">
                  <a16:creationId xmlns:a16="http://schemas.microsoft.com/office/drawing/2014/main" id="{75201DF7-FD4D-4612-834A-9E0E0235F3A3}"/>
                </a:ext>
              </a:extLst>
            </p:cNvPr>
            <p:cNvSpPr txBox="1"/>
            <p:nvPr/>
          </p:nvSpPr>
          <p:spPr>
            <a:xfrm>
              <a:off x="4562856" y="1399032"/>
              <a:ext cx="3072384" cy="2103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116.03期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8" name="Text 14">
              <a:extLst>
                <a:ext uri="{FF2B5EF4-FFF2-40B4-BE49-F238E27FC236}">
                  <a16:creationId xmlns:a16="http://schemas.microsoft.com/office/drawing/2014/main" id="{D0A621BC-261F-4528-9994-A2D7CA25E709}"/>
                </a:ext>
              </a:extLst>
            </p:cNvPr>
            <p:cNvSpPr txBox="1"/>
            <p:nvPr/>
          </p:nvSpPr>
          <p:spPr>
            <a:xfrm>
              <a:off x="4562856" y="1609344"/>
              <a:ext cx="3072384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102A5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4 人退學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9" name="Text 15">
              <a:extLst>
                <a:ext uri="{FF2B5EF4-FFF2-40B4-BE49-F238E27FC236}">
                  <a16:creationId xmlns:a16="http://schemas.microsoft.com/office/drawing/2014/main" id="{3D5C6A44-4220-4129-8D6F-935646DF3C65}"/>
                </a:ext>
              </a:extLst>
            </p:cNvPr>
            <p:cNvSpPr txBox="1"/>
            <p:nvPr/>
          </p:nvSpPr>
          <p:spPr>
            <a:xfrm>
              <a:off x="4562856" y="1920240"/>
              <a:ext cx="3072384" cy="1645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 2｜女 2</a:t>
              </a:r>
              <a:endParaRPr 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00" name="群組 99">
            <a:extLst>
              <a:ext uri="{FF2B5EF4-FFF2-40B4-BE49-F238E27FC236}">
                <a16:creationId xmlns:a16="http://schemas.microsoft.com/office/drawing/2014/main" id="{4A670C09-E0C8-42D1-A869-D82FA98CA976}"/>
              </a:ext>
            </a:extLst>
          </p:cNvPr>
          <p:cNvGrpSpPr/>
          <p:nvPr/>
        </p:nvGrpSpPr>
        <p:grpSpPr>
          <a:xfrm>
            <a:off x="8220456" y="1280160"/>
            <a:ext cx="3465576" cy="896112"/>
            <a:chOff x="8220456" y="1280160"/>
            <a:chExt cx="3465576" cy="896112"/>
          </a:xfrm>
        </p:grpSpPr>
        <p:sp>
          <p:nvSpPr>
            <p:cNvPr id="101" name="Shape 16">
              <a:extLst>
                <a:ext uri="{FF2B5EF4-FFF2-40B4-BE49-F238E27FC236}">
                  <a16:creationId xmlns:a16="http://schemas.microsoft.com/office/drawing/2014/main" id="{7FE8FB8D-7A66-4A94-B1E2-BEA00674046E}"/>
                </a:ext>
              </a:extLst>
            </p:cNvPr>
            <p:cNvSpPr/>
            <p:nvPr/>
          </p:nvSpPr>
          <p:spPr>
            <a:xfrm>
              <a:off x="8220456" y="1280160"/>
              <a:ext cx="3465576" cy="896112"/>
            </a:xfrm>
            <a:prstGeom prst="roundRect">
              <a:avLst>
                <a:gd name="adj" fmla="val 12245"/>
              </a:avLst>
            </a:prstGeom>
            <a:solidFill>
              <a:srgbClr val="FFF4D6"/>
            </a:solidFill>
            <a:ln w="12700">
              <a:solidFill>
                <a:srgbClr val="F3D88C"/>
              </a:solidFill>
              <a:prstDash val="solid"/>
            </a:ln>
          </p:spPr>
        </p:sp>
        <p:sp>
          <p:nvSpPr>
            <p:cNvPr id="102" name="Text 17">
              <a:extLst>
                <a:ext uri="{FF2B5EF4-FFF2-40B4-BE49-F238E27FC236}">
                  <a16:creationId xmlns:a16="http://schemas.microsoft.com/office/drawing/2014/main" id="{F7946240-D7F2-4B46-AC82-911A89BF6C43}"/>
                </a:ext>
              </a:extLst>
            </p:cNvPr>
            <p:cNvSpPr txBox="1"/>
            <p:nvPr/>
          </p:nvSpPr>
          <p:spPr>
            <a:xfrm>
              <a:off x="8421624" y="1399032"/>
              <a:ext cx="3063240" cy="2103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完成計畫人數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3" name="Text 18">
              <a:extLst>
                <a:ext uri="{FF2B5EF4-FFF2-40B4-BE49-F238E27FC236}">
                  <a16:creationId xmlns:a16="http://schemas.microsoft.com/office/drawing/2014/main" id="{C6974EBC-B00C-4474-A763-623A6F7A4707}"/>
                </a:ext>
              </a:extLst>
            </p:cNvPr>
            <p:cNvSpPr txBox="1"/>
            <p:nvPr/>
          </p:nvSpPr>
          <p:spPr>
            <a:xfrm>
              <a:off x="8421624" y="1609344"/>
              <a:ext cx="306324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102A5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各期皆為 0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4" name="Text 19">
              <a:extLst>
                <a:ext uri="{FF2B5EF4-FFF2-40B4-BE49-F238E27FC236}">
                  <a16:creationId xmlns:a16="http://schemas.microsoft.com/office/drawing/2014/main" id="{0ED68107-6930-4805-8CB9-CBB8C8D85F7B}"/>
                </a:ext>
              </a:extLst>
            </p:cNvPr>
            <p:cNvSpPr txBox="1"/>
            <p:nvPr/>
          </p:nvSpPr>
          <p:spPr>
            <a:xfrm>
              <a:off x="8421624" y="1920240"/>
              <a:ext cx="3063240" cy="1645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本範例僅示範退學人數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05" name="Text 20">
            <a:extLst>
              <a:ext uri="{FF2B5EF4-FFF2-40B4-BE49-F238E27FC236}">
                <a16:creationId xmlns:a16="http://schemas.microsoft.com/office/drawing/2014/main" id="{59DE2E03-62F3-45EE-8A38-89218C792E02}"/>
              </a:ext>
            </a:extLst>
          </p:cNvPr>
          <p:cNvSpPr txBox="1"/>
          <p:nvPr/>
        </p:nvSpPr>
        <p:spPr>
          <a:xfrm>
            <a:off x="566928" y="230428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Noto Sans CJK TC" pitchFamily="34" charset="-120"/>
              </a:rPr>
              <a:t>依「退學發生期別」與「參加年數區間」填入下表</a:t>
            </a:r>
            <a:r>
              <a:rPr lang="en-US" sz="1800" dirty="0">
                <a:latin typeface="微軟正黑體" panose="020B0604030504040204" pitchFamily="34" charset="-120"/>
                <a:ea typeface="微軟正黑體" panose="020B0604030504040204" pitchFamily="34" charset="-120"/>
                <a:cs typeface="Noto Sans CJK TC" pitchFamily="34" charset="-120"/>
              </a:rPr>
              <a:t>。</a:t>
            </a:r>
            <a:endParaRPr 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A830FF82-169D-4290-9CD8-A7673259FD53}"/>
              </a:ext>
            </a:extLst>
          </p:cNvPr>
          <p:cNvGrpSpPr/>
          <p:nvPr/>
        </p:nvGrpSpPr>
        <p:grpSpPr>
          <a:xfrm>
            <a:off x="502920" y="2633472"/>
            <a:ext cx="11183112" cy="3081528"/>
            <a:chOff x="502920" y="2633472"/>
            <a:chExt cx="11183112" cy="3081528"/>
          </a:xfrm>
        </p:grpSpPr>
        <p:sp>
          <p:nvSpPr>
            <p:cNvPr id="107" name="Shape 21">
              <a:extLst>
                <a:ext uri="{FF2B5EF4-FFF2-40B4-BE49-F238E27FC236}">
                  <a16:creationId xmlns:a16="http://schemas.microsoft.com/office/drawing/2014/main" id="{720DE9A5-AA4D-4800-9486-2BE0940FA8B9}"/>
                </a:ext>
              </a:extLst>
            </p:cNvPr>
            <p:cNvSpPr/>
            <p:nvPr/>
          </p:nvSpPr>
          <p:spPr>
            <a:xfrm>
              <a:off x="502920" y="2633472"/>
              <a:ext cx="1417320" cy="594360"/>
            </a:xfrm>
            <a:prstGeom prst="rect">
              <a:avLst/>
            </a:prstGeom>
            <a:solidFill>
              <a:srgbClr val="102A56"/>
            </a:solidFill>
            <a:ln w="12700">
              <a:solidFill>
                <a:srgbClr val="102A56"/>
              </a:solidFill>
              <a:prstDash val="solid"/>
            </a:ln>
          </p:spPr>
        </p:sp>
        <p:sp>
          <p:nvSpPr>
            <p:cNvPr id="108" name="Text 22">
              <a:extLst>
                <a:ext uri="{FF2B5EF4-FFF2-40B4-BE49-F238E27FC236}">
                  <a16:creationId xmlns:a16="http://schemas.microsoft.com/office/drawing/2014/main" id="{48380C7E-1433-43F7-99EE-AC99731F0820}"/>
                </a:ext>
              </a:extLst>
            </p:cNvPr>
            <p:cNvSpPr txBox="1"/>
            <p:nvPr/>
          </p:nvSpPr>
          <p:spPr>
            <a:xfrm>
              <a:off x="530352" y="2660904"/>
              <a:ext cx="1362456" cy="5394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填報期別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9" name="Shape 23">
              <a:extLst>
                <a:ext uri="{FF2B5EF4-FFF2-40B4-BE49-F238E27FC236}">
                  <a16:creationId xmlns:a16="http://schemas.microsoft.com/office/drawing/2014/main" id="{2A595E7E-6119-47C3-A050-49C64265981E}"/>
                </a:ext>
              </a:extLst>
            </p:cNvPr>
            <p:cNvSpPr/>
            <p:nvPr/>
          </p:nvSpPr>
          <p:spPr>
            <a:xfrm>
              <a:off x="1920240" y="2633472"/>
              <a:ext cx="822960" cy="594360"/>
            </a:xfrm>
            <a:prstGeom prst="rect">
              <a:avLst/>
            </a:prstGeom>
            <a:solidFill>
              <a:srgbClr val="102A56"/>
            </a:solidFill>
            <a:ln w="12700">
              <a:solidFill>
                <a:srgbClr val="102A56"/>
              </a:solidFill>
              <a:prstDash val="solid"/>
            </a:ln>
          </p:spPr>
        </p:sp>
        <p:sp>
          <p:nvSpPr>
            <p:cNvPr id="110" name="Text 24">
              <a:extLst>
                <a:ext uri="{FF2B5EF4-FFF2-40B4-BE49-F238E27FC236}">
                  <a16:creationId xmlns:a16="http://schemas.microsoft.com/office/drawing/2014/main" id="{31B89E26-E173-4FFD-8665-913D5E21B725}"/>
                </a:ext>
              </a:extLst>
            </p:cNvPr>
            <p:cNvSpPr txBox="1"/>
            <p:nvPr/>
          </p:nvSpPr>
          <p:spPr>
            <a:xfrm>
              <a:off x="1947672" y="2660904"/>
              <a:ext cx="768096" cy="5394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性別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1" name="Shape 25">
              <a:extLst>
                <a:ext uri="{FF2B5EF4-FFF2-40B4-BE49-F238E27FC236}">
                  <a16:creationId xmlns:a16="http://schemas.microsoft.com/office/drawing/2014/main" id="{69301113-717A-4E53-904C-FC7DFCB8C605}"/>
                </a:ext>
              </a:extLst>
            </p:cNvPr>
            <p:cNvSpPr/>
            <p:nvPr/>
          </p:nvSpPr>
          <p:spPr>
            <a:xfrm>
              <a:off x="2743200" y="2633472"/>
              <a:ext cx="1572768" cy="594360"/>
            </a:xfrm>
            <a:prstGeom prst="rect">
              <a:avLst/>
            </a:prstGeom>
            <a:solidFill>
              <a:srgbClr val="102A56"/>
            </a:solidFill>
            <a:ln w="12700">
              <a:solidFill>
                <a:srgbClr val="102A56"/>
              </a:solidFill>
              <a:prstDash val="solid"/>
            </a:ln>
          </p:spPr>
        </p:sp>
        <p:sp>
          <p:nvSpPr>
            <p:cNvPr id="112" name="Text 26">
              <a:extLst>
                <a:ext uri="{FF2B5EF4-FFF2-40B4-BE49-F238E27FC236}">
                  <a16:creationId xmlns:a16="http://schemas.microsoft.com/office/drawing/2014/main" id="{493B1449-24A5-440D-8E03-F379CCE41C2B}"/>
                </a:ext>
              </a:extLst>
            </p:cNvPr>
            <p:cNvSpPr txBox="1"/>
            <p:nvPr/>
          </p:nvSpPr>
          <p:spPr>
            <a:xfrm>
              <a:off x="2770632" y="2660904"/>
              <a:ext cx="1517904" cy="5394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完成計畫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人數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3" name="Shape 27">
              <a:extLst>
                <a:ext uri="{FF2B5EF4-FFF2-40B4-BE49-F238E27FC236}">
                  <a16:creationId xmlns:a16="http://schemas.microsoft.com/office/drawing/2014/main" id="{00111F5A-D544-4B2F-BEB9-E6EDDB15976D}"/>
                </a:ext>
              </a:extLst>
            </p:cNvPr>
            <p:cNvSpPr/>
            <p:nvPr/>
          </p:nvSpPr>
          <p:spPr>
            <a:xfrm>
              <a:off x="4315968" y="2633472"/>
              <a:ext cx="2971800" cy="594360"/>
            </a:xfrm>
            <a:prstGeom prst="rect">
              <a:avLst/>
            </a:prstGeom>
            <a:solidFill>
              <a:srgbClr val="102A56"/>
            </a:solidFill>
            <a:ln w="12700">
              <a:solidFill>
                <a:srgbClr val="102A56"/>
              </a:solidFill>
              <a:prstDash val="solid"/>
            </a:ln>
          </p:spPr>
        </p:sp>
        <p:sp>
          <p:nvSpPr>
            <p:cNvPr id="114" name="Text 28">
              <a:extLst>
                <a:ext uri="{FF2B5EF4-FFF2-40B4-BE49-F238E27FC236}">
                  <a16:creationId xmlns:a16="http://schemas.microsoft.com/office/drawing/2014/main" id="{6E12FA55-9151-4904-A5C6-D7BC490A8442}"/>
                </a:ext>
              </a:extLst>
            </p:cNvPr>
            <p:cNvSpPr txBox="1"/>
            <p:nvPr/>
          </p:nvSpPr>
          <p:spPr>
            <a:xfrm>
              <a:off x="4343400" y="2660904"/>
              <a:ext cx="2916936" cy="5394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退學：1年以下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5" name="Shape 29">
              <a:extLst>
                <a:ext uri="{FF2B5EF4-FFF2-40B4-BE49-F238E27FC236}">
                  <a16:creationId xmlns:a16="http://schemas.microsoft.com/office/drawing/2014/main" id="{512FF100-E70D-4F1D-8AC4-84D835ED9C7A}"/>
                </a:ext>
              </a:extLst>
            </p:cNvPr>
            <p:cNvSpPr/>
            <p:nvPr/>
          </p:nvSpPr>
          <p:spPr>
            <a:xfrm>
              <a:off x="7287768" y="2633472"/>
              <a:ext cx="4398264" cy="594360"/>
            </a:xfrm>
            <a:prstGeom prst="rect">
              <a:avLst/>
            </a:prstGeom>
            <a:solidFill>
              <a:srgbClr val="102A56"/>
            </a:solidFill>
            <a:ln w="12700">
              <a:solidFill>
                <a:srgbClr val="102A56"/>
              </a:solidFill>
              <a:prstDash val="solid"/>
            </a:ln>
          </p:spPr>
        </p:sp>
        <p:sp>
          <p:nvSpPr>
            <p:cNvPr id="116" name="Text 30">
              <a:extLst>
                <a:ext uri="{FF2B5EF4-FFF2-40B4-BE49-F238E27FC236}">
                  <a16:creationId xmlns:a16="http://schemas.microsoft.com/office/drawing/2014/main" id="{2BCA772F-B43D-4D58-BE95-6CA199333BA8}"/>
                </a:ext>
              </a:extLst>
            </p:cNvPr>
            <p:cNvSpPr txBox="1"/>
            <p:nvPr/>
          </p:nvSpPr>
          <p:spPr>
            <a:xfrm>
              <a:off x="7315200" y="2660904"/>
              <a:ext cx="4343400" cy="5394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退學：滿1年至2年以下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7" name="Shape 31">
              <a:extLst>
                <a:ext uri="{FF2B5EF4-FFF2-40B4-BE49-F238E27FC236}">
                  <a16:creationId xmlns:a16="http://schemas.microsoft.com/office/drawing/2014/main" id="{437D8DAE-8C0D-4E6C-948D-F1A7CDE65DD5}"/>
                </a:ext>
              </a:extLst>
            </p:cNvPr>
            <p:cNvSpPr/>
            <p:nvPr/>
          </p:nvSpPr>
          <p:spPr>
            <a:xfrm>
              <a:off x="502920" y="3227832"/>
              <a:ext cx="1417320" cy="1243584"/>
            </a:xfrm>
            <a:prstGeom prst="rect">
              <a:avLst/>
            </a:prstGeom>
            <a:solidFill>
              <a:srgbClr val="EAF0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04" name="Text 32">
              <a:extLst>
                <a:ext uri="{FF2B5EF4-FFF2-40B4-BE49-F238E27FC236}">
                  <a16:creationId xmlns:a16="http://schemas.microsoft.com/office/drawing/2014/main" id="{DA748C43-3D5D-46CC-A9C5-D55A32ACA607}"/>
                </a:ext>
              </a:extLst>
            </p:cNvPr>
            <p:cNvSpPr txBox="1"/>
            <p:nvPr/>
          </p:nvSpPr>
          <p:spPr>
            <a:xfrm>
              <a:off x="502920" y="3227832"/>
              <a:ext cx="1417320" cy="1243584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115.10期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5" name="Shape 33">
              <a:extLst>
                <a:ext uri="{FF2B5EF4-FFF2-40B4-BE49-F238E27FC236}">
                  <a16:creationId xmlns:a16="http://schemas.microsoft.com/office/drawing/2014/main" id="{1BEFB953-490D-45BE-ABB9-28AF8139C225}"/>
                </a:ext>
              </a:extLst>
            </p:cNvPr>
            <p:cNvSpPr/>
            <p:nvPr/>
          </p:nvSpPr>
          <p:spPr>
            <a:xfrm>
              <a:off x="502920" y="4471416"/>
              <a:ext cx="1417320" cy="1243584"/>
            </a:xfrm>
            <a:prstGeom prst="rect">
              <a:avLst/>
            </a:prstGeom>
            <a:solidFill>
              <a:srgbClr val="EAF7E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06" name="Text 34">
              <a:extLst>
                <a:ext uri="{FF2B5EF4-FFF2-40B4-BE49-F238E27FC236}">
                  <a16:creationId xmlns:a16="http://schemas.microsoft.com/office/drawing/2014/main" id="{4C03DC0B-6679-400B-BCA6-49381094C00D}"/>
                </a:ext>
              </a:extLst>
            </p:cNvPr>
            <p:cNvSpPr txBox="1"/>
            <p:nvPr/>
          </p:nvSpPr>
          <p:spPr>
            <a:xfrm>
              <a:off x="502920" y="4471416"/>
              <a:ext cx="1417320" cy="12435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116.03期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7" name="Shape 35">
              <a:extLst>
                <a:ext uri="{FF2B5EF4-FFF2-40B4-BE49-F238E27FC236}">
                  <a16:creationId xmlns:a16="http://schemas.microsoft.com/office/drawing/2014/main" id="{287B467D-DA66-480A-BC4E-08BFFA8485AE}"/>
                </a:ext>
              </a:extLst>
            </p:cNvPr>
            <p:cNvSpPr/>
            <p:nvPr/>
          </p:nvSpPr>
          <p:spPr>
            <a:xfrm>
              <a:off x="1920240" y="3227832"/>
              <a:ext cx="822960" cy="621792"/>
            </a:xfrm>
            <a:prstGeom prst="rect">
              <a:avLst/>
            </a:prstGeom>
            <a:solidFill>
              <a:srgbClr val="F4F7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08" name="Shape 36">
              <a:extLst>
                <a:ext uri="{FF2B5EF4-FFF2-40B4-BE49-F238E27FC236}">
                  <a16:creationId xmlns:a16="http://schemas.microsoft.com/office/drawing/2014/main" id="{59219538-22DA-45E5-84C4-E950D1F549A1}"/>
                </a:ext>
              </a:extLst>
            </p:cNvPr>
            <p:cNvSpPr/>
            <p:nvPr/>
          </p:nvSpPr>
          <p:spPr>
            <a:xfrm>
              <a:off x="2139696" y="3383280"/>
              <a:ext cx="384048" cy="310896"/>
            </a:xfrm>
            <a:prstGeom prst="roundRect">
              <a:avLst>
                <a:gd name="adj" fmla="val 52941"/>
              </a:avLst>
            </a:prstGeom>
            <a:solidFill>
              <a:srgbClr val="EAF0FF"/>
            </a:solidFill>
            <a:ln w="12700">
              <a:solidFill>
                <a:srgbClr val="EAF0FF">
                  <a:alpha val="0"/>
                </a:srgbClr>
              </a:solidFill>
              <a:prstDash val="solid"/>
            </a:ln>
          </p:spPr>
        </p:sp>
        <p:sp>
          <p:nvSpPr>
            <p:cNvPr id="209" name="Text 37">
              <a:extLst>
                <a:ext uri="{FF2B5EF4-FFF2-40B4-BE49-F238E27FC236}">
                  <a16:creationId xmlns:a16="http://schemas.microsoft.com/office/drawing/2014/main" id="{3C5A0C36-66B7-41BD-886B-6B02D64859E3}"/>
                </a:ext>
              </a:extLst>
            </p:cNvPr>
            <p:cNvSpPr txBox="1"/>
            <p:nvPr/>
          </p:nvSpPr>
          <p:spPr>
            <a:xfrm>
              <a:off x="2139696" y="3383280"/>
              <a:ext cx="384048" cy="3108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0" name="Shape 38">
              <a:extLst>
                <a:ext uri="{FF2B5EF4-FFF2-40B4-BE49-F238E27FC236}">
                  <a16:creationId xmlns:a16="http://schemas.microsoft.com/office/drawing/2014/main" id="{7965A1AF-F28D-4A6C-96E1-70F8A1002EB1}"/>
                </a:ext>
              </a:extLst>
            </p:cNvPr>
            <p:cNvSpPr/>
            <p:nvPr/>
          </p:nvSpPr>
          <p:spPr>
            <a:xfrm>
              <a:off x="2743200" y="3227832"/>
              <a:ext cx="1572768" cy="621792"/>
            </a:xfrm>
            <a:prstGeom prst="rect">
              <a:avLst/>
            </a:prstGeom>
            <a:solidFill>
              <a:srgbClr val="F4F7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11" name="Text 39">
              <a:extLst>
                <a:ext uri="{FF2B5EF4-FFF2-40B4-BE49-F238E27FC236}">
                  <a16:creationId xmlns:a16="http://schemas.microsoft.com/office/drawing/2014/main" id="{2ECF8E84-27E3-4907-B0CC-318297E3E6B5}"/>
                </a:ext>
              </a:extLst>
            </p:cNvPr>
            <p:cNvSpPr txBox="1"/>
            <p:nvPr/>
          </p:nvSpPr>
          <p:spPr>
            <a:xfrm>
              <a:off x="2743200" y="3227832"/>
              <a:ext cx="1572768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0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2" name="Shape 40">
              <a:extLst>
                <a:ext uri="{FF2B5EF4-FFF2-40B4-BE49-F238E27FC236}">
                  <a16:creationId xmlns:a16="http://schemas.microsoft.com/office/drawing/2014/main" id="{CCDB5CC7-FC4F-411E-A7BA-F1355949C5C3}"/>
                </a:ext>
              </a:extLst>
            </p:cNvPr>
            <p:cNvSpPr/>
            <p:nvPr/>
          </p:nvSpPr>
          <p:spPr>
            <a:xfrm>
              <a:off x="4315968" y="3227832"/>
              <a:ext cx="2971800" cy="621792"/>
            </a:xfrm>
            <a:prstGeom prst="rect">
              <a:avLst/>
            </a:prstGeom>
            <a:solidFill>
              <a:srgbClr val="F4F7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13" name="Text 41">
              <a:extLst>
                <a:ext uri="{FF2B5EF4-FFF2-40B4-BE49-F238E27FC236}">
                  <a16:creationId xmlns:a16="http://schemas.microsoft.com/office/drawing/2014/main" id="{90D37B3C-46EF-4A29-94CE-D0D7456FB141}"/>
                </a:ext>
              </a:extLst>
            </p:cNvPr>
            <p:cNvSpPr txBox="1"/>
            <p:nvPr/>
          </p:nvSpPr>
          <p:spPr>
            <a:xfrm>
              <a:off x="4315968" y="3246120"/>
              <a:ext cx="2971800" cy="58521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2 人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A、B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4" name="Shape 42">
              <a:extLst>
                <a:ext uri="{FF2B5EF4-FFF2-40B4-BE49-F238E27FC236}">
                  <a16:creationId xmlns:a16="http://schemas.microsoft.com/office/drawing/2014/main" id="{4FA8D864-6156-4402-A802-6934BA4A544B}"/>
                </a:ext>
              </a:extLst>
            </p:cNvPr>
            <p:cNvSpPr/>
            <p:nvPr/>
          </p:nvSpPr>
          <p:spPr>
            <a:xfrm>
              <a:off x="7287768" y="3227832"/>
              <a:ext cx="4398264" cy="621792"/>
            </a:xfrm>
            <a:prstGeom prst="rect">
              <a:avLst/>
            </a:prstGeom>
            <a:solidFill>
              <a:srgbClr val="F4F7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15" name="Text 43">
              <a:extLst>
                <a:ext uri="{FF2B5EF4-FFF2-40B4-BE49-F238E27FC236}">
                  <a16:creationId xmlns:a16="http://schemas.microsoft.com/office/drawing/2014/main" id="{493FD884-60CC-4533-9433-D9C1A2DDDB66}"/>
                </a:ext>
              </a:extLst>
            </p:cNvPr>
            <p:cNvSpPr txBox="1"/>
            <p:nvPr/>
          </p:nvSpPr>
          <p:spPr>
            <a:xfrm>
              <a:off x="7287768" y="3227832"/>
              <a:ext cx="4398264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—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6" name="Shape 44">
              <a:extLst>
                <a:ext uri="{FF2B5EF4-FFF2-40B4-BE49-F238E27FC236}">
                  <a16:creationId xmlns:a16="http://schemas.microsoft.com/office/drawing/2014/main" id="{ACB67E1D-52A1-4258-93DC-815A9D2DB71C}"/>
                </a:ext>
              </a:extLst>
            </p:cNvPr>
            <p:cNvSpPr/>
            <p:nvPr/>
          </p:nvSpPr>
          <p:spPr>
            <a:xfrm>
              <a:off x="1920240" y="3849624"/>
              <a:ext cx="822960" cy="6217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17" name="Shape 45">
              <a:extLst>
                <a:ext uri="{FF2B5EF4-FFF2-40B4-BE49-F238E27FC236}">
                  <a16:creationId xmlns:a16="http://schemas.microsoft.com/office/drawing/2014/main" id="{45490E56-EEB0-4076-BE1A-8EFE36793ED3}"/>
                </a:ext>
              </a:extLst>
            </p:cNvPr>
            <p:cNvSpPr/>
            <p:nvPr/>
          </p:nvSpPr>
          <p:spPr>
            <a:xfrm>
              <a:off x="2139696" y="4005072"/>
              <a:ext cx="384048" cy="310896"/>
            </a:xfrm>
            <a:prstGeom prst="roundRect">
              <a:avLst>
                <a:gd name="adj" fmla="val 52941"/>
              </a:avLst>
            </a:prstGeom>
            <a:solidFill>
              <a:srgbClr val="FFF4D6"/>
            </a:solidFill>
            <a:ln w="12700">
              <a:solidFill>
                <a:srgbClr val="FFF4D6">
                  <a:alpha val="0"/>
                </a:srgbClr>
              </a:solidFill>
              <a:prstDash val="solid"/>
            </a:ln>
          </p:spPr>
        </p:sp>
        <p:sp>
          <p:nvSpPr>
            <p:cNvPr id="218" name="Text 46">
              <a:extLst>
                <a:ext uri="{FF2B5EF4-FFF2-40B4-BE49-F238E27FC236}">
                  <a16:creationId xmlns:a16="http://schemas.microsoft.com/office/drawing/2014/main" id="{6CD65F1D-8040-4A38-A14E-449E94F24131}"/>
                </a:ext>
              </a:extLst>
            </p:cNvPr>
            <p:cNvSpPr txBox="1"/>
            <p:nvPr/>
          </p:nvSpPr>
          <p:spPr>
            <a:xfrm>
              <a:off x="2139696" y="4005072"/>
              <a:ext cx="384048" cy="3108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女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9" name="Shape 47">
              <a:extLst>
                <a:ext uri="{FF2B5EF4-FFF2-40B4-BE49-F238E27FC236}">
                  <a16:creationId xmlns:a16="http://schemas.microsoft.com/office/drawing/2014/main" id="{7612B160-F2E7-4642-ABA1-B0DFC0134D8B}"/>
                </a:ext>
              </a:extLst>
            </p:cNvPr>
            <p:cNvSpPr/>
            <p:nvPr/>
          </p:nvSpPr>
          <p:spPr>
            <a:xfrm>
              <a:off x="2743200" y="3849624"/>
              <a:ext cx="1572768" cy="6217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20" name="Text 48">
              <a:extLst>
                <a:ext uri="{FF2B5EF4-FFF2-40B4-BE49-F238E27FC236}">
                  <a16:creationId xmlns:a16="http://schemas.microsoft.com/office/drawing/2014/main" id="{AD359917-53AD-4803-B2F2-D8ED54C8D42F}"/>
                </a:ext>
              </a:extLst>
            </p:cNvPr>
            <p:cNvSpPr txBox="1"/>
            <p:nvPr/>
          </p:nvSpPr>
          <p:spPr>
            <a:xfrm>
              <a:off x="2743200" y="3849624"/>
              <a:ext cx="1572768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0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1" name="Shape 49">
              <a:extLst>
                <a:ext uri="{FF2B5EF4-FFF2-40B4-BE49-F238E27FC236}">
                  <a16:creationId xmlns:a16="http://schemas.microsoft.com/office/drawing/2014/main" id="{C1C29933-0F19-49C1-B8CF-820D97F36C27}"/>
                </a:ext>
              </a:extLst>
            </p:cNvPr>
            <p:cNvSpPr/>
            <p:nvPr/>
          </p:nvSpPr>
          <p:spPr>
            <a:xfrm>
              <a:off x="4315968" y="3849624"/>
              <a:ext cx="2971800" cy="6217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22" name="Text 50">
              <a:extLst>
                <a:ext uri="{FF2B5EF4-FFF2-40B4-BE49-F238E27FC236}">
                  <a16:creationId xmlns:a16="http://schemas.microsoft.com/office/drawing/2014/main" id="{9521B7CD-EEFC-4C52-9EC8-1634C0772895}"/>
                </a:ext>
              </a:extLst>
            </p:cNvPr>
            <p:cNvSpPr txBox="1"/>
            <p:nvPr/>
          </p:nvSpPr>
          <p:spPr>
            <a:xfrm>
              <a:off x="4315968" y="3867912"/>
              <a:ext cx="2971800" cy="58521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 人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F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3" name="Shape 51">
              <a:extLst>
                <a:ext uri="{FF2B5EF4-FFF2-40B4-BE49-F238E27FC236}">
                  <a16:creationId xmlns:a16="http://schemas.microsoft.com/office/drawing/2014/main" id="{912F7C27-9C24-49B9-A3C5-CCCAB9090980}"/>
                </a:ext>
              </a:extLst>
            </p:cNvPr>
            <p:cNvSpPr/>
            <p:nvPr/>
          </p:nvSpPr>
          <p:spPr>
            <a:xfrm>
              <a:off x="7287768" y="3849624"/>
              <a:ext cx="4398264" cy="6217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24" name="Text 52">
              <a:extLst>
                <a:ext uri="{FF2B5EF4-FFF2-40B4-BE49-F238E27FC236}">
                  <a16:creationId xmlns:a16="http://schemas.microsoft.com/office/drawing/2014/main" id="{0709000E-E499-49DE-B18B-8ED263EC6C23}"/>
                </a:ext>
              </a:extLst>
            </p:cNvPr>
            <p:cNvSpPr txBox="1"/>
            <p:nvPr/>
          </p:nvSpPr>
          <p:spPr>
            <a:xfrm>
              <a:off x="7287768" y="3849624"/>
              <a:ext cx="4398264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—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5" name="Shape 53">
              <a:extLst>
                <a:ext uri="{FF2B5EF4-FFF2-40B4-BE49-F238E27FC236}">
                  <a16:creationId xmlns:a16="http://schemas.microsoft.com/office/drawing/2014/main" id="{897F729E-8A30-4831-BD3F-96F6C787534E}"/>
                </a:ext>
              </a:extLst>
            </p:cNvPr>
            <p:cNvSpPr/>
            <p:nvPr/>
          </p:nvSpPr>
          <p:spPr>
            <a:xfrm>
              <a:off x="1920240" y="4471416"/>
              <a:ext cx="822960" cy="621792"/>
            </a:xfrm>
            <a:prstGeom prst="rect">
              <a:avLst/>
            </a:prstGeom>
            <a:solidFill>
              <a:srgbClr val="F5FBF7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26" name="Shape 54">
              <a:extLst>
                <a:ext uri="{FF2B5EF4-FFF2-40B4-BE49-F238E27FC236}">
                  <a16:creationId xmlns:a16="http://schemas.microsoft.com/office/drawing/2014/main" id="{5E9E5C62-8AEA-41A3-97B6-0ADD83010349}"/>
                </a:ext>
              </a:extLst>
            </p:cNvPr>
            <p:cNvSpPr/>
            <p:nvPr/>
          </p:nvSpPr>
          <p:spPr>
            <a:xfrm>
              <a:off x="2139696" y="4626864"/>
              <a:ext cx="384048" cy="310896"/>
            </a:xfrm>
            <a:prstGeom prst="roundRect">
              <a:avLst>
                <a:gd name="adj" fmla="val 52941"/>
              </a:avLst>
            </a:prstGeom>
            <a:solidFill>
              <a:srgbClr val="EAF0FF"/>
            </a:solidFill>
            <a:ln w="12700">
              <a:solidFill>
                <a:srgbClr val="EAF0FF">
                  <a:alpha val="0"/>
                </a:srgbClr>
              </a:solidFill>
              <a:prstDash val="solid"/>
            </a:ln>
          </p:spPr>
        </p:sp>
        <p:sp>
          <p:nvSpPr>
            <p:cNvPr id="227" name="Text 55">
              <a:extLst>
                <a:ext uri="{FF2B5EF4-FFF2-40B4-BE49-F238E27FC236}">
                  <a16:creationId xmlns:a16="http://schemas.microsoft.com/office/drawing/2014/main" id="{DA2F6789-B28D-4275-9C2F-1B66353F608B}"/>
                </a:ext>
              </a:extLst>
            </p:cNvPr>
            <p:cNvSpPr txBox="1"/>
            <p:nvPr/>
          </p:nvSpPr>
          <p:spPr>
            <a:xfrm>
              <a:off x="2139696" y="4626864"/>
              <a:ext cx="384048" cy="3108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8" name="Shape 56">
              <a:extLst>
                <a:ext uri="{FF2B5EF4-FFF2-40B4-BE49-F238E27FC236}">
                  <a16:creationId xmlns:a16="http://schemas.microsoft.com/office/drawing/2014/main" id="{2A1A57CB-6B66-4C2A-AE9D-3B60D91A5348}"/>
                </a:ext>
              </a:extLst>
            </p:cNvPr>
            <p:cNvSpPr/>
            <p:nvPr/>
          </p:nvSpPr>
          <p:spPr>
            <a:xfrm>
              <a:off x="2743200" y="4471416"/>
              <a:ext cx="1572768" cy="621792"/>
            </a:xfrm>
            <a:prstGeom prst="rect">
              <a:avLst/>
            </a:prstGeom>
            <a:solidFill>
              <a:srgbClr val="F5FBF7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29" name="Text 57">
              <a:extLst>
                <a:ext uri="{FF2B5EF4-FFF2-40B4-BE49-F238E27FC236}">
                  <a16:creationId xmlns:a16="http://schemas.microsoft.com/office/drawing/2014/main" id="{D15A0990-5C5E-481B-9F57-2C11554F614A}"/>
                </a:ext>
              </a:extLst>
            </p:cNvPr>
            <p:cNvSpPr txBox="1"/>
            <p:nvPr/>
          </p:nvSpPr>
          <p:spPr>
            <a:xfrm>
              <a:off x="2743200" y="4471416"/>
              <a:ext cx="1572768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0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0" name="Shape 58">
              <a:extLst>
                <a:ext uri="{FF2B5EF4-FFF2-40B4-BE49-F238E27FC236}">
                  <a16:creationId xmlns:a16="http://schemas.microsoft.com/office/drawing/2014/main" id="{A87DE18C-EB96-429C-AFE9-E795376D52AD}"/>
                </a:ext>
              </a:extLst>
            </p:cNvPr>
            <p:cNvSpPr/>
            <p:nvPr/>
          </p:nvSpPr>
          <p:spPr>
            <a:xfrm>
              <a:off x="4315968" y="4471416"/>
              <a:ext cx="2971800" cy="621792"/>
            </a:xfrm>
            <a:prstGeom prst="rect">
              <a:avLst/>
            </a:prstGeom>
            <a:solidFill>
              <a:srgbClr val="F5FBF7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31" name="Text 59">
              <a:extLst>
                <a:ext uri="{FF2B5EF4-FFF2-40B4-BE49-F238E27FC236}">
                  <a16:creationId xmlns:a16="http://schemas.microsoft.com/office/drawing/2014/main" id="{9D9BA354-9D2B-4AEA-9002-242C1C8D5AC8}"/>
                </a:ext>
              </a:extLst>
            </p:cNvPr>
            <p:cNvSpPr txBox="1"/>
            <p:nvPr/>
          </p:nvSpPr>
          <p:spPr>
            <a:xfrm>
              <a:off x="4315968" y="4489704"/>
              <a:ext cx="2971800" cy="58521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 人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J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2" name="Shape 60">
              <a:extLst>
                <a:ext uri="{FF2B5EF4-FFF2-40B4-BE49-F238E27FC236}">
                  <a16:creationId xmlns:a16="http://schemas.microsoft.com/office/drawing/2014/main" id="{BBB39358-E176-404F-BE48-8CB6B733CF2E}"/>
                </a:ext>
              </a:extLst>
            </p:cNvPr>
            <p:cNvSpPr/>
            <p:nvPr/>
          </p:nvSpPr>
          <p:spPr>
            <a:xfrm>
              <a:off x="7287768" y="4471416"/>
              <a:ext cx="4398264" cy="621792"/>
            </a:xfrm>
            <a:prstGeom prst="rect">
              <a:avLst/>
            </a:prstGeom>
            <a:solidFill>
              <a:srgbClr val="F5FBF7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33" name="Text 61">
              <a:extLst>
                <a:ext uri="{FF2B5EF4-FFF2-40B4-BE49-F238E27FC236}">
                  <a16:creationId xmlns:a16="http://schemas.microsoft.com/office/drawing/2014/main" id="{7DC2BD1E-33E6-49D6-8DDF-2BAB559028B9}"/>
                </a:ext>
              </a:extLst>
            </p:cNvPr>
            <p:cNvSpPr txBox="1"/>
            <p:nvPr/>
          </p:nvSpPr>
          <p:spPr>
            <a:xfrm>
              <a:off x="7287768" y="4489704"/>
              <a:ext cx="4398264" cy="58521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 人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C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4" name="Shape 62">
              <a:extLst>
                <a:ext uri="{FF2B5EF4-FFF2-40B4-BE49-F238E27FC236}">
                  <a16:creationId xmlns:a16="http://schemas.microsoft.com/office/drawing/2014/main" id="{F6E098E4-C8D6-4A58-AA38-E904C07189EF}"/>
                </a:ext>
              </a:extLst>
            </p:cNvPr>
            <p:cNvSpPr/>
            <p:nvPr/>
          </p:nvSpPr>
          <p:spPr>
            <a:xfrm>
              <a:off x="1920240" y="5093208"/>
              <a:ext cx="822960" cy="6217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35" name="Shape 63">
              <a:extLst>
                <a:ext uri="{FF2B5EF4-FFF2-40B4-BE49-F238E27FC236}">
                  <a16:creationId xmlns:a16="http://schemas.microsoft.com/office/drawing/2014/main" id="{1A690D41-F59D-4CE8-835E-5E20DDA36FDC}"/>
                </a:ext>
              </a:extLst>
            </p:cNvPr>
            <p:cNvSpPr/>
            <p:nvPr/>
          </p:nvSpPr>
          <p:spPr>
            <a:xfrm>
              <a:off x="2139696" y="5248656"/>
              <a:ext cx="384048" cy="310896"/>
            </a:xfrm>
            <a:prstGeom prst="roundRect">
              <a:avLst>
                <a:gd name="adj" fmla="val 52941"/>
              </a:avLst>
            </a:prstGeom>
            <a:solidFill>
              <a:srgbClr val="FFF4D6"/>
            </a:solidFill>
            <a:ln w="12700">
              <a:solidFill>
                <a:srgbClr val="FFF4D6">
                  <a:alpha val="0"/>
                </a:srgbClr>
              </a:solidFill>
              <a:prstDash val="solid"/>
            </a:ln>
          </p:spPr>
        </p:sp>
        <p:sp>
          <p:nvSpPr>
            <p:cNvPr id="236" name="Text 64">
              <a:extLst>
                <a:ext uri="{FF2B5EF4-FFF2-40B4-BE49-F238E27FC236}">
                  <a16:creationId xmlns:a16="http://schemas.microsoft.com/office/drawing/2014/main" id="{4F18302C-9959-42AF-AC3E-2D3E24046999}"/>
                </a:ext>
              </a:extLst>
            </p:cNvPr>
            <p:cNvSpPr txBox="1"/>
            <p:nvPr/>
          </p:nvSpPr>
          <p:spPr>
            <a:xfrm>
              <a:off x="2139696" y="5248656"/>
              <a:ext cx="384048" cy="3108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女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7" name="Shape 65">
              <a:extLst>
                <a:ext uri="{FF2B5EF4-FFF2-40B4-BE49-F238E27FC236}">
                  <a16:creationId xmlns:a16="http://schemas.microsoft.com/office/drawing/2014/main" id="{E4E9C720-D779-4F93-96DF-FDFB27A5D7EE}"/>
                </a:ext>
              </a:extLst>
            </p:cNvPr>
            <p:cNvSpPr/>
            <p:nvPr/>
          </p:nvSpPr>
          <p:spPr>
            <a:xfrm>
              <a:off x="2743200" y="5093208"/>
              <a:ext cx="1572768" cy="6217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38" name="Text 66">
              <a:extLst>
                <a:ext uri="{FF2B5EF4-FFF2-40B4-BE49-F238E27FC236}">
                  <a16:creationId xmlns:a16="http://schemas.microsoft.com/office/drawing/2014/main" id="{BC16EF56-D22D-4797-A318-EC1FCCBDE5F1}"/>
                </a:ext>
              </a:extLst>
            </p:cNvPr>
            <p:cNvSpPr txBox="1"/>
            <p:nvPr/>
          </p:nvSpPr>
          <p:spPr>
            <a:xfrm>
              <a:off x="2743200" y="5093208"/>
              <a:ext cx="1572768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0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9" name="Shape 67">
              <a:extLst>
                <a:ext uri="{FF2B5EF4-FFF2-40B4-BE49-F238E27FC236}">
                  <a16:creationId xmlns:a16="http://schemas.microsoft.com/office/drawing/2014/main" id="{05DBD00B-DB0D-48F7-B8C7-D7E3110B8ED0}"/>
                </a:ext>
              </a:extLst>
            </p:cNvPr>
            <p:cNvSpPr/>
            <p:nvPr/>
          </p:nvSpPr>
          <p:spPr>
            <a:xfrm>
              <a:off x="4315968" y="5093208"/>
              <a:ext cx="2971800" cy="6217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40" name="Text 68">
              <a:extLst>
                <a:ext uri="{FF2B5EF4-FFF2-40B4-BE49-F238E27FC236}">
                  <a16:creationId xmlns:a16="http://schemas.microsoft.com/office/drawing/2014/main" id="{24E906CF-10EB-4A88-9E54-C76D9399B086}"/>
                </a:ext>
              </a:extLst>
            </p:cNvPr>
            <p:cNvSpPr txBox="1"/>
            <p:nvPr/>
          </p:nvSpPr>
          <p:spPr>
            <a:xfrm>
              <a:off x="4315968" y="5093208"/>
              <a:ext cx="2971800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—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1" name="Shape 69">
              <a:extLst>
                <a:ext uri="{FF2B5EF4-FFF2-40B4-BE49-F238E27FC236}">
                  <a16:creationId xmlns:a16="http://schemas.microsoft.com/office/drawing/2014/main" id="{74767FA4-FD5A-4F08-AF4C-50B083511AEA}"/>
                </a:ext>
              </a:extLst>
            </p:cNvPr>
            <p:cNvSpPr/>
            <p:nvPr/>
          </p:nvSpPr>
          <p:spPr>
            <a:xfrm>
              <a:off x="7287768" y="5093208"/>
              <a:ext cx="4398264" cy="6217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42" name="Text 70">
              <a:extLst>
                <a:ext uri="{FF2B5EF4-FFF2-40B4-BE49-F238E27FC236}">
                  <a16:creationId xmlns:a16="http://schemas.microsoft.com/office/drawing/2014/main" id="{ABF2392B-84E5-4482-B53F-7E021103E466}"/>
                </a:ext>
              </a:extLst>
            </p:cNvPr>
            <p:cNvSpPr txBox="1"/>
            <p:nvPr/>
          </p:nvSpPr>
          <p:spPr>
            <a:xfrm>
              <a:off x="7287768" y="5111496"/>
              <a:ext cx="4398264" cy="58521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2 人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G、H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3" name="Shape 71">
              <a:extLst>
                <a:ext uri="{FF2B5EF4-FFF2-40B4-BE49-F238E27FC236}">
                  <a16:creationId xmlns:a16="http://schemas.microsoft.com/office/drawing/2014/main" id="{16E0F26B-C3B7-46DD-BF35-A312BB0B8D4F}"/>
                </a:ext>
              </a:extLst>
            </p:cNvPr>
            <p:cNvSpPr/>
            <p:nvPr/>
          </p:nvSpPr>
          <p:spPr>
            <a:xfrm>
              <a:off x="502920" y="4471416"/>
              <a:ext cx="11183112" cy="0"/>
            </a:xfrm>
            <a:prstGeom prst="line">
              <a:avLst/>
            </a:prstGeom>
            <a:noFill/>
            <a:ln w="22860">
              <a:solidFill>
                <a:srgbClr val="102A56"/>
              </a:solidFill>
              <a:prstDash val="solid"/>
            </a:ln>
          </p:spPr>
        </p:sp>
      </p:grpSp>
      <p:grpSp>
        <p:nvGrpSpPr>
          <p:cNvPr id="244" name="群組 243">
            <a:extLst>
              <a:ext uri="{FF2B5EF4-FFF2-40B4-BE49-F238E27FC236}">
                <a16:creationId xmlns:a16="http://schemas.microsoft.com/office/drawing/2014/main" id="{048942EF-3366-4597-B8A8-832BE0FE5B9B}"/>
              </a:ext>
            </a:extLst>
          </p:cNvPr>
          <p:cNvGrpSpPr/>
          <p:nvPr/>
        </p:nvGrpSpPr>
        <p:grpSpPr>
          <a:xfrm>
            <a:off x="502920" y="5852160"/>
            <a:ext cx="11183112" cy="566928"/>
            <a:chOff x="502920" y="5852160"/>
            <a:chExt cx="11183112" cy="566928"/>
          </a:xfrm>
        </p:grpSpPr>
        <p:sp>
          <p:nvSpPr>
            <p:cNvPr id="245" name="Shape 72">
              <a:extLst>
                <a:ext uri="{FF2B5EF4-FFF2-40B4-BE49-F238E27FC236}">
                  <a16:creationId xmlns:a16="http://schemas.microsoft.com/office/drawing/2014/main" id="{720BBC29-CE87-4991-9E09-69980ABD42BA}"/>
                </a:ext>
              </a:extLst>
            </p:cNvPr>
            <p:cNvSpPr/>
            <p:nvPr/>
          </p:nvSpPr>
          <p:spPr>
            <a:xfrm>
              <a:off x="502920" y="5852160"/>
              <a:ext cx="11183112" cy="566928"/>
            </a:xfrm>
            <a:prstGeom prst="roundRect">
              <a:avLst>
                <a:gd name="adj" fmla="val 16129"/>
              </a:avLst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  <a:effectLst>
              <a:outerShdw blurRad="15240" dist="8890" dir="2700000" algn="bl" rotWithShape="0">
                <a:srgbClr val="243B64">
                  <a:alpha val="10000"/>
                </a:srgbClr>
              </a:outerShdw>
            </a:effectLst>
          </p:spPr>
        </p:sp>
        <p:sp>
          <p:nvSpPr>
            <p:cNvPr id="246" name="Shape 73">
              <a:extLst>
                <a:ext uri="{FF2B5EF4-FFF2-40B4-BE49-F238E27FC236}">
                  <a16:creationId xmlns:a16="http://schemas.microsoft.com/office/drawing/2014/main" id="{4ECA8360-430D-456C-A470-83388C2D3F04}"/>
                </a:ext>
              </a:extLst>
            </p:cNvPr>
            <p:cNvSpPr/>
            <p:nvPr/>
          </p:nvSpPr>
          <p:spPr>
            <a:xfrm>
              <a:off x="713232" y="5998464"/>
              <a:ext cx="960120" cy="274320"/>
            </a:xfrm>
            <a:prstGeom prst="roundRect">
              <a:avLst>
                <a:gd name="adj" fmla="val 60000"/>
              </a:avLst>
            </a:prstGeom>
            <a:solidFill>
              <a:srgbClr val="EAF0FF"/>
            </a:solidFill>
            <a:ln w="12700">
              <a:solidFill>
                <a:srgbClr val="EAF0FF">
                  <a:alpha val="0"/>
                </a:srgbClr>
              </a:solidFill>
              <a:prstDash val="solid"/>
            </a:ln>
          </p:spPr>
        </p:sp>
        <p:sp>
          <p:nvSpPr>
            <p:cNvPr id="247" name="Text 74">
              <a:extLst>
                <a:ext uri="{FF2B5EF4-FFF2-40B4-BE49-F238E27FC236}">
                  <a16:creationId xmlns:a16="http://schemas.microsoft.com/office/drawing/2014/main" id="{E412879E-4F90-4532-BB25-80C26013038E}"/>
                </a:ext>
              </a:extLst>
            </p:cNvPr>
            <p:cNvSpPr txBox="1"/>
            <p:nvPr/>
          </p:nvSpPr>
          <p:spPr>
            <a:xfrm>
              <a:off x="713232" y="5998464"/>
              <a:ext cx="960120" cy="274320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填報檢核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8" name="Text 75">
              <a:extLst>
                <a:ext uri="{FF2B5EF4-FFF2-40B4-BE49-F238E27FC236}">
                  <a16:creationId xmlns:a16="http://schemas.microsoft.com/office/drawing/2014/main" id="{CEAB5D59-E8E6-4B9F-B5E7-389F550763CB}"/>
                </a:ext>
              </a:extLst>
            </p:cNvPr>
            <p:cNvSpPr txBox="1"/>
            <p:nvPr/>
          </p:nvSpPr>
          <p:spPr>
            <a:xfrm>
              <a:off x="1810512" y="5961888"/>
              <a:ext cx="941832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115.10期：</a:t>
              </a:r>
              <a:r>
                <a:rPr lang="en-US" sz="1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2＋1＝3人</a:t>
              </a:r>
              <a:r>
                <a:rPr lang="en-US" sz="1800" dirty="0">
                  <a:solidFill>
                    <a:srgbClr val="CBD5E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　｜　</a:t>
              </a:r>
              <a:r>
                <a:rPr lang="en-US" sz="18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116.03期：</a:t>
              </a:r>
              <a:r>
                <a:rPr lang="en-US" sz="1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1＋1＋2＝4人</a:t>
              </a: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　｜　其他參加年數區間均為 0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81142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37. 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境外學生修讀臺灣文化相關課程情形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Rectangle 47">
            <a:extLst>
              <a:ext uri="{FF2B5EF4-FFF2-40B4-BE49-F238E27FC236}">
                <a16:creationId xmlns:a16="http://schemas.microsoft.com/office/drawing/2014/main" id="{B83ED380-40AD-4E81-83AD-A73426AF1A2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3.2.25</a:t>
            </a: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7108C173-5410-4800-AF1D-47618F79889D}"/>
              </a:ext>
            </a:extLst>
          </p:cNvPr>
          <p:cNvSpPr/>
          <p:nvPr/>
        </p:nvSpPr>
        <p:spPr>
          <a:xfrm>
            <a:off x="369104" y="1264433"/>
            <a:ext cx="11428209" cy="133581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08150" marR="0" lvl="0" indent="-1708150" algn="l" defTabSz="914400" rtl="0" eaLnBrk="0" fontAlgn="base" latinLnBrk="0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📢 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蒐集目的</a:t>
            </a:r>
            <a:r>
              <a:rPr kumimoji="0" lang="zh-TW" alt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：配合教育部為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了解各校正式學籍境外學生，於在學期間修讀臺灣歷史或文化相關課程情形，作為推動本土教育扎根成效之參考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📅 填報基準：前一學年度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日正式學籍之在學境外學生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為基準；統計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在學期間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曾修讀者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61A44"/>
                </a:solidFill>
                <a:effectLst/>
                <a:uLnTx/>
                <a:uFillTx/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。</a:t>
            </a: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4" name="表格 53">
            <a:extLst>
              <a:ext uri="{FF2B5EF4-FFF2-40B4-BE49-F238E27FC236}">
                <a16:creationId xmlns:a16="http://schemas.microsoft.com/office/drawing/2014/main" id="{CCABC3DB-4E2F-440C-90A7-D3617A69413B}"/>
              </a:ext>
            </a:extLst>
          </p:cNvPr>
          <p:cNvGraphicFramePr>
            <a:graphicFrameLocks noGrp="1"/>
          </p:cNvGraphicFramePr>
          <p:nvPr/>
        </p:nvGraphicFramePr>
        <p:xfrm>
          <a:off x="381896" y="5147886"/>
          <a:ext cx="11415418" cy="1524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15418">
                  <a:extLst>
                    <a:ext uri="{9D8B030D-6E8A-4147-A177-3AD203B41FA5}">
                      <a16:colId xmlns:a16="http://schemas.microsoft.com/office/drawing/2014/main" val="1072936065"/>
                    </a:ext>
                  </a:extLst>
                </a:gridCol>
              </a:tblGrid>
              <a:tr h="411551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⚠️填表注意事項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213588"/>
                  </a:ext>
                </a:extLst>
              </a:tr>
              <a:tr h="41155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系統自動匯入：</a:t>
                      </a:r>
                      <a:r>
                        <a:rPr lang="zh-TW" altLang="zh-TW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  <a:r>
                        <a:rPr lang="zh-TW" alt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、單位名稱、學制班別、在學境外</a:t>
                      </a:r>
                      <a:r>
                        <a:rPr lang="zh-TW" altLang="zh-TW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</a:t>
                      </a:r>
                      <a:r>
                        <a:rPr lang="zh-TW" alt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總人數</a:t>
                      </a:r>
                      <a:endParaRPr lang="en-US" altLang="zh-TW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95809"/>
                  </a:ext>
                </a:extLst>
              </a:tr>
              <a:tr h="65810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學校填報：</a:t>
                      </a:r>
                      <a:r>
                        <a:rPr lang="en-US" altLang="zh-TW" sz="20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曾修讀</a:t>
                      </a: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臺灣歷史或文化</a:t>
                      </a:r>
                      <a:r>
                        <a:rPr lang="en-US" altLang="zh-TW" sz="20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相關課程之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境外學生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數</a:t>
                      </a:r>
                    </a:p>
                    <a:p>
                      <a:pPr marL="151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>
                          <a:tab pos="3413125" algn="l"/>
                        </a:tabLst>
                        <a:defRPr/>
                      </a:pPr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學生修畢課程後，無論成績及格、不及格（未取得學分）均可列計。</a:t>
                      </a:r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919167"/>
                  </a:ext>
                </a:extLst>
              </a:tr>
            </a:tbl>
          </a:graphicData>
        </a:graphic>
      </p:graphicFrame>
      <p:grpSp>
        <p:nvGrpSpPr>
          <p:cNvPr id="3" name="群組 2">
            <a:extLst>
              <a:ext uri="{FF2B5EF4-FFF2-40B4-BE49-F238E27FC236}">
                <a16:creationId xmlns:a16="http://schemas.microsoft.com/office/drawing/2014/main" id="{99870E81-2490-4B38-919D-365697D8B40C}"/>
              </a:ext>
            </a:extLst>
          </p:cNvPr>
          <p:cNvGrpSpPr/>
          <p:nvPr/>
        </p:nvGrpSpPr>
        <p:grpSpPr>
          <a:xfrm>
            <a:off x="369104" y="2690358"/>
            <a:ext cx="11499046" cy="2284695"/>
            <a:chOff x="369104" y="2692132"/>
            <a:chExt cx="11428209" cy="2284695"/>
          </a:xfrm>
        </p:grpSpPr>
        <p:grpSp>
          <p:nvGrpSpPr>
            <p:cNvPr id="53" name="群組 52">
              <a:extLst>
                <a:ext uri="{FF2B5EF4-FFF2-40B4-BE49-F238E27FC236}">
                  <a16:creationId xmlns:a16="http://schemas.microsoft.com/office/drawing/2014/main" id="{E8F25013-F74E-4630-B154-7AA454AEF978}"/>
                </a:ext>
              </a:extLst>
            </p:cNvPr>
            <p:cNvGrpSpPr/>
            <p:nvPr/>
          </p:nvGrpSpPr>
          <p:grpSpPr>
            <a:xfrm>
              <a:off x="369104" y="2692132"/>
              <a:ext cx="11428209" cy="2284695"/>
              <a:chOff x="331004" y="2249703"/>
              <a:chExt cx="11428209" cy="2284695"/>
            </a:xfrm>
          </p:grpSpPr>
          <p:grpSp>
            <p:nvGrpSpPr>
              <p:cNvPr id="5" name="群組 4">
                <a:extLst>
                  <a:ext uri="{FF2B5EF4-FFF2-40B4-BE49-F238E27FC236}">
                    <a16:creationId xmlns:a16="http://schemas.microsoft.com/office/drawing/2014/main" id="{D5727C9A-3578-435A-BB39-643B0F75877A}"/>
                  </a:ext>
                </a:extLst>
              </p:cNvPr>
              <p:cNvGrpSpPr/>
              <p:nvPr/>
            </p:nvGrpSpPr>
            <p:grpSpPr>
              <a:xfrm>
                <a:off x="331004" y="2249703"/>
                <a:ext cx="11428209" cy="2284695"/>
                <a:chOff x="331004" y="2310618"/>
                <a:chExt cx="11428209" cy="2519762"/>
              </a:xfrm>
            </p:grpSpPr>
            <p:grpSp>
              <p:nvGrpSpPr>
                <p:cNvPr id="2" name="群組 1">
                  <a:extLst>
                    <a:ext uri="{FF2B5EF4-FFF2-40B4-BE49-F238E27FC236}">
                      <a16:creationId xmlns:a16="http://schemas.microsoft.com/office/drawing/2014/main" id="{FEAEF170-0057-4744-99AC-0DC3CC8978E0}"/>
                    </a:ext>
                  </a:extLst>
                </p:cNvPr>
                <p:cNvGrpSpPr/>
                <p:nvPr/>
              </p:nvGrpSpPr>
              <p:grpSpPr>
                <a:xfrm>
                  <a:off x="331004" y="2310618"/>
                  <a:ext cx="11428209" cy="2519762"/>
                  <a:chOff x="331004" y="2310618"/>
                  <a:chExt cx="11428209" cy="2519762"/>
                </a:xfrm>
              </p:grpSpPr>
              <p:sp>
                <p:nvSpPr>
                  <p:cNvPr id="9" name="Rounded Rectangle 6">
                    <a:extLst>
                      <a:ext uri="{FF2B5EF4-FFF2-40B4-BE49-F238E27FC236}">
                        <a16:creationId xmlns:a16="http://schemas.microsoft.com/office/drawing/2014/main" id="{BA42DAF5-8A17-4008-8960-0907FAF46646}"/>
                      </a:ext>
                    </a:extLst>
                  </p:cNvPr>
                  <p:cNvSpPr/>
                  <p:nvPr/>
                </p:nvSpPr>
                <p:spPr>
                  <a:xfrm>
                    <a:off x="331004" y="2310618"/>
                    <a:ext cx="11428209" cy="2519762"/>
                  </a:xfrm>
                  <a:prstGeom prst="roundRect">
                    <a:avLst/>
                  </a:prstGeom>
                  <a:solidFill>
                    <a:srgbClr val="FFE5E5"/>
                  </a:solidFill>
                  <a:ln>
                    <a:solidFill>
                      <a:srgbClr val="C8C8C8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/>
                  <a:p>
                    <a:pPr marL="0" marR="0" lvl="0" indent="360000" algn="l" defTabSz="914400" rtl="0" eaLnBrk="0" fontAlgn="base" latinLnBrk="0" hangingPunct="0">
                      <a:lnSpc>
                        <a:spcPts val="29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 sz="1300" b="0">
                        <a:solidFill>
                          <a:srgbClr val="000000"/>
                        </a:solidFill>
                      </a:defRPr>
                    </a:pPr>
                    <a:r>
                      <a:rPr kumimoji="0" lang="en-US" altLang="zh-TW" sz="2000" b="1" i="0" u="none" strike="noStrike" kern="1200" cap="none" spc="0" normalizeH="0" baseline="0" noProof="0" dirty="0" err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什麼是「臺灣歷史或文化相關課程</a:t>
                    </a:r>
                    <a:r>
                      <a:rPr kumimoji="0" lang="en-US" altLang="zh-TW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」？</a:t>
                    </a:r>
                    <a:r>
                      <a:rPr kumimoji="0" lang="zh-TW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rPr>
                      <a:t>可依</a:t>
                    </a:r>
                    <a:r>
                      <a:rPr kumimoji="0" lang="zh-TW" alt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rPr>
                      <a:t>課程名稱或實際授課內容</a:t>
                    </a:r>
                    <a:r>
                      <a:rPr kumimoji="0" lang="zh-TW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rPr>
                      <a:t>（含通識課程及專業課程）</a:t>
                    </a:r>
                    <a:endParaRPr kumimoji="0" lang="en-US" altLang="zh-TW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endParaRPr>
                  </a:p>
                  <a:p>
                    <a:pPr marL="0" marR="0" lvl="0" indent="360000" algn="l" defTabSz="914400" rtl="0" eaLnBrk="0" fontAlgn="base" latinLnBrk="0" hangingPunct="0">
                      <a:lnSpc>
                        <a:spcPts val="29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 sz="1300" b="0">
                        <a:solidFill>
                          <a:srgbClr val="000000"/>
                        </a:solidFill>
                      </a:defRPr>
                    </a:pPr>
                    <a:r>
                      <a:rPr kumimoji="0" lang="zh-TW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rPr>
                      <a:t>綜合判斷。相關範疇例如</a:t>
                    </a:r>
                    <a:r>
                      <a:rPr kumimoji="0" lang="zh-TW" alt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w Cen MT" panose="020B0602020104020603"/>
                        <a:ea typeface="新細明體" panose="02020500000000000000" pitchFamily="18" charset="-120"/>
                        <a:cs typeface="+mn-cs"/>
                      </a:rPr>
                      <a:t>：</a:t>
                    </a:r>
                    <a:endParaRPr kumimoji="0" lang="en-US" altLang="zh-TW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  <a:p>
                    <a:pPr marL="0" marR="0" lvl="0" indent="360000" algn="l" defTabSz="914400" rtl="0" eaLnBrk="0" fontAlgn="base" latinLnBrk="0" hangingPunct="0">
                      <a:lnSpc>
                        <a:spcPct val="15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 sz="1300" b="0">
                        <a:solidFill>
                          <a:srgbClr val="000000"/>
                        </a:solidFill>
                      </a:defRPr>
                    </a:pPr>
                    <a:endParaRPr kumimoji="0" lang="zh-TW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" name="Text 12">
                    <a:extLst>
                      <a:ext uri="{FF2B5EF4-FFF2-40B4-BE49-F238E27FC236}">
                        <a16:creationId xmlns:a16="http://schemas.microsoft.com/office/drawing/2014/main" id="{66460839-4EF1-4BB1-B994-5719C708BB85}"/>
                      </a:ext>
                    </a:extLst>
                  </p:cNvPr>
                  <p:cNvSpPr/>
                  <p:nvPr/>
                </p:nvSpPr>
                <p:spPr>
                  <a:xfrm>
                    <a:off x="410539" y="2501233"/>
                    <a:ext cx="502920" cy="502920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📖</a:t>
                    </a: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2" name="Shape 49">
                  <a:extLst>
                    <a:ext uri="{FF2B5EF4-FFF2-40B4-BE49-F238E27FC236}">
                      <a16:creationId xmlns:a16="http://schemas.microsoft.com/office/drawing/2014/main" id="{373A2009-700D-4D69-B88C-6DA0C4B388B8}"/>
                    </a:ext>
                  </a:extLst>
                </p:cNvPr>
                <p:cNvSpPr/>
                <p:nvPr/>
              </p:nvSpPr>
              <p:spPr>
                <a:xfrm>
                  <a:off x="872461" y="3534396"/>
                  <a:ext cx="1353947" cy="5029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FFFF"/>
                </a:solidFill>
                <a:ln w="28575">
                  <a:solidFill>
                    <a:srgbClr val="F2969D"/>
                  </a:solidFill>
                  <a:prstDash val="solid"/>
                </a:ln>
              </p:spPr>
              <p:txBody>
                <a:bodyPr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rPr>
                    <a:t>臺灣文化</a:t>
                  </a:r>
                </a:p>
              </p:txBody>
            </p:sp>
          </p:grpSp>
          <p:sp>
            <p:nvSpPr>
              <p:cNvPr id="47" name="Shape 49">
                <a:extLst>
                  <a:ext uri="{FF2B5EF4-FFF2-40B4-BE49-F238E27FC236}">
                    <a16:creationId xmlns:a16="http://schemas.microsoft.com/office/drawing/2014/main" id="{4208D231-70DD-4F66-96C0-54ABBAC593E3}"/>
                  </a:ext>
                </a:extLst>
              </p:cNvPr>
              <p:cNvSpPr/>
              <p:nvPr/>
            </p:nvSpPr>
            <p:spPr>
              <a:xfrm>
                <a:off x="2729576" y="3359315"/>
                <a:ext cx="1353600" cy="456003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F2969D"/>
                </a:solidFill>
                <a:prstDash val="solid"/>
              </a:ln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臺灣歷史</a:t>
                </a:r>
              </a:p>
            </p:txBody>
          </p:sp>
          <p:sp>
            <p:nvSpPr>
              <p:cNvPr id="48" name="Shape 49">
                <a:extLst>
                  <a:ext uri="{FF2B5EF4-FFF2-40B4-BE49-F238E27FC236}">
                    <a16:creationId xmlns:a16="http://schemas.microsoft.com/office/drawing/2014/main" id="{29DEC48D-434C-4809-866A-D06DA470B4CB}"/>
                  </a:ext>
                </a:extLst>
              </p:cNvPr>
              <p:cNvSpPr/>
              <p:nvPr/>
            </p:nvSpPr>
            <p:spPr>
              <a:xfrm>
                <a:off x="4590606" y="3359314"/>
                <a:ext cx="1353600" cy="456003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F2969D"/>
                </a:solidFill>
                <a:prstDash val="solid"/>
              </a:ln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臺灣研究</a:t>
                </a:r>
              </a:p>
            </p:txBody>
          </p:sp>
          <p:sp>
            <p:nvSpPr>
              <p:cNvPr id="49" name="Shape 49">
                <a:extLst>
                  <a:ext uri="{FF2B5EF4-FFF2-40B4-BE49-F238E27FC236}">
                    <a16:creationId xmlns:a16="http://schemas.microsoft.com/office/drawing/2014/main" id="{524DFF8A-2B39-437C-B57B-B35767A733DA}"/>
                  </a:ext>
                </a:extLst>
              </p:cNvPr>
              <p:cNvSpPr/>
              <p:nvPr/>
            </p:nvSpPr>
            <p:spPr>
              <a:xfrm>
                <a:off x="6445975" y="3359314"/>
                <a:ext cx="1353600" cy="456003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F2969D"/>
                </a:solidFill>
                <a:prstDash val="solid"/>
              </a:ln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認識臺灣</a:t>
                </a:r>
              </a:p>
            </p:txBody>
          </p:sp>
          <p:sp>
            <p:nvSpPr>
              <p:cNvPr id="50" name="Shape 49">
                <a:extLst>
                  <a:ext uri="{FF2B5EF4-FFF2-40B4-BE49-F238E27FC236}">
                    <a16:creationId xmlns:a16="http://schemas.microsoft.com/office/drawing/2014/main" id="{51B1B325-05DF-430E-9548-F1D2669ECFB7}"/>
                  </a:ext>
                </a:extLst>
              </p:cNvPr>
              <p:cNvSpPr/>
              <p:nvPr/>
            </p:nvSpPr>
            <p:spPr>
              <a:xfrm>
                <a:off x="8308404" y="3317416"/>
                <a:ext cx="1353600" cy="456003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F2969D"/>
                </a:solidFill>
                <a:prstDash val="solid"/>
              </a:ln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臺灣概論</a:t>
                </a:r>
              </a:p>
            </p:txBody>
          </p:sp>
          <p:sp>
            <p:nvSpPr>
              <p:cNvPr id="51" name="Shape 49">
                <a:extLst>
                  <a:ext uri="{FF2B5EF4-FFF2-40B4-BE49-F238E27FC236}">
                    <a16:creationId xmlns:a16="http://schemas.microsoft.com/office/drawing/2014/main" id="{7047C551-BE2E-4331-8C2A-B656D495576E}"/>
                  </a:ext>
                </a:extLst>
              </p:cNvPr>
              <p:cNvSpPr/>
              <p:nvPr/>
            </p:nvSpPr>
            <p:spPr>
              <a:xfrm>
                <a:off x="855609" y="3893261"/>
                <a:ext cx="1857581" cy="456003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F2969D"/>
                </a:solidFill>
                <a:prstDash val="solid"/>
              </a:ln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原住民族文化</a:t>
                </a:r>
              </a:p>
            </p:txBody>
          </p:sp>
          <p:sp>
            <p:nvSpPr>
              <p:cNvPr id="52" name="Shape 49">
                <a:extLst>
                  <a:ext uri="{FF2B5EF4-FFF2-40B4-BE49-F238E27FC236}">
                    <a16:creationId xmlns:a16="http://schemas.microsoft.com/office/drawing/2014/main" id="{07D782E3-1489-4468-B6FC-FA482557070D}"/>
                  </a:ext>
                </a:extLst>
              </p:cNvPr>
              <p:cNvSpPr/>
              <p:nvPr/>
            </p:nvSpPr>
            <p:spPr>
              <a:xfrm>
                <a:off x="5092375" y="3903744"/>
                <a:ext cx="1353600" cy="456003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F2969D"/>
                </a:solidFill>
                <a:prstDash val="solid"/>
              </a:ln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臺灣社會</a:t>
                </a:r>
              </a:p>
            </p:txBody>
          </p:sp>
        </p:grpSp>
        <p:sp>
          <p:nvSpPr>
            <p:cNvPr id="18" name="Shape 49">
              <a:extLst>
                <a:ext uri="{FF2B5EF4-FFF2-40B4-BE49-F238E27FC236}">
                  <a16:creationId xmlns:a16="http://schemas.microsoft.com/office/drawing/2014/main" id="{82081801-9339-4BBF-BC08-1CF9C7A49B67}"/>
                </a:ext>
              </a:extLst>
            </p:cNvPr>
            <p:cNvSpPr/>
            <p:nvPr/>
          </p:nvSpPr>
          <p:spPr>
            <a:xfrm>
              <a:off x="3262891" y="4335690"/>
              <a:ext cx="1353600" cy="456003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F2969D"/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客家文化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00906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37. 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境外學生修讀臺灣文化相關課程情形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Rectangle 47">
            <a:extLst>
              <a:ext uri="{FF2B5EF4-FFF2-40B4-BE49-F238E27FC236}">
                <a16:creationId xmlns:a16="http://schemas.microsoft.com/office/drawing/2014/main" id="{B83ED380-40AD-4E81-83AD-A73426AF1A2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3.2.26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C470FFC8-705D-4047-8A9B-91B27C9FA4D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88277" y="1304088"/>
          <a:ext cx="11851323" cy="982497"/>
        </p:xfrm>
        <a:graphic>
          <a:graphicData uri="http://schemas.openxmlformats.org/drawingml/2006/table">
            <a:tbl>
              <a:tblPr firstRow="1" firstCol="1" bandRow="1"/>
              <a:tblGrid>
                <a:gridCol w="849948">
                  <a:extLst>
                    <a:ext uri="{9D8B030D-6E8A-4147-A177-3AD203B41FA5}">
                      <a16:colId xmlns:a16="http://schemas.microsoft.com/office/drawing/2014/main" val="2851098582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3226705317"/>
                    </a:ext>
                  </a:extLst>
                </a:gridCol>
                <a:gridCol w="933450">
                  <a:extLst>
                    <a:ext uri="{9D8B030D-6E8A-4147-A177-3AD203B41FA5}">
                      <a16:colId xmlns:a16="http://schemas.microsoft.com/office/drawing/2014/main" val="2911768899"/>
                    </a:ext>
                  </a:extLst>
                </a:gridCol>
                <a:gridCol w="895350">
                  <a:extLst>
                    <a:ext uri="{9D8B030D-6E8A-4147-A177-3AD203B41FA5}">
                      <a16:colId xmlns:a16="http://schemas.microsoft.com/office/drawing/2014/main" val="211443247"/>
                    </a:ext>
                  </a:extLst>
                </a:gridCol>
                <a:gridCol w="3990975">
                  <a:extLst>
                    <a:ext uri="{9D8B030D-6E8A-4147-A177-3AD203B41FA5}">
                      <a16:colId xmlns:a16="http://schemas.microsoft.com/office/drawing/2014/main" val="3170907106"/>
                    </a:ext>
                  </a:extLst>
                </a:gridCol>
                <a:gridCol w="4533900">
                  <a:extLst>
                    <a:ext uri="{9D8B030D-6E8A-4147-A177-3AD203B41FA5}">
                      <a16:colId xmlns:a16="http://schemas.microsoft.com/office/drawing/2014/main" val="2701452250"/>
                    </a:ext>
                  </a:extLst>
                </a:gridCol>
              </a:tblGrid>
              <a:tr h="6409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正式學籍之在學境外學生總人數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前一學年度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10/15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正式學籍之在學境外學生</a:t>
                      </a:r>
                      <a:endParaRPr kumimoji="0" lang="en-US" alt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曾修讀臺灣歷史文化相關課程之人數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590933"/>
                  </a:ext>
                </a:extLst>
              </a:tr>
              <a:tr h="341563"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系統匯入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系統匯入學</a:t>
                      </a:r>
                      <a:r>
                        <a:rPr kumimoji="0" lang="en-US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kumimoji="0" lang="en-US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4-2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及學</a:t>
                      </a:r>
                      <a:r>
                        <a:rPr kumimoji="0" lang="en-US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5160313"/>
                  </a:ext>
                </a:extLst>
              </a:tr>
            </a:tbl>
          </a:graphicData>
        </a:graphic>
      </p:graphicFrame>
      <p:grpSp>
        <p:nvGrpSpPr>
          <p:cNvPr id="38" name="群組 37">
            <a:extLst>
              <a:ext uri="{FF2B5EF4-FFF2-40B4-BE49-F238E27FC236}">
                <a16:creationId xmlns:a16="http://schemas.microsoft.com/office/drawing/2014/main" id="{A31031E4-BF40-4494-A40D-E05468D0F767}"/>
              </a:ext>
            </a:extLst>
          </p:cNvPr>
          <p:cNvGrpSpPr/>
          <p:nvPr/>
        </p:nvGrpSpPr>
        <p:grpSpPr>
          <a:xfrm>
            <a:off x="64314" y="2379032"/>
            <a:ext cx="3896414" cy="2350007"/>
            <a:chOff x="64314" y="2570312"/>
            <a:chExt cx="3896414" cy="2350007"/>
          </a:xfrm>
        </p:grpSpPr>
        <p:sp>
          <p:nvSpPr>
            <p:cNvPr id="39" name="Rounded Rectangle 7">
              <a:extLst>
                <a:ext uri="{FF2B5EF4-FFF2-40B4-BE49-F238E27FC236}">
                  <a16:creationId xmlns:a16="http://schemas.microsoft.com/office/drawing/2014/main" id="{DA5C4B8D-5B44-43A7-A361-C25A121D286F}"/>
                </a:ext>
              </a:extLst>
            </p:cNvPr>
            <p:cNvSpPr/>
            <p:nvPr/>
          </p:nvSpPr>
          <p:spPr>
            <a:xfrm>
              <a:off x="64314" y="2570312"/>
              <a:ext cx="3896414" cy="235000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4757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00000">
                <a:defRPr sz="1100">
                  <a:latin typeface="Microsoft JhengHei"/>
                </a:defRPr>
              </a:pPr>
              <a:r>
                <a:rPr sz="2600" b="1" dirty="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確認</a:t>
              </a:r>
              <a:r>
                <a:rPr lang="zh-TW" altLang="en-US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匯入</a:t>
              </a:r>
              <a:r>
                <a:rPr sz="2600" b="1" dirty="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</a:t>
              </a:r>
              <a:endParaRPr 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lnSpc>
                  <a:spcPts val="2900"/>
                </a:lnSpc>
                <a:buFont typeface="Arial" panose="020B0604020202020204" pitchFamily="34" charset="0"/>
                <a:buChar char="•"/>
                <a:defRPr sz="1100">
                  <a:latin typeface="Microsoft JhengHei"/>
                </a:defRPr>
              </a:pPr>
              <a:endParaRPr lang="en-US" altLang="zh-TW" sz="1600" dirty="0">
                <a:solidFill>
                  <a:schemeClr val="tx1"/>
                </a:solidFill>
                <a:latin typeface="Microsoft JhengHei"/>
              </a:endParaRPr>
            </a:p>
            <a:p>
              <a:pPr marL="342900" indent="-342900">
                <a:lnSpc>
                  <a:spcPts val="2900"/>
                </a:lnSpc>
                <a:buFont typeface="Wingdings" panose="05000000000000000000" pitchFamily="2" charset="2"/>
                <a:buChar char="l"/>
                <a:defRPr sz="1100">
                  <a:latin typeface="Microsoft JhengHei"/>
                </a:defRPr>
              </a:pP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檢查系統匯入的學院、系所資料及正式學籍之在學境外學生人數是否正確</a:t>
              </a:r>
              <a:endPara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0C9A25ED-2B01-4246-9DAC-7A5C9F7C37FF}"/>
                </a:ext>
              </a:extLst>
            </p:cNvPr>
            <p:cNvGrpSpPr/>
            <p:nvPr/>
          </p:nvGrpSpPr>
          <p:grpSpPr>
            <a:xfrm>
              <a:off x="159050" y="2633752"/>
              <a:ext cx="981593" cy="607440"/>
              <a:chOff x="275213" y="6016560"/>
              <a:chExt cx="504056" cy="373719"/>
            </a:xfrm>
          </p:grpSpPr>
          <p:sp>
            <p:nvSpPr>
              <p:cNvPr id="41" name="Oval 25">
                <a:extLst>
                  <a:ext uri="{FF2B5EF4-FFF2-40B4-BE49-F238E27FC236}">
                    <a16:creationId xmlns:a16="http://schemas.microsoft.com/office/drawing/2014/main" id="{67CD33FA-06EE-44C9-9A88-F92B0FF033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502" y="6016560"/>
                <a:ext cx="372927" cy="373719"/>
              </a:xfrm>
              <a:prstGeom prst="ellipse">
                <a:avLst/>
              </a:prstGeom>
              <a:solidFill>
                <a:srgbClr val="FF9933"/>
              </a:solidFill>
              <a:ln w="34925">
                <a:solidFill>
                  <a:srgbClr val="F9F9F6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6000" kern="0">
                  <a:cs typeface="Arial"/>
                  <a:sym typeface="Arial"/>
                </a:endParaRPr>
              </a:p>
            </p:txBody>
          </p:sp>
          <p:sp>
            <p:nvSpPr>
              <p:cNvPr id="42" name="流程圖: 程序 41">
                <a:extLst>
                  <a:ext uri="{FF2B5EF4-FFF2-40B4-BE49-F238E27FC236}">
                    <a16:creationId xmlns:a16="http://schemas.microsoft.com/office/drawing/2014/main" id="{E48EDCE9-B3BD-4BAF-ADD0-47733FB031F6}"/>
                  </a:ext>
                </a:extLst>
              </p:cNvPr>
              <p:cNvSpPr/>
              <p:nvPr/>
            </p:nvSpPr>
            <p:spPr>
              <a:xfrm>
                <a:off x="275213" y="6105424"/>
                <a:ext cx="504056" cy="216025"/>
              </a:xfrm>
              <a:prstGeom prst="flowChartProcess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r>
                  <a:rPr lang="en-US" altLang="zh-TW" sz="6000" b="1" kern="0" dirty="0">
                    <a:solidFill>
                      <a:srgbClr val="FFFFFF"/>
                    </a:solidFill>
                    <a:latin typeface="Arial"/>
                    <a:ea typeface="新細明體" panose="02020500000000000000" pitchFamily="18" charset="-120"/>
                    <a:sym typeface="Arial"/>
                  </a:rPr>
                  <a:t>1</a:t>
                </a:r>
                <a:endParaRPr lang="zh-TW" altLang="en-US" sz="6000" b="1" kern="0" dirty="0">
                  <a:solidFill>
                    <a:srgbClr val="FFFFFF"/>
                  </a:solidFill>
                  <a:latin typeface="Arial"/>
                  <a:ea typeface="新細明體" panose="02020500000000000000" pitchFamily="18" charset="-120"/>
                  <a:sym typeface="Arial"/>
                </a:endParaRPr>
              </a:p>
            </p:txBody>
          </p:sp>
        </p:grpSp>
      </p:grp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C52E8C69-3460-4885-840E-F5C94CBAE243}"/>
              </a:ext>
            </a:extLst>
          </p:cNvPr>
          <p:cNvGrpSpPr/>
          <p:nvPr/>
        </p:nvGrpSpPr>
        <p:grpSpPr>
          <a:xfrm>
            <a:off x="4102119" y="2373066"/>
            <a:ext cx="4101426" cy="2344529"/>
            <a:chOff x="4102119" y="2564346"/>
            <a:chExt cx="4101426" cy="2344529"/>
          </a:xfrm>
        </p:grpSpPr>
        <p:sp>
          <p:nvSpPr>
            <p:cNvPr id="44" name="Rounded Rectangle 8">
              <a:extLst>
                <a:ext uri="{FF2B5EF4-FFF2-40B4-BE49-F238E27FC236}">
                  <a16:creationId xmlns:a16="http://schemas.microsoft.com/office/drawing/2014/main" id="{FCAF14C5-EA22-476C-99B3-1C9748B1AD35}"/>
                </a:ext>
              </a:extLst>
            </p:cNvPr>
            <p:cNvSpPr/>
            <p:nvPr/>
          </p:nvSpPr>
          <p:spPr>
            <a:xfrm>
              <a:off x="4102119" y="2564346"/>
              <a:ext cx="4101426" cy="234452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84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00000">
                <a:defRPr sz="1100">
                  <a:latin typeface="Microsoft JhengHei"/>
                </a:defRPr>
              </a:pPr>
              <a:r>
                <a:rPr lang="zh-TW" altLang="en-US" sz="25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統計對象</a:t>
              </a:r>
            </a:p>
            <a:p>
              <a:pPr marL="285750" indent="-285750">
                <a:lnSpc>
                  <a:spcPts val="2900"/>
                </a:lnSpc>
                <a:buFont typeface="Arial" panose="020B0604020202020204" pitchFamily="34" charset="0"/>
                <a:buChar char="•"/>
                <a:defRPr sz="1100">
                  <a:latin typeface="Microsoft JhengHei"/>
                </a:defRPr>
              </a:pPr>
              <a:endParaRPr lang="en-US" altLang="zh-TW" sz="1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342900" indent="-342900">
                <a:lnSpc>
                  <a:spcPts val="2900"/>
                </a:lnSpc>
                <a:buClr>
                  <a:schemeClr val="tx1"/>
                </a:buClr>
                <a:buFont typeface="Wingdings" panose="05000000000000000000" pitchFamily="2" charset="2"/>
                <a:buChar char="l"/>
                <a:defRPr sz="1100">
                  <a:latin typeface="Microsoft JhengHei"/>
                </a:defRPr>
              </a:pPr>
              <a:r>
                <a:rPr lang="zh-TW" altLang="en-US" sz="2000" b="1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前一學年度</a:t>
              </a:r>
              <a:r>
                <a:rPr lang="en-US" altLang="zh-TW" sz="2000" b="1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zh-TW" altLang="en-US" sz="2000" b="1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</a:t>
              </a:r>
              <a:r>
                <a:rPr lang="en-US" altLang="zh-TW" sz="2000" b="1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15</a:t>
              </a:r>
              <a:r>
                <a:rPr lang="zh-TW" altLang="en-US" sz="2000" b="1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日</a:t>
              </a: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為正式學籍之在學境外學生，且於</a:t>
              </a:r>
              <a:r>
                <a:rPr lang="zh-TW" altLang="en-US" sz="2000" b="1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在學期間曾修讀</a:t>
              </a:r>
              <a:r>
                <a:rPr lang="en-US" altLang="zh-TW" sz="2000" dirty="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臺灣歷史或文化</a:t>
              </a: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相關課程</a:t>
              </a:r>
              <a:endParaRPr 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65E9A1C6-5FE8-420D-9826-60CFDA38B112}"/>
                </a:ext>
              </a:extLst>
            </p:cNvPr>
            <p:cNvGrpSpPr/>
            <p:nvPr/>
          </p:nvGrpSpPr>
          <p:grpSpPr>
            <a:xfrm>
              <a:off x="4162185" y="2667116"/>
              <a:ext cx="981593" cy="606033"/>
              <a:chOff x="303937" y="5385773"/>
              <a:chExt cx="504056" cy="373719"/>
            </a:xfrm>
          </p:grpSpPr>
          <p:sp>
            <p:nvSpPr>
              <p:cNvPr id="46" name="Oval 25">
                <a:extLst>
                  <a:ext uri="{FF2B5EF4-FFF2-40B4-BE49-F238E27FC236}">
                    <a16:creationId xmlns:a16="http://schemas.microsoft.com/office/drawing/2014/main" id="{E77A35A0-7D73-4BC8-9F4D-BD33ABD5D9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1937" y="5385773"/>
                <a:ext cx="372927" cy="373719"/>
              </a:xfrm>
              <a:prstGeom prst="ellipse">
                <a:avLst/>
              </a:prstGeom>
              <a:solidFill>
                <a:srgbClr val="577DBF"/>
              </a:solidFill>
              <a:ln w="34925">
                <a:solidFill>
                  <a:srgbClr val="F9F9F6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6000" kern="0">
                  <a:cs typeface="Arial"/>
                  <a:sym typeface="Arial"/>
                </a:endParaRPr>
              </a:p>
            </p:txBody>
          </p:sp>
          <p:sp>
            <p:nvSpPr>
              <p:cNvPr id="54" name="流程圖: 程序 53">
                <a:extLst>
                  <a:ext uri="{FF2B5EF4-FFF2-40B4-BE49-F238E27FC236}">
                    <a16:creationId xmlns:a16="http://schemas.microsoft.com/office/drawing/2014/main" id="{E6771EFE-8425-48AF-AFB9-B9DE2F3FF396}"/>
                  </a:ext>
                </a:extLst>
              </p:cNvPr>
              <p:cNvSpPr/>
              <p:nvPr/>
            </p:nvSpPr>
            <p:spPr>
              <a:xfrm>
                <a:off x="303937" y="5455021"/>
                <a:ext cx="504056" cy="216025"/>
              </a:xfrm>
              <a:prstGeom prst="flowChartProcess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r>
                  <a:rPr lang="en-US" altLang="zh-TW" sz="6000" b="1" kern="0" dirty="0">
                    <a:solidFill>
                      <a:srgbClr val="FFFFFF"/>
                    </a:solidFill>
                    <a:latin typeface="Arial"/>
                    <a:ea typeface="新細明體" panose="02020500000000000000" pitchFamily="18" charset="-120"/>
                    <a:sym typeface="Arial"/>
                  </a:rPr>
                  <a:t>2</a:t>
                </a:r>
                <a:endParaRPr lang="zh-TW" altLang="en-US" sz="6000" b="1" kern="0" dirty="0">
                  <a:solidFill>
                    <a:srgbClr val="FFFFFF"/>
                  </a:solidFill>
                  <a:latin typeface="Arial"/>
                  <a:ea typeface="新細明體" panose="02020500000000000000" pitchFamily="18" charset="-120"/>
                  <a:sym typeface="Arial"/>
                </a:endParaRPr>
              </a:p>
            </p:txBody>
          </p:sp>
        </p:grpSp>
      </p:grp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ABFEDF10-7BAF-45DD-A750-6BAC3CA5EE3B}"/>
              </a:ext>
            </a:extLst>
          </p:cNvPr>
          <p:cNvGrpSpPr/>
          <p:nvPr/>
        </p:nvGrpSpPr>
        <p:grpSpPr>
          <a:xfrm>
            <a:off x="8336806" y="2373067"/>
            <a:ext cx="3750562" cy="2344528"/>
            <a:chOff x="8336806" y="2564347"/>
            <a:chExt cx="3750562" cy="2344528"/>
          </a:xfrm>
        </p:grpSpPr>
        <p:sp>
          <p:nvSpPr>
            <p:cNvPr id="56" name="Rounded Rectangle 9">
              <a:extLst>
                <a:ext uri="{FF2B5EF4-FFF2-40B4-BE49-F238E27FC236}">
                  <a16:creationId xmlns:a16="http://schemas.microsoft.com/office/drawing/2014/main" id="{9B59202D-BD68-4F75-A808-F34142E5C3D1}"/>
                </a:ext>
              </a:extLst>
            </p:cNvPr>
            <p:cNvSpPr/>
            <p:nvPr/>
          </p:nvSpPr>
          <p:spPr>
            <a:xfrm>
              <a:off x="8336806" y="2564347"/>
              <a:ext cx="3750562" cy="234452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5CB85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00000">
                <a:defRPr sz="1100">
                  <a:latin typeface="Microsoft JhengHei"/>
                </a:defRPr>
              </a:pPr>
              <a:r>
                <a:rPr sz="2600" b="1" dirty="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填報</a:t>
              </a:r>
              <a:r>
                <a:rPr lang="zh-TW" altLang="en-US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曾修讀人數</a:t>
              </a:r>
              <a:endParaRPr 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ts val="2700"/>
                </a:lnSpc>
                <a:buFont typeface="Arial" panose="020B0604020202020204" pitchFamily="34" charset="0"/>
                <a:buChar char="•"/>
                <a:defRPr sz="1100">
                  <a:latin typeface="Microsoft JhengHei"/>
                </a:defRPr>
              </a:pPr>
              <a:endPara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342900" indent="-342900">
                <a:lnSpc>
                  <a:spcPts val="2700"/>
                </a:lnSpc>
                <a:buClr>
                  <a:schemeClr val="tx1"/>
                </a:buClr>
                <a:buFont typeface="Wingdings" panose="05000000000000000000" pitchFamily="2" charset="2"/>
                <a:buChar char="l"/>
                <a:defRPr sz="1100">
                  <a:latin typeface="Microsoft JhengHei"/>
                </a:defRPr>
              </a:pPr>
              <a:r>
                <a:rPr lang="zh-TW" altLang="en-US" sz="2000" b="1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以「人數」統計，不以「人次」計算</a:t>
              </a: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；同一位學生修讀多門</a:t>
              </a:r>
              <a:r>
                <a:rPr lang="en-US" altLang="zh-TW" sz="2000" dirty="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臺灣歷史或文化</a:t>
              </a: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相關課程，仍只列計</a:t>
              </a:r>
              <a:r>
                <a:rPr lang="en-US" altLang="zh-TW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</a:t>
              </a:r>
              <a:endPara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ts val="2700"/>
                </a:lnSpc>
                <a:defRPr sz="1100">
                  <a:latin typeface="Microsoft JhengHei"/>
                </a:defRPr>
              </a:pPr>
              <a:endParaRPr lang="zh-TW" altLang="en-US" sz="17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57" name="群組 56">
              <a:extLst>
                <a:ext uri="{FF2B5EF4-FFF2-40B4-BE49-F238E27FC236}">
                  <a16:creationId xmlns:a16="http://schemas.microsoft.com/office/drawing/2014/main" id="{9CBDD047-2AB5-4F6B-BDF7-66DB54A1A4D6}"/>
                </a:ext>
              </a:extLst>
            </p:cNvPr>
            <p:cNvGrpSpPr/>
            <p:nvPr/>
          </p:nvGrpSpPr>
          <p:grpSpPr>
            <a:xfrm>
              <a:off x="8413166" y="2620242"/>
              <a:ext cx="975932" cy="636527"/>
              <a:chOff x="276469" y="6387157"/>
              <a:chExt cx="504056" cy="373719"/>
            </a:xfrm>
          </p:grpSpPr>
          <p:sp>
            <p:nvSpPr>
              <p:cNvPr id="58" name="Oval 25">
                <a:extLst>
                  <a:ext uri="{FF2B5EF4-FFF2-40B4-BE49-F238E27FC236}">
                    <a16:creationId xmlns:a16="http://schemas.microsoft.com/office/drawing/2014/main" id="{DF4B2E15-DA1D-41F8-83CA-54E99615EB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1080" y="6387157"/>
                <a:ext cx="372927" cy="373719"/>
              </a:xfrm>
              <a:prstGeom prst="ellipse">
                <a:avLst/>
              </a:prstGeom>
              <a:solidFill>
                <a:srgbClr val="77933C"/>
              </a:solidFill>
              <a:ln w="34925">
                <a:solidFill>
                  <a:srgbClr val="F9F9F6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6000" kern="0">
                  <a:cs typeface="Arial"/>
                  <a:sym typeface="Arial"/>
                </a:endParaRPr>
              </a:p>
            </p:txBody>
          </p:sp>
          <p:sp>
            <p:nvSpPr>
              <p:cNvPr id="59" name="流程圖: 程序 58">
                <a:extLst>
                  <a:ext uri="{FF2B5EF4-FFF2-40B4-BE49-F238E27FC236}">
                    <a16:creationId xmlns:a16="http://schemas.microsoft.com/office/drawing/2014/main" id="{7A87E97E-E9D8-453A-A3DB-C24032450F91}"/>
                  </a:ext>
                </a:extLst>
              </p:cNvPr>
              <p:cNvSpPr/>
              <p:nvPr/>
            </p:nvSpPr>
            <p:spPr>
              <a:xfrm>
                <a:off x="276469" y="6462499"/>
                <a:ext cx="504056" cy="216025"/>
              </a:xfrm>
              <a:prstGeom prst="flowChartProcess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r>
                  <a:rPr lang="en-US" altLang="zh-TW" sz="6000" b="1" kern="0" dirty="0">
                    <a:solidFill>
                      <a:srgbClr val="FFFFFF"/>
                    </a:solidFill>
                    <a:latin typeface="Arial"/>
                    <a:ea typeface="新細明體" panose="02020500000000000000" pitchFamily="18" charset="-120"/>
                    <a:sym typeface="Arial"/>
                  </a:rPr>
                  <a:t>3</a:t>
                </a:r>
                <a:endParaRPr lang="zh-TW" altLang="en-US" sz="6000" b="1" kern="0" dirty="0">
                  <a:solidFill>
                    <a:srgbClr val="FFFFFF"/>
                  </a:solidFill>
                  <a:latin typeface="Arial"/>
                  <a:ea typeface="新細明體" panose="02020500000000000000" pitchFamily="18" charset="-120"/>
                  <a:sym typeface="Arial"/>
                </a:endParaRPr>
              </a:p>
            </p:txBody>
          </p:sp>
        </p:grpSp>
      </p:grpSp>
      <p:cxnSp>
        <p:nvCxnSpPr>
          <p:cNvPr id="60" name="直線單箭頭接點 59">
            <a:extLst>
              <a:ext uri="{FF2B5EF4-FFF2-40B4-BE49-F238E27FC236}">
                <a16:creationId xmlns:a16="http://schemas.microsoft.com/office/drawing/2014/main" id="{A71D1F67-0F47-4CD0-8CA0-D27DFBFE3EB2}"/>
              </a:ext>
            </a:extLst>
          </p:cNvPr>
          <p:cNvCxnSpPr>
            <a:cxnSpLocks/>
          </p:cNvCxnSpPr>
          <p:nvPr/>
        </p:nvCxnSpPr>
        <p:spPr>
          <a:xfrm>
            <a:off x="3835044" y="3630292"/>
            <a:ext cx="465201" cy="2739"/>
          </a:xfrm>
          <a:prstGeom prst="straightConnector1">
            <a:avLst/>
          </a:prstGeom>
          <a:ln w="76200">
            <a:solidFill>
              <a:srgbClr val="7F7F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單箭頭接點 60">
            <a:extLst>
              <a:ext uri="{FF2B5EF4-FFF2-40B4-BE49-F238E27FC236}">
                <a16:creationId xmlns:a16="http://schemas.microsoft.com/office/drawing/2014/main" id="{4A1CA08A-848B-4574-98C8-7361CFC13309}"/>
              </a:ext>
            </a:extLst>
          </p:cNvPr>
          <p:cNvCxnSpPr>
            <a:cxnSpLocks/>
          </p:cNvCxnSpPr>
          <p:nvPr/>
        </p:nvCxnSpPr>
        <p:spPr>
          <a:xfrm flipV="1">
            <a:off x="8124954" y="3636418"/>
            <a:ext cx="444446" cy="1974"/>
          </a:xfrm>
          <a:prstGeom prst="straightConnector1">
            <a:avLst/>
          </a:prstGeom>
          <a:ln w="76200">
            <a:solidFill>
              <a:srgbClr val="7F7F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4" name="表格 63">
            <a:extLst>
              <a:ext uri="{FF2B5EF4-FFF2-40B4-BE49-F238E27FC236}">
                <a16:creationId xmlns:a16="http://schemas.microsoft.com/office/drawing/2014/main" id="{C320D68C-2C2A-474E-8808-296C6F401D7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88277" y="4874349"/>
          <a:ext cx="11851323" cy="1753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1323">
                  <a:extLst>
                    <a:ext uri="{9D8B030D-6E8A-4147-A177-3AD203B41FA5}">
                      <a16:colId xmlns:a16="http://schemas.microsoft.com/office/drawing/2014/main" val="1072936065"/>
                    </a:ext>
                  </a:extLst>
                </a:gridCol>
              </a:tblGrid>
              <a:tr h="438401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⚠️填表注意事項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213588"/>
                  </a:ext>
                </a:extLst>
              </a:tr>
              <a:tr h="43840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正式學籍在學境外學生，含僑生、港澳生、大陸地區來臺學生、外國學生及國際專修部華語先修生</a:t>
                      </a:r>
                      <a:endParaRPr lang="en-US" altLang="zh-TW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95809"/>
                  </a:ext>
                </a:extLst>
              </a:tr>
              <a:tr h="43840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前一學年度下學期入學之境外學生，非屬本期統計範疇</a:t>
                      </a:r>
                      <a:r>
                        <a:rPr lang="zh-TW" altLang="zh-TW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，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請勿列計</a:t>
                      </a:r>
                      <a:endParaRPr lang="en-US" altLang="zh-TW" sz="20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919167"/>
                  </a:ext>
                </a:extLst>
              </a:tr>
              <a:tr h="43840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匯入資料來源：</a:t>
                      </a:r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「學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4.</a:t>
                      </a:r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僑生及港澳生學生」、「學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4-2.</a:t>
                      </a:r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大陸地區來臺學生」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及</a:t>
                      </a:r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「學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5.</a:t>
                      </a:r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外國學生」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835661"/>
                  </a:ext>
                </a:extLst>
              </a:tr>
            </a:tbl>
          </a:graphicData>
        </a:graphic>
      </p:graphicFrame>
      <p:sp>
        <p:nvSpPr>
          <p:cNvPr id="23" name="Rounded Rectangle 3">
            <a:extLst>
              <a:ext uri="{FF2B5EF4-FFF2-40B4-BE49-F238E27FC236}">
                <a16:creationId xmlns:a16="http://schemas.microsoft.com/office/drawing/2014/main" id="{051C24A6-F430-4DFD-BBBE-A6FBDA95CFA0}"/>
              </a:ext>
            </a:extLst>
          </p:cNvPr>
          <p:cNvSpPr/>
          <p:nvPr/>
        </p:nvSpPr>
        <p:spPr>
          <a:xfrm>
            <a:off x="7682836" y="68131"/>
            <a:ext cx="4187586" cy="69000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彙整單位：國際暨兩岸合作組</a:t>
            </a:r>
            <a:endParaRPr lang="en-US" altLang="zh-TW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相關單位：通識教育中心、各學系</a:t>
            </a:r>
          </a:p>
        </p:txBody>
      </p:sp>
    </p:spTree>
    <p:extLst>
      <p:ext uri="{BB962C8B-B14F-4D97-AF65-F5344CB8AC3E}">
        <p14:creationId xmlns:p14="http://schemas.microsoft.com/office/powerpoint/2010/main" val="4498782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3.2.27</a:t>
            </a: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3F7BD32E-037F-44C1-9984-7F060A4AC718}"/>
              </a:ext>
            </a:extLst>
          </p:cNvPr>
          <p:cNvSpPr/>
          <p:nvPr/>
        </p:nvSpPr>
        <p:spPr>
          <a:xfrm>
            <a:off x="449130" y="1764201"/>
            <a:ext cx="11027523" cy="1520175"/>
          </a:xfrm>
          <a:prstGeom prst="roundRect">
            <a:avLst/>
          </a:prstGeom>
          <a:solidFill>
            <a:srgbClr val="C4E7F2"/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C9C9FF"/>
              </a:highlight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學生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為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114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學年度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月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15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日具正式學籍之在學境外學生，於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113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學年度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曾修讀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「臺灣概論」及「臺灣社會」兩門課程，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應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列計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人，非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人次</a:t>
            </a:r>
          </a:p>
        </p:txBody>
      </p:sp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187B3417-1419-4D75-B507-0602AF28D747}"/>
              </a:ext>
            </a:extLst>
          </p:cNvPr>
          <p:cNvSpPr/>
          <p:nvPr/>
        </p:nvSpPr>
        <p:spPr>
          <a:xfrm>
            <a:off x="449130" y="3429000"/>
            <a:ext cx="11027523" cy="1450800"/>
          </a:xfrm>
          <a:prstGeom prst="roundRect">
            <a:avLst/>
          </a:prstGeom>
          <a:solidFill>
            <a:srgbClr val="C4E7F2"/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日具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正式學籍之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在學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境外學生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，於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下</a:t>
            </a:r>
            <a:r>
              <a:rPr kumimoji="0" lang="zh-TW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學期修讀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臺灣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歷史」課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程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，也可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列計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</a:p>
        </p:txBody>
      </p:sp>
      <p:sp>
        <p:nvSpPr>
          <p:cNvPr id="13" name="Rounded Rectangle 4">
            <a:extLst>
              <a:ext uri="{FF2B5EF4-FFF2-40B4-BE49-F238E27FC236}">
                <a16:creationId xmlns:a16="http://schemas.microsoft.com/office/drawing/2014/main" id="{465683B9-A9F1-479D-BE23-3D261D92DC7A}"/>
              </a:ext>
            </a:extLst>
          </p:cNvPr>
          <p:cNvSpPr/>
          <p:nvPr/>
        </p:nvSpPr>
        <p:spPr>
          <a:xfrm>
            <a:off x="449130" y="5024424"/>
            <a:ext cx="11027523" cy="160955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於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學年度下學期入學，因其於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前一學年度（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學年度）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日尚未具備正式學籍之在學境外學生身分，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非本期統計對象，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請勿列計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FECB29F5-31C2-4B3D-B5D2-92430C8BE3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37. 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境外學生修讀臺灣文化相關課程情形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241CA94-A817-47BB-B2BE-A825F3202B4B}"/>
              </a:ext>
            </a:extLst>
          </p:cNvPr>
          <p:cNvSpPr txBox="1"/>
          <p:nvPr/>
        </p:nvSpPr>
        <p:spPr>
          <a:xfrm>
            <a:off x="379028" y="1068116"/>
            <a:ext cx="6158204" cy="501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>
                <a:solidFill>
                  <a:srgbClr val="000000"/>
                </a:solidFill>
              </a:defRPr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📝填報範例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8432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3.2.28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F5B1E89-5591-4193-99C4-D5B98A6B30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輔導人員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    			 (3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4B70F946-15E5-447B-8B7D-985E8A4A2E4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21298" y="1066259"/>
          <a:ext cx="11875633" cy="129738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97146">
                  <a:extLst>
                    <a:ext uri="{9D8B030D-6E8A-4147-A177-3AD203B41FA5}">
                      <a16:colId xmlns:a16="http://schemas.microsoft.com/office/drawing/2014/main" val="646316093"/>
                    </a:ext>
                  </a:extLst>
                </a:gridCol>
                <a:gridCol w="527189">
                  <a:extLst>
                    <a:ext uri="{9D8B030D-6E8A-4147-A177-3AD203B41FA5}">
                      <a16:colId xmlns:a16="http://schemas.microsoft.com/office/drawing/2014/main" val="812488231"/>
                    </a:ext>
                  </a:extLst>
                </a:gridCol>
                <a:gridCol w="998885">
                  <a:extLst>
                    <a:ext uri="{9D8B030D-6E8A-4147-A177-3AD203B41FA5}">
                      <a16:colId xmlns:a16="http://schemas.microsoft.com/office/drawing/2014/main" val="3642007511"/>
                    </a:ext>
                  </a:extLst>
                </a:gridCol>
                <a:gridCol w="2376977">
                  <a:extLst>
                    <a:ext uri="{9D8B030D-6E8A-4147-A177-3AD203B41FA5}">
                      <a16:colId xmlns:a16="http://schemas.microsoft.com/office/drawing/2014/main" val="923186455"/>
                    </a:ext>
                  </a:extLst>
                </a:gridCol>
                <a:gridCol w="2691440">
                  <a:extLst>
                    <a:ext uri="{9D8B030D-6E8A-4147-A177-3AD203B41FA5}">
                      <a16:colId xmlns:a16="http://schemas.microsoft.com/office/drawing/2014/main" val="2728789059"/>
                    </a:ext>
                  </a:extLst>
                </a:gridCol>
                <a:gridCol w="2275238">
                  <a:extLst>
                    <a:ext uri="{9D8B030D-6E8A-4147-A177-3AD203B41FA5}">
                      <a16:colId xmlns:a16="http://schemas.microsoft.com/office/drawing/2014/main" val="865175353"/>
                    </a:ext>
                  </a:extLst>
                </a:gridCol>
                <a:gridCol w="2108758">
                  <a:extLst>
                    <a:ext uri="{9D8B030D-6E8A-4147-A177-3AD203B41FA5}">
                      <a16:colId xmlns:a16="http://schemas.microsoft.com/office/drawing/2014/main" val="190166566"/>
                    </a:ext>
                  </a:extLst>
                </a:gridCol>
              </a:tblGrid>
              <a:tr h="477369">
                <a:tc rowSpan="2"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專、兼任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輔導人員數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就業輔導人員數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499336"/>
                  </a:ext>
                </a:extLst>
              </a:tr>
              <a:tr h="50177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具專業證照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不具專業證照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具專業證照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不具專業證照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9358965"/>
                  </a:ext>
                </a:extLst>
              </a:tr>
              <a:tr h="318246">
                <a:tc>
                  <a:txBody>
                    <a:bodyPr/>
                    <a:lstStyle/>
                    <a:p>
                      <a:pPr algn="ctr"/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7897406"/>
                  </a:ext>
                </a:extLst>
              </a:tr>
            </a:tbl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46106D01-5A0E-4370-933A-7E8404696EAA}"/>
              </a:ext>
            </a:extLst>
          </p:cNvPr>
          <p:cNvSpPr/>
          <p:nvPr/>
        </p:nvSpPr>
        <p:spPr>
          <a:xfrm>
            <a:off x="304616" y="2363645"/>
            <a:ext cx="11965337" cy="699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TW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本表</a:t>
            </a: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</a:t>
            </a:r>
            <a:r>
              <a:rPr lang="en-US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zh-TW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起</a:t>
            </a: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刪除</a:t>
            </a:r>
            <a:r>
              <a:rPr lang="zh-TW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，學校無須填報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5E70A713-6377-4DE4-8E38-8D2EFABE8E7C}"/>
              </a:ext>
            </a:extLst>
          </p:cNvPr>
          <p:cNvCxnSpPr/>
          <p:nvPr/>
        </p:nvCxnSpPr>
        <p:spPr>
          <a:xfrm>
            <a:off x="129364" y="1068096"/>
            <a:ext cx="11867567" cy="12973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0ABAA462-87C3-44FA-AD68-8B6980347175}"/>
              </a:ext>
            </a:extLst>
          </p:cNvPr>
          <p:cNvCxnSpPr/>
          <p:nvPr/>
        </p:nvCxnSpPr>
        <p:spPr>
          <a:xfrm flipV="1">
            <a:off x="129364" y="1068096"/>
            <a:ext cx="11867567" cy="12973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3.2.29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F5B1E89-5591-4193-99C4-D5B98A6B30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3-1.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專業輔導人員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    			 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73EDCD2A-32BE-4790-952C-9176267424A3}"/>
              </a:ext>
            </a:extLst>
          </p:cNvPr>
          <p:cNvSpPr/>
          <p:nvPr/>
        </p:nvSpPr>
        <p:spPr>
          <a:xfrm>
            <a:off x="369104" y="1786950"/>
            <a:ext cx="11428209" cy="182835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08150" indent="-1708150">
              <a:lnSpc>
                <a:spcPts val="32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📢 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蒐集目的</a:t>
            </a:r>
            <a:r>
              <a:rPr lang="zh-TW" altLang="en-US" sz="20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：配合教育部為</a:t>
            </a:r>
            <a:r>
              <a:rPr lang="en-US" altLang="zh-TW" sz="2000" b="1" kern="1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掌握學校依</a:t>
            </a:r>
            <a:r>
              <a:rPr lang="zh-TW" altLang="en-US" sz="20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「學生輔導</a:t>
            </a:r>
            <a:r>
              <a:rPr lang="en-US" altLang="zh-TW" sz="20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法</a:t>
            </a:r>
            <a:r>
              <a:rPr lang="zh-TW" altLang="en-US" sz="20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en-US" altLang="zh-TW" sz="2000" b="1" kern="1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進用之專業輔導人力，作為學生輔導人力配置之參考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32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⏰ 填報時程：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月填報當年度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日現有資料</a:t>
            </a:r>
            <a:endParaRPr lang="en-US" altLang="zh-TW" sz="20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3200"/>
              </a:lnSpc>
              <a:defRPr sz="1300" b="0">
                <a:solidFill>
                  <a:srgbClr val="000000"/>
                </a:solidFill>
              </a:defRPr>
            </a:pP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🎯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本表填報</a:t>
            </a:r>
            <a:r>
              <a:rPr lang="zh-TW" altLang="en-US" sz="20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：專任專業輔導人員數、兼任服務時數可折抵人數</a:t>
            </a: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E8F45E58-8CD3-4A92-A7BD-BC267881E49A}"/>
              </a:ext>
            </a:extLst>
          </p:cNvPr>
          <p:cNvSpPr/>
          <p:nvPr/>
        </p:nvSpPr>
        <p:spPr>
          <a:xfrm>
            <a:off x="408870" y="5915610"/>
            <a:ext cx="11388443" cy="653140"/>
          </a:xfrm>
          <a:prstGeom prst="roundRect">
            <a:avLst/>
          </a:prstGeom>
          <a:solidFill>
            <a:srgbClr val="FFF0C1"/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ctr">
              <a:lnSpc>
                <a:spcPct val="150000"/>
              </a:lnSpc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📌 填報提醒：三項條件缺一不可；只有證照，不能直接列為專任。</a:t>
            </a:r>
          </a:p>
        </p:txBody>
      </p:sp>
      <p:sp>
        <p:nvSpPr>
          <p:cNvPr id="13" name="Rounded Rectangle 6">
            <a:extLst>
              <a:ext uri="{FF2B5EF4-FFF2-40B4-BE49-F238E27FC236}">
                <a16:creationId xmlns:a16="http://schemas.microsoft.com/office/drawing/2014/main" id="{393ABDCA-216D-43B8-985D-C660EF26ED78}"/>
              </a:ext>
            </a:extLst>
          </p:cNvPr>
          <p:cNvSpPr/>
          <p:nvPr/>
        </p:nvSpPr>
        <p:spPr>
          <a:xfrm>
            <a:off x="369104" y="3711015"/>
            <a:ext cx="11428209" cy="2101962"/>
          </a:xfrm>
          <a:prstGeom prst="roundRect">
            <a:avLst/>
          </a:prstGeom>
          <a:solidFill>
            <a:srgbClr val="E4D1FF"/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150000"/>
              </a:lnSpc>
            </a:pP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✅專任專業輔導人員認定：需同時符合以下三項條件</a:t>
            </a:r>
            <a:endParaRPr lang="en-US" altLang="zh-TW" sz="20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20000" indent="-457200" algn="l">
              <a:lnSpc>
                <a:spcPct val="150000"/>
              </a:lnSpc>
              <a:buAutoNum type="arabicPeriod"/>
            </a:pP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具備專業證照：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臨床心理師、諮商心理師或社會工作師。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20000" indent="-457200" algn="l">
              <a:lnSpc>
                <a:spcPct val="150000"/>
              </a:lnSpc>
              <a:buAutoNum type="arabicPeriod"/>
            </a:pP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任職專責單位：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實際任職於校內輔導諮商等專責單位。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20000" indent="-457200" algn="l">
              <a:lnSpc>
                <a:spcPct val="150000"/>
              </a:lnSpc>
              <a:buAutoNum type="arabicPeriod"/>
            </a:pP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實際從事輔導：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實際從事學生輔導工作，負責介入性及處遇性輔導。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87D7DD62-2DE6-413F-A6C4-337B99937F3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08870" y="942975"/>
          <a:ext cx="11414026" cy="76466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32175">
                  <a:extLst>
                    <a:ext uri="{9D8B030D-6E8A-4147-A177-3AD203B41FA5}">
                      <a16:colId xmlns:a16="http://schemas.microsoft.com/office/drawing/2014/main" val="1467689008"/>
                    </a:ext>
                  </a:extLst>
                </a:gridCol>
                <a:gridCol w="5017517">
                  <a:extLst>
                    <a:ext uri="{9D8B030D-6E8A-4147-A177-3AD203B41FA5}">
                      <a16:colId xmlns:a16="http://schemas.microsoft.com/office/drawing/2014/main" val="2135402008"/>
                    </a:ext>
                  </a:extLst>
                </a:gridCol>
                <a:gridCol w="5564334">
                  <a:extLst>
                    <a:ext uri="{9D8B030D-6E8A-4147-A177-3AD203B41FA5}">
                      <a16:colId xmlns:a16="http://schemas.microsoft.com/office/drawing/2014/main" val="2108284805"/>
                    </a:ext>
                  </a:extLst>
                </a:gridCol>
              </a:tblGrid>
              <a:tr h="304800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專業輔導人員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具證照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871419"/>
                  </a:ext>
                </a:extLst>
              </a:tr>
              <a:tr h="2476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兼任服務時數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576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小時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可折抵人數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該學年度預估可折抵人數列計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848917"/>
                  </a:ext>
                </a:extLst>
              </a:tr>
              <a:tr h="20122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715331"/>
                  </a:ext>
                </a:extLst>
              </a:tr>
            </a:tbl>
          </a:graphicData>
        </a:graphic>
      </p:graphicFrame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D99AA87F-4244-479D-A4AF-03CE39F80832}"/>
              </a:ext>
            </a:extLst>
          </p:cNvPr>
          <p:cNvSpPr/>
          <p:nvPr/>
        </p:nvSpPr>
        <p:spPr>
          <a:xfrm>
            <a:off x="7783504" y="2620649"/>
            <a:ext cx="3896641" cy="432944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彙整單位：學務處身心健康中心</a:t>
            </a:r>
            <a:endParaRPr lang="en-US" altLang="zh-TW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839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47">
            <a:extLst>
              <a:ext uri="{FF2B5EF4-FFF2-40B4-BE49-F238E27FC236}">
                <a16:creationId xmlns:a16="http://schemas.microsoft.com/office/drawing/2014/main" id="{60851637-6DF0-4CA9-88E9-AFEE33214F08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3.2.30</a:t>
            </a:r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8CFABBF5-70AE-463E-B6C2-3EB8C6EE3BCB}"/>
              </a:ext>
            </a:extLst>
          </p:cNvPr>
          <p:cNvSpPr txBox="1">
            <a:spLocks noChangeArrowheads="1"/>
          </p:cNvSpPr>
          <p:nvPr/>
        </p:nvSpPr>
        <p:spPr>
          <a:xfrm>
            <a:off x="9336" y="363118"/>
            <a:ext cx="12182664" cy="498548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kumimoji="0" lang="en-US" altLang="zh-TW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3-1.</a:t>
            </a:r>
            <a:r>
              <a:rPr kumimoji="0" lang="zh-TW" altLang="en-US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0" lang="zh-TW" altLang="zh-TW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專業輔導人員</a:t>
            </a:r>
            <a:r>
              <a:rPr kumimoji="0" lang="en-US" altLang="zh-TW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    			 (</a:t>
            </a:r>
            <a:r>
              <a:rPr kumimoji="0" lang="en-US" altLang="zh-TW" sz="3000" b="1" i="0" u="none" strike="noStrike" kern="1200" cap="all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kumimoji="0" lang="zh-TW" altLang="en-US" sz="3000" b="1" i="0" u="none" strike="noStrike" kern="1200" cap="all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kumimoji="0" lang="zh-TW" altLang="en-US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kumimoji="0" lang="en-US" altLang="zh-TW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kumimoji="0" lang="zh-TW" altLang="en-US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kumimoji="0" lang="zh-TW" altLang="zh-TW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kumimoji="0" lang="en-US" altLang="zh-TW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kumimoji="0" lang="zh-TW" altLang="en-US" sz="30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3BC3FFDA-109B-432F-B7B6-2E682F012748}"/>
              </a:ext>
            </a:extLst>
          </p:cNvPr>
          <p:cNvGrpSpPr/>
          <p:nvPr/>
        </p:nvGrpSpPr>
        <p:grpSpPr>
          <a:xfrm>
            <a:off x="380439" y="2349230"/>
            <a:ext cx="4534717" cy="3355525"/>
            <a:chOff x="64314" y="2570312"/>
            <a:chExt cx="3896414" cy="4168401"/>
          </a:xfrm>
        </p:grpSpPr>
        <p:sp>
          <p:nvSpPr>
            <p:cNvPr id="9" name="Rounded Rectangle 7">
              <a:extLst>
                <a:ext uri="{FF2B5EF4-FFF2-40B4-BE49-F238E27FC236}">
                  <a16:creationId xmlns:a16="http://schemas.microsoft.com/office/drawing/2014/main" id="{F99AAC5E-4845-44DD-81EE-85A3E1329AAB}"/>
                </a:ext>
              </a:extLst>
            </p:cNvPr>
            <p:cNvSpPr/>
            <p:nvPr/>
          </p:nvSpPr>
          <p:spPr>
            <a:xfrm>
              <a:off x="64314" y="2570312"/>
              <a:ext cx="3896414" cy="4168401"/>
            </a:xfrm>
            <a:prstGeom prst="roundRect">
              <a:avLst/>
            </a:prstGeom>
            <a:solidFill>
              <a:srgbClr val="F8EFF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00000">
                <a:defRPr sz="1100">
                  <a:latin typeface="Microsoft JhengHei"/>
                </a:defRPr>
              </a:pPr>
              <a:r>
                <a:rPr lang="zh-TW" altLang="en-US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可列計服務時數</a:t>
              </a:r>
              <a:endPara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>
                <a:lnSpc>
                  <a:spcPts val="3000"/>
                </a:lnSpc>
                <a:defRPr sz="1100">
                  <a:latin typeface="Microsoft JhengHei"/>
                </a:defRPr>
              </a:pPr>
              <a:r>
                <a:rPr lang="zh-TW" altLang="en-US" sz="20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人員範圍</a:t>
              </a:r>
              <a:endParaRPr lang="en-US" altLang="zh-TW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lnSpc>
                  <a:spcPts val="3000"/>
                </a:lnSpc>
                <a:buFont typeface="Wingdings" panose="05000000000000000000" pitchFamily="2" charset="2"/>
                <a:buChar char="l"/>
              </a:pPr>
              <a:r>
                <a:rPr lang="en-US" altLang="zh-TW" sz="1600" b="1" dirty="0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兼任專業輔導人員</a:t>
              </a:r>
              <a:endPara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342900" indent="-342900">
                <a:lnSpc>
                  <a:spcPts val="3000"/>
                </a:lnSpc>
                <a:buFont typeface="Wingdings" panose="05000000000000000000" pitchFamily="2" charset="2"/>
                <a:buChar char="l"/>
              </a:pPr>
              <a:r>
                <a:rPr lang="en-US" altLang="zh-TW" sz="1600" b="1" dirty="0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具專業證照之系所教師</a:t>
              </a:r>
              <a:endPara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342900" indent="-342900">
                <a:lnSpc>
                  <a:spcPts val="3000"/>
                </a:lnSpc>
                <a:buFont typeface="Wingdings" panose="05000000000000000000" pitchFamily="2" charset="2"/>
                <a:buChar char="l"/>
              </a:pPr>
              <a:r>
                <a:rPr lang="en-US" altLang="zh-TW" sz="1600" b="1" dirty="0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未任職專責單位之專業輔導人員</a:t>
              </a:r>
              <a:endPara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0" indent="0" algn="ctr">
                <a:lnSpc>
                  <a:spcPts val="3000"/>
                </a:lnSpc>
                <a:buNone/>
              </a:pPr>
              <a:r>
                <a:rPr lang="zh-TW" altLang="en-US" sz="20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工作內容</a:t>
              </a:r>
              <a:endPara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342900" indent="-342900">
                <a:lnSpc>
                  <a:spcPts val="3000"/>
                </a:lnSpc>
                <a:buFont typeface="Wingdings" panose="05000000000000000000" pitchFamily="2" charset="2"/>
                <a:buChar char="l"/>
              </a:pPr>
              <a:r>
                <a:rPr lang="en-US" altLang="zh-TW" sz="1600" b="1" dirty="0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利用公餘時間，協助介入性或處遇性輔導</a:t>
              </a:r>
              <a:endPara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0" indent="0" algn="ctr">
                <a:lnSpc>
                  <a:spcPts val="3000"/>
                </a:lnSpc>
                <a:buNone/>
              </a:pPr>
              <a:r>
                <a:rPr lang="zh-TW" altLang="en-US" sz="16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人員範圍 </a:t>
              </a:r>
              <a:r>
                <a:rPr lang="en-US" altLang="zh-TW" sz="16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+ </a:t>
              </a:r>
              <a:r>
                <a:rPr lang="zh-TW" altLang="en-US" sz="16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工作內容皆符合，時數才可列計</a:t>
              </a:r>
              <a:endParaRPr lang="en-US" altLang="zh-TW" sz="16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endParaRPr lang="en-US" altLang="zh-TW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43E92094-4CE3-42C4-BAD1-E95407DEA12F}"/>
                </a:ext>
              </a:extLst>
            </p:cNvPr>
            <p:cNvGrpSpPr/>
            <p:nvPr/>
          </p:nvGrpSpPr>
          <p:grpSpPr>
            <a:xfrm>
              <a:off x="168546" y="2638636"/>
              <a:ext cx="981593" cy="822655"/>
              <a:chOff x="280090" y="6019564"/>
              <a:chExt cx="504056" cy="506127"/>
            </a:xfrm>
          </p:grpSpPr>
          <p:sp>
            <p:nvSpPr>
              <p:cNvPr id="11" name="Oval 25">
                <a:extLst>
                  <a:ext uri="{FF2B5EF4-FFF2-40B4-BE49-F238E27FC236}">
                    <a16:creationId xmlns:a16="http://schemas.microsoft.com/office/drawing/2014/main" id="{13832CD4-972E-49BC-9D9B-5449C2DBEC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0619" y="6019564"/>
                <a:ext cx="324037" cy="50612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4925">
                <a:noFill/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6000" kern="0"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" name="流程圖: 程序 11">
                <a:extLst>
                  <a:ext uri="{FF2B5EF4-FFF2-40B4-BE49-F238E27FC236}">
                    <a16:creationId xmlns:a16="http://schemas.microsoft.com/office/drawing/2014/main" id="{DA8E1F77-33A9-4BF4-9DFE-5266429C5D9B}"/>
                  </a:ext>
                </a:extLst>
              </p:cNvPr>
              <p:cNvSpPr/>
              <p:nvPr/>
            </p:nvSpPr>
            <p:spPr>
              <a:xfrm>
                <a:off x="280090" y="6141455"/>
                <a:ext cx="504056" cy="216025"/>
              </a:xfrm>
              <a:prstGeom prst="flowChartProcess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r>
                  <a:rPr lang="en-US" altLang="zh-TW" sz="5000" b="1" kern="0" dirty="0">
                    <a:solidFill>
                      <a:srgbClr val="FFFFFF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  <a:sym typeface="Arial"/>
                  </a:rPr>
                  <a:t>1</a:t>
                </a:r>
                <a:endParaRPr lang="zh-TW" altLang="en-US" sz="5000" b="1" kern="0" dirty="0">
                  <a:solidFill>
                    <a:srgbClr val="FFFFFF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Arial"/>
                </a:endParaRPr>
              </a:p>
            </p:txBody>
          </p:sp>
        </p:grp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764A98AC-F7A8-4969-9DE6-C92806D074C9}"/>
              </a:ext>
            </a:extLst>
          </p:cNvPr>
          <p:cNvGrpSpPr/>
          <p:nvPr/>
        </p:nvGrpSpPr>
        <p:grpSpPr>
          <a:xfrm>
            <a:off x="5036464" y="2393960"/>
            <a:ext cx="6841406" cy="1748194"/>
            <a:chOff x="64314" y="2570312"/>
            <a:chExt cx="6660230" cy="1413683"/>
          </a:xfrm>
        </p:grpSpPr>
        <p:sp>
          <p:nvSpPr>
            <p:cNvPr id="14" name="Rounded Rectangle 7">
              <a:extLst>
                <a:ext uri="{FF2B5EF4-FFF2-40B4-BE49-F238E27FC236}">
                  <a16:creationId xmlns:a16="http://schemas.microsoft.com/office/drawing/2014/main" id="{18ACF0D4-5DDC-4CA5-9695-D766CBF713BD}"/>
                </a:ext>
              </a:extLst>
            </p:cNvPr>
            <p:cNvSpPr/>
            <p:nvPr/>
          </p:nvSpPr>
          <p:spPr>
            <a:xfrm>
              <a:off x="64314" y="2570312"/>
              <a:ext cx="6660230" cy="141368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00000">
                <a:lnSpc>
                  <a:spcPts val="2600"/>
                </a:lnSpc>
              </a:pPr>
              <a:r>
                <a:rPr lang="zh-TW" altLang="en-US" sz="1400" kern="100" dirty="0">
                  <a:solidFill>
                    <a:prstClr val="black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依</a:t>
              </a:r>
              <a:r>
                <a:rPr lang="en-US" altLang="zh-TW" sz="1400" kern="100" dirty="0">
                  <a:solidFill>
                    <a:prstClr val="black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《</a:t>
              </a:r>
              <a:r>
                <a:rPr lang="zh-TW" altLang="en-US" sz="1400" kern="100" dirty="0">
                  <a:solidFill>
                    <a:prstClr val="black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學生輔導法施行細則</a:t>
              </a:r>
              <a:r>
                <a:rPr lang="en-US" altLang="zh-TW" sz="1400" kern="100" dirty="0">
                  <a:solidFill>
                    <a:prstClr val="black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》</a:t>
              </a:r>
              <a:r>
                <a:rPr lang="zh-TW" altLang="en-US" sz="1400" kern="100" dirty="0">
                  <a:solidFill>
                    <a:prstClr val="black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第</a:t>
              </a:r>
              <a:r>
                <a:rPr lang="en-US" altLang="zh-TW" sz="1400" kern="100" dirty="0">
                  <a:solidFill>
                    <a:prstClr val="black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10</a:t>
              </a:r>
              <a:r>
                <a:rPr lang="zh-TW" altLang="en-US" sz="1400" kern="100" dirty="0">
                  <a:solidFill>
                    <a:prstClr val="black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條規定，專業輔導人員應以專任為原則</a:t>
              </a:r>
              <a:endPara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900000" indent="0">
                <a:lnSpc>
                  <a:spcPts val="2600"/>
                </a:lnSpc>
                <a:buNone/>
              </a:pPr>
              <a:r>
                <a:rPr lang="en-US" altLang="zh-TW" sz="2000" b="1" dirty="0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折抵上限｜先確認應置人數</a:t>
              </a:r>
              <a:endPara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900000" indent="0">
                <a:buNone/>
              </a:pPr>
              <a:endParaRPr lang="en-US" altLang="zh-TW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66D3252B-EC29-4FDA-9FBE-6C92A9C516DA}"/>
                </a:ext>
              </a:extLst>
            </p:cNvPr>
            <p:cNvGrpSpPr/>
            <p:nvPr/>
          </p:nvGrpSpPr>
          <p:grpSpPr>
            <a:xfrm>
              <a:off x="174290" y="2633749"/>
              <a:ext cx="981593" cy="491985"/>
              <a:chOff x="283039" y="6016560"/>
              <a:chExt cx="504056" cy="302687"/>
            </a:xfrm>
          </p:grpSpPr>
          <p:sp>
            <p:nvSpPr>
              <p:cNvPr id="16" name="Oval 25">
                <a:extLst>
                  <a:ext uri="{FF2B5EF4-FFF2-40B4-BE49-F238E27FC236}">
                    <a16:creationId xmlns:a16="http://schemas.microsoft.com/office/drawing/2014/main" id="{BEDB4568-FD0D-4692-B1CF-AD289AC6D0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502" y="6016560"/>
                <a:ext cx="365141" cy="302687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34925">
                <a:noFill/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6000" kern="0"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7" name="流程圖: 程序 16">
                <a:extLst>
                  <a:ext uri="{FF2B5EF4-FFF2-40B4-BE49-F238E27FC236}">
                    <a16:creationId xmlns:a16="http://schemas.microsoft.com/office/drawing/2014/main" id="{F472A56E-5A76-44B1-A002-2D76B4451DEE}"/>
                  </a:ext>
                </a:extLst>
              </p:cNvPr>
              <p:cNvSpPr/>
              <p:nvPr/>
            </p:nvSpPr>
            <p:spPr>
              <a:xfrm>
                <a:off x="283039" y="6058728"/>
                <a:ext cx="504056" cy="216025"/>
              </a:xfrm>
              <a:prstGeom prst="flowChartProcess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r>
                  <a:rPr lang="en-US" altLang="zh-TW" sz="5000" b="1" kern="0" dirty="0">
                    <a:solidFill>
                      <a:srgbClr val="FFFFFF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  <a:sym typeface="Arial"/>
                  </a:rPr>
                  <a:t>2</a:t>
                </a:r>
                <a:endParaRPr lang="zh-TW" altLang="en-US" sz="5000" b="1" kern="0" dirty="0">
                  <a:solidFill>
                    <a:srgbClr val="FFFFFF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Arial"/>
                </a:endParaRPr>
              </a:p>
            </p:txBody>
          </p:sp>
        </p:grpSp>
      </p:grpSp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AB99E602-A92C-46BB-99D1-0074B4CA44D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095999" y="3268892"/>
          <a:ext cx="556447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5394">
                  <a:extLst>
                    <a:ext uri="{9D8B030D-6E8A-4147-A177-3AD203B41FA5}">
                      <a16:colId xmlns:a16="http://schemas.microsoft.com/office/drawing/2014/main" val="3369378594"/>
                    </a:ext>
                  </a:extLst>
                </a:gridCol>
                <a:gridCol w="3629078">
                  <a:extLst>
                    <a:ext uri="{9D8B030D-6E8A-4147-A177-3AD203B41FA5}">
                      <a16:colId xmlns:a16="http://schemas.microsoft.com/office/drawing/2014/main" val="3326992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應置人數未達3人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應全部以專任方式設置</a:t>
                      </a:r>
                      <a:endParaRPr lang="en-US" altLang="zh-TW" sz="16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11747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應置人數達3人以上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兼任折抵不得超過應置總人數的1/3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390374"/>
                  </a:ext>
                </a:extLst>
              </a:tr>
            </a:tbl>
          </a:graphicData>
        </a:graphic>
      </p:graphicFrame>
      <p:grpSp>
        <p:nvGrpSpPr>
          <p:cNvPr id="3" name="群組 2">
            <a:extLst>
              <a:ext uri="{FF2B5EF4-FFF2-40B4-BE49-F238E27FC236}">
                <a16:creationId xmlns:a16="http://schemas.microsoft.com/office/drawing/2014/main" id="{2C483DE3-09FD-45F4-9D68-1D6D7A07409C}"/>
              </a:ext>
            </a:extLst>
          </p:cNvPr>
          <p:cNvGrpSpPr/>
          <p:nvPr/>
        </p:nvGrpSpPr>
        <p:grpSpPr>
          <a:xfrm>
            <a:off x="5046470" y="4310244"/>
            <a:ext cx="6841406" cy="1413683"/>
            <a:chOff x="5046470" y="4207603"/>
            <a:chExt cx="6735229" cy="1413683"/>
          </a:xfrm>
        </p:grpSpPr>
        <p:sp>
          <p:nvSpPr>
            <p:cNvPr id="19" name="Rounded Rectangle 7">
              <a:extLst>
                <a:ext uri="{FF2B5EF4-FFF2-40B4-BE49-F238E27FC236}">
                  <a16:creationId xmlns:a16="http://schemas.microsoft.com/office/drawing/2014/main" id="{C4828AC4-26C4-478A-A17D-236EA00047C5}"/>
                </a:ext>
              </a:extLst>
            </p:cNvPr>
            <p:cNvSpPr/>
            <p:nvPr/>
          </p:nvSpPr>
          <p:spPr>
            <a:xfrm>
              <a:off x="5046470" y="4207603"/>
              <a:ext cx="6735229" cy="1413683"/>
            </a:xfrm>
            <a:prstGeom prst="roundRect">
              <a:avLst/>
            </a:prstGeom>
            <a:solidFill>
              <a:srgbClr val="E3F3D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00000" indent="0">
                <a:lnSpc>
                  <a:spcPts val="2600"/>
                </a:lnSpc>
                <a:buNone/>
              </a:pPr>
              <a:r>
                <a:rPr lang="zh-TW" altLang="en-US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換算方式</a:t>
              </a:r>
              <a:endPara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900000" indent="0">
                <a:lnSpc>
                  <a:spcPts val="2600"/>
                </a:lnSpc>
                <a:buNone/>
              </a:pPr>
              <a:r>
                <a:rPr lang="zh-TW" altLang="en-US" sz="20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可列計服務總時數 </a:t>
              </a:r>
              <a:r>
                <a:rPr lang="en-US" altLang="zh-TW" sz="2400" b="1" dirty="0">
                  <a:solidFill>
                    <a:srgbClr val="0000FF"/>
                  </a:solidFill>
                  <a:latin typeface="Arial" panose="020B0604020202020204" pitchFamily="34" charset="0"/>
                  <a:ea typeface="Microsoft JhengHei" pitchFamily="34" charset="-122"/>
                  <a:cs typeface="Arial" panose="020B0604020202020204" pitchFamily="34" charset="0"/>
                </a:rPr>
                <a:t>÷</a:t>
              </a:r>
              <a:r>
                <a:rPr lang="zh-TW" altLang="en-US" sz="2400" b="1" dirty="0">
                  <a:solidFill>
                    <a:srgbClr val="0000FF"/>
                  </a:solidFill>
                  <a:latin typeface="Arial" panose="020B0604020202020204" pitchFamily="34" charset="0"/>
                  <a:ea typeface="Microsoft JhengHei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TW" sz="20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576</a:t>
              </a:r>
              <a:r>
                <a:rPr lang="zh-TW" altLang="en-US" sz="20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24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=</a:t>
              </a:r>
              <a:r>
                <a:rPr lang="zh-TW" altLang="en-US" sz="24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zh-TW" altLang="en-US" sz="20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折抵人數</a:t>
              </a:r>
              <a:endPara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900000" indent="0">
                <a:lnSpc>
                  <a:spcPts val="2600"/>
                </a:lnSpc>
                <a:buNone/>
              </a:pPr>
              <a:r>
                <a:rPr lang="zh-TW" altLang="en-US" sz="16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僅取</a:t>
              </a:r>
              <a:r>
                <a:rPr lang="zh-TW" altLang="zh-TW" sz="16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整數，</a:t>
              </a:r>
              <a:r>
                <a:rPr lang="zh-TW" altLang="en-US" sz="16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不得進位；</a:t>
              </a:r>
              <a:r>
                <a:rPr lang="zh-TW" altLang="zh-TW" sz="16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未滿</a:t>
              </a:r>
              <a:r>
                <a:rPr lang="en-US" altLang="zh-TW" sz="16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576</a:t>
              </a:r>
              <a:r>
                <a:rPr lang="zh-TW" altLang="zh-TW" sz="16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小時不列計</a:t>
              </a:r>
              <a:r>
                <a:rPr lang="zh-TW" altLang="en-US" sz="16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，</a:t>
              </a:r>
              <a:r>
                <a:rPr kumimoji="0" lang="zh-TW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且不得超過折抵上限</a:t>
              </a:r>
              <a:endParaRPr lang="en-US" altLang="zh-TW" sz="1600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900000" indent="0">
                <a:buNone/>
              </a:pPr>
              <a:endParaRPr lang="en-US" altLang="zh-TW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Oval 25">
              <a:extLst>
                <a:ext uri="{FF2B5EF4-FFF2-40B4-BE49-F238E27FC236}">
                  <a16:creationId xmlns:a16="http://schemas.microsoft.com/office/drawing/2014/main" id="{AC767A89-ABE0-4A7C-B04B-E12FAC8420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064" y="4291179"/>
              <a:ext cx="734400" cy="608400"/>
            </a:xfrm>
            <a:prstGeom prst="ellipse">
              <a:avLst/>
            </a:prstGeom>
            <a:solidFill>
              <a:srgbClr val="568523"/>
            </a:solidFill>
            <a:ln w="34925">
              <a:noFill/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 eaLnBrk="0" hangingPunct="0"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 eaLnBrk="0" hangingPunct="0"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 eaLnBrk="0" hangingPunct="0"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 eaLnBrk="0" hangingPunct="0"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FF9900"/>
                </a:buClr>
                <a:buFont typeface="Wingdings" panose="05000000000000000000" pitchFamily="2" charset="2"/>
                <a:buChar char="n"/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FF9900"/>
                </a:buClr>
                <a:buFont typeface="Wingdings" panose="05000000000000000000" pitchFamily="2" charset="2"/>
                <a:buChar char="n"/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FF9900"/>
                </a:buClr>
                <a:buFont typeface="Wingdings" panose="05000000000000000000" pitchFamily="2" charset="2"/>
                <a:buChar char="n"/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FF9900"/>
                </a:buClr>
                <a:buFont typeface="Wingdings" panose="05000000000000000000" pitchFamily="2" charset="2"/>
                <a:buChar char="n"/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z="6000" kern="0"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4" name="流程圖: 程序 23">
              <a:extLst>
                <a:ext uri="{FF2B5EF4-FFF2-40B4-BE49-F238E27FC236}">
                  <a16:creationId xmlns:a16="http://schemas.microsoft.com/office/drawing/2014/main" id="{12F0A7D4-1B0F-434B-9ACD-D058B75B52D3}"/>
                </a:ext>
              </a:extLst>
            </p:cNvPr>
            <p:cNvSpPr/>
            <p:nvPr/>
          </p:nvSpPr>
          <p:spPr>
            <a:xfrm>
              <a:off x="5158031" y="4419489"/>
              <a:ext cx="981593" cy="312000"/>
            </a:xfrm>
            <a:prstGeom prst="flowChartProcess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altLang="zh-TW" sz="5000" b="1" kern="0" dirty="0">
                  <a:solidFill>
                    <a:srgbClr val="FFFFFF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Arial"/>
                </a:rPr>
                <a:t>3</a:t>
              </a:r>
              <a:endParaRPr lang="zh-TW" altLang="en-US" sz="5000" b="1" kern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8945C263-D35C-4E90-85C6-A537D44ED631}"/>
              </a:ext>
            </a:extLst>
          </p:cNvPr>
          <p:cNvSpPr/>
          <p:nvPr/>
        </p:nvSpPr>
        <p:spPr>
          <a:xfrm>
            <a:off x="409584" y="5872845"/>
            <a:ext cx="11468286" cy="539753"/>
          </a:xfrm>
          <a:prstGeom prst="roundRect">
            <a:avLst/>
          </a:prstGeom>
          <a:solidFill>
            <a:srgbClr val="FFF0C1"/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ctr">
              <a:lnSpc>
                <a:spcPct val="150000"/>
              </a:lnSpc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📝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範例：</a:t>
            </a: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600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小時 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 pitchFamily="34" charset="-122"/>
                <a:cs typeface="Arial" panose="020B0604020202020204" pitchFamily="34" charset="0"/>
              </a:rPr>
              <a:t>÷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576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小時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=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1.04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僅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取整數，可折抵</a:t>
            </a: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人；</a:t>
            </a: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剩餘24小時不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列計</a:t>
            </a:r>
            <a:endParaRPr lang="zh-TW" altLang="en-US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56F0D4E5-741D-4EA0-9F66-BD248DEB5D6F}"/>
              </a:ext>
            </a:extLst>
          </p:cNvPr>
          <p:cNvGrpSpPr/>
          <p:nvPr/>
        </p:nvGrpSpPr>
        <p:grpSpPr>
          <a:xfrm>
            <a:off x="381895" y="966972"/>
            <a:ext cx="11495975" cy="1290034"/>
            <a:chOff x="381895" y="966972"/>
            <a:chExt cx="11428209" cy="1290034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A9C18185-1184-4580-9DA7-13B09694D7FC}"/>
                </a:ext>
              </a:extLst>
            </p:cNvPr>
            <p:cNvSpPr/>
            <p:nvPr/>
          </p:nvSpPr>
          <p:spPr>
            <a:xfrm>
              <a:off x="381895" y="966972"/>
              <a:ext cx="11428209" cy="129003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C8C8C8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708150" indent="-1708150">
                <a:lnSpc>
                  <a:spcPts val="28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✅  兼任服務時數折抵：先確認範圍，再換算人數</a:t>
              </a:r>
              <a:endPara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1708150" indent="-1708150">
                <a:lnSpc>
                  <a:spcPts val="28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📢  </a:t>
              </a:r>
              <a:r>
                <a:rPr lang="zh-TW" altLang="en-US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填報原則</a:t>
              </a:r>
              <a:r>
                <a:rPr lang="zh-TW" altLang="en-US" sz="2000" b="1" kern="1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：</a:t>
              </a:r>
              <a:r>
                <a:rPr kumimoji="0" lang="zh-TW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依該學年度</a:t>
              </a: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預估累計服務時數換算可折抵人數 </a:t>
              </a:r>
              <a:endPara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396000">
                <a:lnSpc>
                  <a:spcPts val="28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換算基準</a:t>
              </a:r>
              <a:r>
                <a:rPr lang="zh-TW" altLang="en-US" sz="2000" b="1" kern="1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：</a:t>
              </a:r>
              <a:r>
                <a:rPr kumimoji="0" lang="zh-TW" altLang="zh-TW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每達</a:t>
              </a:r>
              <a:r>
                <a:rPr kumimoji="0" lang="en-US" altLang="zh-TW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576</a:t>
              </a:r>
              <a:r>
                <a:rPr kumimoji="0" lang="zh-TW" altLang="zh-TW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小時折抵</a:t>
              </a:r>
              <a:r>
                <a:rPr kumimoji="0" lang="en-US" altLang="zh-TW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</a:t>
              </a: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人</a:t>
              </a:r>
              <a:r>
                <a:rPr lang="zh-TW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，</a:t>
              </a:r>
              <a:r>
                <a:rPr lang="zh-TW" altLang="zh-TW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未滿</a:t>
              </a:r>
              <a:r>
                <a:rPr lang="en-US" altLang="zh-TW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576</a:t>
              </a:r>
              <a:r>
                <a:rPr lang="zh-TW" altLang="zh-TW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小時不列計</a:t>
              </a:r>
              <a:endPara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26" name="组合 227">
              <a:extLst>
                <a:ext uri="{FF2B5EF4-FFF2-40B4-BE49-F238E27FC236}">
                  <a16:creationId xmlns:a16="http://schemas.microsoft.com/office/drawing/2014/main" id="{1BAD40F4-D324-4524-831A-05178BEB14DC}"/>
                </a:ext>
              </a:extLst>
            </p:cNvPr>
            <p:cNvGrpSpPr/>
            <p:nvPr/>
          </p:nvGrpSpPr>
          <p:grpSpPr>
            <a:xfrm>
              <a:off x="585492" y="1859848"/>
              <a:ext cx="288000" cy="288000"/>
              <a:chOff x="6880225" y="2133600"/>
              <a:chExt cx="596900" cy="841375"/>
            </a:xfrm>
          </p:grpSpPr>
          <p:sp>
            <p:nvSpPr>
              <p:cNvPr id="27" name="Freeform 50415">
                <a:extLst>
                  <a:ext uri="{FF2B5EF4-FFF2-40B4-BE49-F238E27FC236}">
                    <a16:creationId xmlns:a16="http://schemas.microsoft.com/office/drawing/2014/main" id="{DBB24E20-6EBB-49CD-B77C-42B3A9273D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80225" y="2133600"/>
                <a:ext cx="596900" cy="841375"/>
              </a:xfrm>
              <a:custGeom>
                <a:avLst/>
                <a:gdLst>
                  <a:gd name="T0" fmla="*/ 176 w 176"/>
                  <a:gd name="T1" fmla="*/ 224 h 248"/>
                  <a:gd name="T2" fmla="*/ 152 w 176"/>
                  <a:gd name="T3" fmla="*/ 248 h 248"/>
                  <a:gd name="T4" fmla="*/ 24 w 176"/>
                  <a:gd name="T5" fmla="*/ 248 h 248"/>
                  <a:gd name="T6" fmla="*/ 0 w 176"/>
                  <a:gd name="T7" fmla="*/ 224 h 248"/>
                  <a:gd name="T8" fmla="*/ 0 w 176"/>
                  <a:gd name="T9" fmla="*/ 24 h 248"/>
                  <a:gd name="T10" fmla="*/ 24 w 176"/>
                  <a:gd name="T11" fmla="*/ 0 h 248"/>
                  <a:gd name="T12" fmla="*/ 152 w 176"/>
                  <a:gd name="T13" fmla="*/ 0 h 248"/>
                  <a:gd name="T14" fmla="*/ 176 w 176"/>
                  <a:gd name="T15" fmla="*/ 24 h 248"/>
                  <a:gd name="T16" fmla="*/ 176 w 176"/>
                  <a:gd name="T17" fmla="*/ 224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248">
                    <a:moveTo>
                      <a:pt x="176" y="224"/>
                    </a:moveTo>
                    <a:cubicBezTo>
                      <a:pt x="176" y="237"/>
                      <a:pt x="165" y="248"/>
                      <a:pt x="152" y="248"/>
                    </a:cubicBezTo>
                    <a:cubicBezTo>
                      <a:pt x="24" y="248"/>
                      <a:pt x="24" y="248"/>
                      <a:pt x="24" y="248"/>
                    </a:cubicBezTo>
                    <a:cubicBezTo>
                      <a:pt x="11" y="248"/>
                      <a:pt x="0" y="237"/>
                      <a:pt x="0" y="2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152" y="0"/>
                      <a:pt x="152" y="0"/>
                      <a:pt x="152" y="0"/>
                    </a:cubicBezTo>
                    <a:cubicBezTo>
                      <a:pt x="165" y="0"/>
                      <a:pt x="176" y="11"/>
                      <a:pt x="176" y="24"/>
                    </a:cubicBezTo>
                    <a:lnTo>
                      <a:pt x="176" y="224"/>
                    </a:lnTo>
                    <a:close/>
                  </a:path>
                </a:pathLst>
              </a:cu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50416">
                <a:extLst>
                  <a:ext uri="{FF2B5EF4-FFF2-40B4-BE49-F238E27FC236}">
                    <a16:creationId xmlns:a16="http://schemas.microsoft.com/office/drawing/2014/main" id="{1A85A085-2569-48F2-9E1E-0D11482DF0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34200" y="2187575"/>
                <a:ext cx="488950" cy="136525"/>
              </a:xfrm>
              <a:custGeom>
                <a:avLst/>
                <a:gdLst>
                  <a:gd name="T0" fmla="*/ 144 w 144"/>
                  <a:gd name="T1" fmla="*/ 24 h 40"/>
                  <a:gd name="T2" fmla="*/ 128 w 144"/>
                  <a:gd name="T3" fmla="*/ 40 h 40"/>
                  <a:gd name="T4" fmla="*/ 16 w 144"/>
                  <a:gd name="T5" fmla="*/ 40 h 40"/>
                  <a:gd name="T6" fmla="*/ 0 w 144"/>
                  <a:gd name="T7" fmla="*/ 24 h 40"/>
                  <a:gd name="T8" fmla="*/ 0 w 144"/>
                  <a:gd name="T9" fmla="*/ 16 h 40"/>
                  <a:gd name="T10" fmla="*/ 16 w 144"/>
                  <a:gd name="T11" fmla="*/ 0 h 40"/>
                  <a:gd name="T12" fmla="*/ 128 w 144"/>
                  <a:gd name="T13" fmla="*/ 0 h 40"/>
                  <a:gd name="T14" fmla="*/ 144 w 144"/>
                  <a:gd name="T15" fmla="*/ 16 h 40"/>
                  <a:gd name="T16" fmla="*/ 144 w 144"/>
                  <a:gd name="T17" fmla="*/ 2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4" h="40">
                    <a:moveTo>
                      <a:pt x="144" y="24"/>
                    </a:moveTo>
                    <a:cubicBezTo>
                      <a:pt x="144" y="33"/>
                      <a:pt x="137" y="40"/>
                      <a:pt x="128" y="40"/>
                    </a:cubicBezTo>
                    <a:cubicBezTo>
                      <a:pt x="16" y="40"/>
                      <a:pt x="16" y="40"/>
                      <a:pt x="16" y="40"/>
                    </a:cubicBezTo>
                    <a:cubicBezTo>
                      <a:pt x="7" y="40"/>
                      <a:pt x="0" y="33"/>
                      <a:pt x="0" y="2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37" y="0"/>
                      <a:pt x="144" y="7"/>
                      <a:pt x="144" y="16"/>
                    </a:cubicBezTo>
                    <a:lnTo>
                      <a:pt x="144" y="24"/>
                    </a:lnTo>
                    <a:close/>
                  </a:path>
                </a:pathLst>
              </a:custGeom>
              <a:solidFill>
                <a:srgbClr val="27A2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Rectangle 50417">
                <a:extLst>
                  <a:ext uri="{FF2B5EF4-FFF2-40B4-BE49-F238E27FC236}">
                    <a16:creationId xmlns:a16="http://schemas.microsoft.com/office/drawing/2014/main" id="{FABB41F9-DF16-4EC3-861B-F7EF8E5E1B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80225" y="2378075"/>
                <a:ext cx="596900" cy="488950"/>
              </a:xfrm>
              <a:prstGeom prst="rect">
                <a:avLst/>
              </a:prstGeom>
              <a:solidFill>
                <a:srgbClr val="647A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Oval 50418">
                <a:extLst>
                  <a:ext uri="{FF2B5EF4-FFF2-40B4-BE49-F238E27FC236}">
                    <a16:creationId xmlns:a16="http://schemas.microsoft.com/office/drawing/2014/main" id="{56949F65-E2A0-4EF6-B42F-DBA4D17325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15200" y="2228850"/>
                <a:ext cx="53975" cy="53975"/>
              </a:xfrm>
              <a:prstGeom prst="ellipse">
                <a:avLst/>
              </a:pr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Oval 50419">
                <a:extLst>
                  <a:ext uri="{FF2B5EF4-FFF2-40B4-BE49-F238E27FC236}">
                    <a16:creationId xmlns:a16="http://schemas.microsoft.com/office/drawing/2014/main" id="{2DE8577F-1A3B-41A3-AB89-A0D0677CE1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2650" y="2228850"/>
                <a:ext cx="55562" cy="53975"/>
              </a:xfrm>
              <a:prstGeom prst="ellipse">
                <a:avLst/>
              </a:pr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Oval 50420">
                <a:extLst>
                  <a:ext uri="{FF2B5EF4-FFF2-40B4-BE49-F238E27FC236}">
                    <a16:creationId xmlns:a16="http://schemas.microsoft.com/office/drawing/2014/main" id="{D6E98ADD-604F-43BE-8FDB-DB9753A8A9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51688" y="2228850"/>
                <a:ext cx="53975" cy="53975"/>
              </a:xfrm>
              <a:prstGeom prst="ellipse">
                <a:avLst/>
              </a:pr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50421">
                <a:extLst>
                  <a:ext uri="{FF2B5EF4-FFF2-40B4-BE49-F238E27FC236}">
                    <a16:creationId xmlns:a16="http://schemas.microsoft.com/office/drawing/2014/main" id="{B24D86E3-49E9-43BD-A4C5-C6ABF43D8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8175" y="2432050"/>
                <a:ext cx="109537" cy="109538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50422">
                <a:extLst>
                  <a:ext uri="{FF2B5EF4-FFF2-40B4-BE49-F238E27FC236}">
                    <a16:creationId xmlns:a16="http://schemas.microsoft.com/office/drawing/2014/main" id="{CF6CABFA-312F-4B13-8470-F1C7359E0C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4700" y="2432050"/>
                <a:ext cx="107950" cy="109538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50423">
                <a:extLst>
                  <a:ext uri="{FF2B5EF4-FFF2-40B4-BE49-F238E27FC236}">
                    <a16:creationId xmlns:a16="http://schemas.microsoft.com/office/drawing/2014/main" id="{C1DD2BB1-EE07-4657-8BAC-F89F0FADBB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1225" y="2432050"/>
                <a:ext cx="107950" cy="109538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50424">
                <a:extLst>
                  <a:ext uri="{FF2B5EF4-FFF2-40B4-BE49-F238E27FC236}">
                    <a16:creationId xmlns:a16="http://schemas.microsoft.com/office/drawing/2014/main" id="{0A80C750-1B13-40F1-B215-E742CF5B78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8175" y="2568575"/>
                <a:ext cx="109537" cy="107950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50425">
                <a:extLst>
                  <a:ext uri="{FF2B5EF4-FFF2-40B4-BE49-F238E27FC236}">
                    <a16:creationId xmlns:a16="http://schemas.microsoft.com/office/drawing/2014/main" id="{14B65184-E02D-4DF5-BB77-FE02794782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4700" y="2568575"/>
                <a:ext cx="107950" cy="107950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50426">
                <a:extLst>
                  <a:ext uri="{FF2B5EF4-FFF2-40B4-BE49-F238E27FC236}">
                    <a16:creationId xmlns:a16="http://schemas.microsoft.com/office/drawing/2014/main" id="{8981C83A-FBD5-4D98-9BC6-0B81F5FB50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1225" y="2568575"/>
                <a:ext cx="107950" cy="107950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50427">
                <a:extLst>
                  <a:ext uri="{FF2B5EF4-FFF2-40B4-BE49-F238E27FC236}">
                    <a16:creationId xmlns:a16="http://schemas.microsoft.com/office/drawing/2014/main" id="{7E3FDE10-E9D3-44A8-B858-60A1B62A56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8175" y="2703513"/>
                <a:ext cx="109537" cy="109538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50428">
                <a:extLst>
                  <a:ext uri="{FF2B5EF4-FFF2-40B4-BE49-F238E27FC236}">
                    <a16:creationId xmlns:a16="http://schemas.microsoft.com/office/drawing/2014/main" id="{6F1D34CD-91C9-4997-89D1-F6124960F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4700" y="2703513"/>
                <a:ext cx="107950" cy="109538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50429">
                <a:extLst>
                  <a:ext uri="{FF2B5EF4-FFF2-40B4-BE49-F238E27FC236}">
                    <a16:creationId xmlns:a16="http://schemas.microsoft.com/office/drawing/2014/main" id="{3FC311E5-B1A5-4952-9C86-F50D4D3AA4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1225" y="2703513"/>
                <a:ext cx="107950" cy="109538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Rectangle 50430">
                <a:extLst>
                  <a:ext uri="{FF2B5EF4-FFF2-40B4-BE49-F238E27FC236}">
                    <a16:creationId xmlns:a16="http://schemas.microsoft.com/office/drawing/2014/main" id="{79388C2D-9BFE-4D8A-8DEA-4517F7767E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16750" y="2459038"/>
                <a:ext cx="53975" cy="55563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Rectangle 50431">
                <a:extLst>
                  <a:ext uri="{FF2B5EF4-FFF2-40B4-BE49-F238E27FC236}">
                    <a16:creationId xmlns:a16="http://schemas.microsoft.com/office/drawing/2014/main" id="{A7A44DA3-7D93-4FF2-A90A-F9B6A60BF9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51688" y="2459038"/>
                <a:ext cx="53975" cy="55563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50432">
                <a:extLst>
                  <a:ext uri="{FF2B5EF4-FFF2-40B4-BE49-F238E27FC236}">
                    <a16:creationId xmlns:a16="http://schemas.microsoft.com/office/drawing/2014/main" id="{3665629C-7E36-4EA3-8B65-2ABFAFAC05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88213" y="2459038"/>
                <a:ext cx="53975" cy="55563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Rectangle 50433">
                <a:extLst>
                  <a:ext uri="{FF2B5EF4-FFF2-40B4-BE49-F238E27FC236}">
                    <a16:creationId xmlns:a16="http://schemas.microsoft.com/office/drawing/2014/main" id="{D2EED6C8-0D37-46B2-AA46-3C54888609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16750" y="2595563"/>
                <a:ext cx="53975" cy="53975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50434">
                <a:extLst>
                  <a:ext uri="{FF2B5EF4-FFF2-40B4-BE49-F238E27FC236}">
                    <a16:creationId xmlns:a16="http://schemas.microsoft.com/office/drawing/2014/main" id="{3E6391A0-C864-4FE7-9170-96A45DCC47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51688" y="2595563"/>
                <a:ext cx="53975" cy="53975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Rectangle 50435">
                <a:extLst>
                  <a:ext uri="{FF2B5EF4-FFF2-40B4-BE49-F238E27FC236}">
                    <a16:creationId xmlns:a16="http://schemas.microsoft.com/office/drawing/2014/main" id="{04649F88-ECF0-4B3F-A31B-6CBE09F9BA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88213" y="2595563"/>
                <a:ext cx="53975" cy="53975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Rectangle 50436">
                <a:extLst>
                  <a:ext uri="{FF2B5EF4-FFF2-40B4-BE49-F238E27FC236}">
                    <a16:creationId xmlns:a16="http://schemas.microsoft.com/office/drawing/2014/main" id="{074567C7-ACC9-4CB7-BE5C-AA0436A87F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16750" y="2730500"/>
                <a:ext cx="53975" cy="55563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Rectangle 50437">
                <a:extLst>
                  <a:ext uri="{FF2B5EF4-FFF2-40B4-BE49-F238E27FC236}">
                    <a16:creationId xmlns:a16="http://schemas.microsoft.com/office/drawing/2014/main" id="{07D91D90-57D9-44C1-996C-2E7809171A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51688" y="2730500"/>
                <a:ext cx="53975" cy="55563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Rectangle 50438">
                <a:extLst>
                  <a:ext uri="{FF2B5EF4-FFF2-40B4-BE49-F238E27FC236}">
                    <a16:creationId xmlns:a16="http://schemas.microsoft.com/office/drawing/2014/main" id="{304E3980-EC18-4217-9D33-F65769DDF6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88213" y="2730500"/>
                <a:ext cx="53975" cy="55563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016986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2054284" y="3429000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ts val="4800"/>
              </a:spcBef>
              <a:defRPr/>
            </a:pPr>
            <a:r>
              <a:rPr lang="zh-TW" altLang="en-US" sz="600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</a:rPr>
              <a:t>研究發展處</a:t>
            </a:r>
            <a:endParaRPr lang="en-US" altLang="zh-TW" sz="6000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charset="-120"/>
              <a:cs typeface="Arial" panose="020B0604020202020204" pitchFamily="34" charset="0"/>
            </a:endParaRPr>
          </a:p>
          <a:p>
            <a:pPr algn="ctr">
              <a:spcBef>
                <a:spcPts val="4800"/>
              </a:spcBef>
              <a:defRPr/>
            </a:pPr>
            <a:r>
              <a:rPr lang="zh-TW" altLang="en-US" sz="600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</a:rPr>
              <a:t>本學期作業時程提醒</a:t>
            </a:r>
            <a:endParaRPr lang="en-US" altLang="zh-TW" sz="6000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charset="-120"/>
              <a:cs typeface="Arial" panose="020B0604020202020204" pitchFamily="34" charset="0"/>
            </a:endParaRPr>
          </a:p>
          <a:p>
            <a:pPr algn="ctr">
              <a:defRPr/>
            </a:pPr>
            <a:endParaRPr lang="zh-TW" altLang="en-US" sz="7200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729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6" y="105931"/>
            <a:ext cx="12180613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1.2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定期匯出</a:t>
            </a:r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月匯出資料予應用單位</a:t>
            </a:r>
            <a:endParaRPr lang="zh-TW" altLang="en-US" sz="44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529362"/>
              </p:ext>
            </p:extLst>
          </p:nvPr>
        </p:nvGraphicFramePr>
        <p:xfrm>
          <a:off x="275628" y="715531"/>
          <a:ext cx="11016000" cy="5106223"/>
        </p:xfrm>
        <a:graphic>
          <a:graphicData uri="http://schemas.openxmlformats.org/drawingml/2006/table">
            <a:tbl>
              <a:tblPr/>
              <a:tblGrid>
                <a:gridCol w="2693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87679">
                  <a:extLst>
                    <a:ext uri="{9D8B030D-6E8A-4147-A177-3AD203B41FA5}">
                      <a16:colId xmlns:a16="http://schemas.microsoft.com/office/drawing/2014/main" val="196825654"/>
                    </a:ext>
                  </a:extLst>
                </a:gridCol>
                <a:gridCol w="2034506">
                  <a:extLst>
                    <a:ext uri="{9D8B030D-6E8A-4147-A177-3AD203B41FA5}">
                      <a16:colId xmlns:a16="http://schemas.microsoft.com/office/drawing/2014/main" val="2791217778"/>
                    </a:ext>
                  </a:extLst>
                </a:gridCol>
              </a:tblGrid>
              <a:tr h="4457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匯出表冊數量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教育部統計處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大學總量管制小組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8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產學合作績效評量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3147597"/>
                  </a:ext>
                </a:extLst>
              </a:tr>
              <a:tr h="4802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教育部人事處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8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教育部國際司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4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教育部國際化調查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23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私立大學校院</a:t>
                      </a:r>
                      <a:b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獎補助小組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5352416"/>
                  </a:ext>
                </a:extLst>
              </a:tr>
              <a:tr h="8698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高教</a:t>
                      </a:r>
                      <a:b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深耕計畫小組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</a:t>
                      </a:r>
                      <a:endParaRPr kumimoji="0" lang="zh-TW" altLang="en-US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6" name="Rounded Rectangle 4"/>
          <p:cNvSpPr/>
          <p:nvPr/>
        </p:nvSpPr>
        <p:spPr>
          <a:xfrm>
            <a:off x="3253795" y="1178920"/>
            <a:ext cx="1604531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Rounded Rectangle 4"/>
          <p:cNvSpPr/>
          <p:nvPr/>
        </p:nvSpPr>
        <p:spPr>
          <a:xfrm>
            <a:off x="3253796" y="1656410"/>
            <a:ext cx="2620532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Rounded Rectangle 35"/>
          <p:cNvSpPr/>
          <p:nvPr/>
        </p:nvSpPr>
        <p:spPr>
          <a:xfrm>
            <a:off x="6514228" y="1664065"/>
            <a:ext cx="936568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ounded Rectangle 57"/>
          <p:cNvSpPr/>
          <p:nvPr/>
        </p:nvSpPr>
        <p:spPr>
          <a:xfrm>
            <a:off x="5919958" y="1656410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Rounded Rectangle 16"/>
          <p:cNvSpPr/>
          <p:nvPr/>
        </p:nvSpPr>
        <p:spPr>
          <a:xfrm>
            <a:off x="3253797" y="2164368"/>
            <a:ext cx="5372968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33" name="Rounded Rectangle 57"/>
          <p:cNvSpPr/>
          <p:nvPr/>
        </p:nvSpPr>
        <p:spPr>
          <a:xfrm>
            <a:off x="3247776" y="2672326"/>
            <a:ext cx="1826204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Rounded Rectangle 4"/>
          <p:cNvSpPr/>
          <p:nvPr/>
        </p:nvSpPr>
        <p:spPr>
          <a:xfrm>
            <a:off x="3248472" y="3212695"/>
            <a:ext cx="3889240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Rounded Rectangle 4"/>
          <p:cNvSpPr/>
          <p:nvPr/>
        </p:nvSpPr>
        <p:spPr>
          <a:xfrm>
            <a:off x="3253796" y="3767318"/>
            <a:ext cx="3459010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5-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Rounded Rectangle 57"/>
          <p:cNvSpPr/>
          <p:nvPr/>
        </p:nvSpPr>
        <p:spPr>
          <a:xfrm>
            <a:off x="6743132" y="3779870"/>
            <a:ext cx="733369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1-3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Rounded Rectangle 16"/>
          <p:cNvSpPr/>
          <p:nvPr/>
        </p:nvSpPr>
        <p:spPr>
          <a:xfrm>
            <a:off x="7582396" y="3767318"/>
            <a:ext cx="713222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38" name="Rounded Rectangle 4"/>
          <p:cNvSpPr/>
          <p:nvPr/>
        </p:nvSpPr>
        <p:spPr>
          <a:xfrm>
            <a:off x="3247776" y="4426248"/>
            <a:ext cx="1401796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Rounded Rectangle 16"/>
          <p:cNvSpPr/>
          <p:nvPr/>
        </p:nvSpPr>
        <p:spPr>
          <a:xfrm>
            <a:off x="5416488" y="4438801"/>
            <a:ext cx="1555580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Rounded Rectangle 4"/>
          <p:cNvSpPr/>
          <p:nvPr/>
        </p:nvSpPr>
        <p:spPr>
          <a:xfrm>
            <a:off x="3258321" y="4993423"/>
            <a:ext cx="4266453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29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1" name="Rounded Rectangle 57"/>
          <p:cNvSpPr/>
          <p:nvPr/>
        </p:nvSpPr>
        <p:spPr>
          <a:xfrm>
            <a:off x="7606443" y="5001662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Rounded Rectangle 4"/>
          <p:cNvSpPr/>
          <p:nvPr/>
        </p:nvSpPr>
        <p:spPr>
          <a:xfrm>
            <a:off x="8226935" y="4993423"/>
            <a:ext cx="937791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Rounded Rectangle 16"/>
          <p:cNvSpPr/>
          <p:nvPr/>
        </p:nvSpPr>
        <p:spPr>
          <a:xfrm>
            <a:off x="3261158" y="5418989"/>
            <a:ext cx="5256084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44" name="Rounded Rectangle 35"/>
          <p:cNvSpPr/>
          <p:nvPr/>
        </p:nvSpPr>
        <p:spPr>
          <a:xfrm>
            <a:off x="8642543" y="5407588"/>
            <a:ext cx="654598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ounded Rectangle 57"/>
          <p:cNvSpPr/>
          <p:nvPr/>
        </p:nvSpPr>
        <p:spPr>
          <a:xfrm>
            <a:off x="4763723" y="4426248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4306165" y="6448735"/>
            <a:ext cx="7146342" cy="307777"/>
            <a:chOff x="3359294" y="6521430"/>
            <a:chExt cx="7146342" cy="307777"/>
          </a:xfrm>
        </p:grpSpPr>
        <p:sp>
          <p:nvSpPr>
            <p:cNvPr id="47" name="文字方塊 46"/>
            <p:cNvSpPr txBox="1"/>
            <p:nvPr/>
          </p:nvSpPr>
          <p:spPr>
            <a:xfrm>
              <a:off x="3359294" y="6521430"/>
              <a:ext cx="7146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表冊類別說明        學生類        教師類         職員類        研究類        校務類         財務類</a:t>
              </a:r>
            </a:p>
          </p:txBody>
        </p:sp>
        <p:sp>
          <p:nvSpPr>
            <p:cNvPr id="48" name="Rounded Rectangle 4"/>
            <p:cNvSpPr/>
            <p:nvPr/>
          </p:nvSpPr>
          <p:spPr>
            <a:xfrm>
              <a:off x="4517880" y="6584407"/>
              <a:ext cx="331065" cy="18050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</a:t>
              </a:r>
            </a:p>
          </p:txBody>
        </p:sp>
        <p:sp>
          <p:nvSpPr>
            <p:cNvPr id="49" name="Rounded Rectangle 4"/>
            <p:cNvSpPr/>
            <p:nvPr/>
          </p:nvSpPr>
          <p:spPr>
            <a:xfrm>
              <a:off x="5434870" y="6573477"/>
              <a:ext cx="331065" cy="185215"/>
            </a:xfrm>
            <a:prstGeom prst="roundRect">
              <a:avLst/>
            </a:prstGeom>
            <a:solidFill>
              <a:srgbClr val="FFFFC5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教</a:t>
              </a:r>
            </a:p>
          </p:txBody>
        </p:sp>
        <p:sp>
          <p:nvSpPr>
            <p:cNvPr id="50" name="Rounded Rectangle 4"/>
            <p:cNvSpPr/>
            <p:nvPr/>
          </p:nvSpPr>
          <p:spPr>
            <a:xfrm>
              <a:off x="8131036" y="6575136"/>
              <a:ext cx="331065" cy="199213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</a:t>
              </a:r>
            </a:p>
          </p:txBody>
        </p:sp>
        <p:sp>
          <p:nvSpPr>
            <p:cNvPr id="51" name="Rounded Rectangle 4"/>
            <p:cNvSpPr/>
            <p:nvPr/>
          </p:nvSpPr>
          <p:spPr>
            <a:xfrm>
              <a:off x="6328507" y="6573477"/>
              <a:ext cx="331065" cy="185215"/>
            </a:xfrm>
            <a:prstGeom prst="roundRect">
              <a:avLst/>
            </a:prstGeom>
            <a:solidFill>
              <a:srgbClr val="FF898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職</a:t>
              </a:r>
            </a:p>
          </p:txBody>
        </p:sp>
        <p:sp>
          <p:nvSpPr>
            <p:cNvPr id="52" name="Rounded Rectangle 4"/>
            <p:cNvSpPr/>
            <p:nvPr/>
          </p:nvSpPr>
          <p:spPr>
            <a:xfrm>
              <a:off x="7239306" y="6573476"/>
              <a:ext cx="331065" cy="18521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研</a:t>
              </a:r>
            </a:p>
          </p:txBody>
        </p:sp>
        <p:sp>
          <p:nvSpPr>
            <p:cNvPr id="45" name="Rounded Rectangle 4"/>
            <p:cNvSpPr/>
            <p:nvPr/>
          </p:nvSpPr>
          <p:spPr>
            <a:xfrm>
              <a:off x="9022766" y="6589134"/>
              <a:ext cx="331065" cy="185215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7148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2054284" y="3429000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defRPr/>
            </a:pPr>
            <a:r>
              <a:rPr lang="zh-TW" altLang="en-US" sz="600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</a:rPr>
              <a:t>世界大學排名系統資料</a:t>
            </a:r>
            <a:r>
              <a:rPr lang="zh-TW" altLang="zh-TW" sz="600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</a:rPr>
              <a:t>收集說明</a:t>
            </a:r>
            <a:endParaRPr lang="en-US" altLang="zh-TW" sz="6000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charset="-120"/>
              <a:cs typeface="Arial" panose="020B0604020202020204" pitchFamily="34" charset="0"/>
            </a:endParaRPr>
          </a:p>
          <a:p>
            <a:pPr algn="ctr">
              <a:spcBef>
                <a:spcPts val="4800"/>
              </a:spcBef>
              <a:defRPr/>
            </a:pPr>
            <a:r>
              <a:rPr lang="zh-TW" altLang="en-US" sz="360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charset="-120"/>
                <a:cs typeface="Arial" panose="020B0604020202020204" pitchFamily="34" charset="0"/>
              </a:rPr>
              <a:t>國際處  張嘉玲</a:t>
            </a:r>
            <a:endParaRPr lang="zh-TW" altLang="zh-TW" sz="3600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charset="-120"/>
              <a:cs typeface="Arial" panose="020B0604020202020204" pitchFamily="34" charset="0"/>
            </a:endParaRPr>
          </a:p>
          <a:p>
            <a:pPr algn="ctr">
              <a:defRPr/>
            </a:pPr>
            <a:endParaRPr lang="zh-TW" altLang="en-US" sz="7200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1459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1978870" y="2323291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defRPr/>
            </a:pPr>
            <a:r>
              <a:rPr lang="zh-TW" altLang="en-US" sz="720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敬祝 填表順利</a:t>
            </a:r>
          </a:p>
        </p:txBody>
      </p:sp>
    </p:spTree>
    <p:extLst>
      <p:ext uri="{BB962C8B-B14F-4D97-AF65-F5344CB8AC3E}">
        <p14:creationId xmlns:p14="http://schemas.microsoft.com/office/powerpoint/2010/main" val="4148900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6" y="105931"/>
            <a:ext cx="12180613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1.3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定期匯出</a:t>
            </a:r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月匯出資料予應用單位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-1</a:t>
            </a:r>
            <a:endParaRPr lang="zh-TW" altLang="en-US" sz="44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731293"/>
              </p:ext>
            </p:extLst>
          </p:nvPr>
        </p:nvGraphicFramePr>
        <p:xfrm>
          <a:off x="208402" y="698228"/>
          <a:ext cx="11628759" cy="5679856"/>
        </p:xfrm>
        <a:graphic>
          <a:graphicData uri="http://schemas.openxmlformats.org/drawingml/2006/table">
            <a:tbl>
              <a:tblPr/>
              <a:tblGrid>
                <a:gridCol w="22142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92272">
                  <a:extLst>
                    <a:ext uri="{9D8B030D-6E8A-4147-A177-3AD203B41FA5}">
                      <a16:colId xmlns:a16="http://schemas.microsoft.com/office/drawing/2014/main" val="196825654"/>
                    </a:ext>
                  </a:extLst>
                </a:gridCol>
                <a:gridCol w="1722200">
                  <a:extLst>
                    <a:ext uri="{9D8B030D-6E8A-4147-A177-3AD203B41FA5}">
                      <a16:colId xmlns:a16="http://schemas.microsoft.com/office/drawing/2014/main" val="3654691162"/>
                    </a:ext>
                  </a:extLst>
                </a:gridCol>
              </a:tblGrid>
              <a:tr h="4386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匯出表冊數量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46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教育部統計處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40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412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大學總量管制小組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0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兼任助理承辦單位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3089274"/>
                  </a:ext>
                </a:extLst>
              </a:tr>
              <a:tr h="6465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教育部人事處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8587597"/>
                  </a:ext>
                </a:extLst>
              </a:tr>
              <a:tr h="7389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教育部國際司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07830"/>
                  </a:ext>
                </a:extLst>
              </a:tr>
              <a:tr h="8959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大專校院一覽表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6857951"/>
                  </a:ext>
                </a:extLst>
              </a:tr>
            </a:tbl>
          </a:graphicData>
        </a:graphic>
      </p:graphicFrame>
      <p:sp>
        <p:nvSpPr>
          <p:cNvPr id="16" name="Rounded Rectangle 4"/>
          <p:cNvSpPr/>
          <p:nvPr/>
        </p:nvSpPr>
        <p:spPr>
          <a:xfrm>
            <a:off x="4400856" y="1163503"/>
            <a:ext cx="5564024" cy="6998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5-1,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24-A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33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Rounded Rectangle 4"/>
          <p:cNvSpPr/>
          <p:nvPr/>
        </p:nvSpPr>
        <p:spPr>
          <a:xfrm>
            <a:off x="2466611" y="1148829"/>
            <a:ext cx="1864801" cy="6984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Rounded Rectangle 57"/>
          <p:cNvSpPr/>
          <p:nvPr/>
        </p:nvSpPr>
        <p:spPr>
          <a:xfrm>
            <a:off x="2472204" y="1919209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Rounded Rectangle 4"/>
          <p:cNvSpPr/>
          <p:nvPr/>
        </p:nvSpPr>
        <p:spPr>
          <a:xfrm>
            <a:off x="3112056" y="1908754"/>
            <a:ext cx="1002362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8" name="Rounded Rectangle 35"/>
          <p:cNvSpPr/>
          <p:nvPr/>
        </p:nvSpPr>
        <p:spPr>
          <a:xfrm>
            <a:off x="4205630" y="1906633"/>
            <a:ext cx="4157927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ounded Rectangle 4"/>
          <p:cNvSpPr/>
          <p:nvPr/>
        </p:nvSpPr>
        <p:spPr>
          <a:xfrm>
            <a:off x="2466611" y="2454001"/>
            <a:ext cx="1296000" cy="3657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Rounded Rectangle 4"/>
          <p:cNvSpPr/>
          <p:nvPr/>
        </p:nvSpPr>
        <p:spPr>
          <a:xfrm>
            <a:off x="3888000" y="2453111"/>
            <a:ext cx="6120000" cy="35950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24-A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Rounded Rectangle 57"/>
          <p:cNvSpPr/>
          <p:nvPr/>
        </p:nvSpPr>
        <p:spPr>
          <a:xfrm>
            <a:off x="2472204" y="2908542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Rounded Rectangle 35"/>
          <p:cNvSpPr/>
          <p:nvPr/>
        </p:nvSpPr>
        <p:spPr>
          <a:xfrm>
            <a:off x="3115267" y="2906398"/>
            <a:ext cx="999151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ounded Rectangle 57"/>
          <p:cNvSpPr/>
          <p:nvPr/>
        </p:nvSpPr>
        <p:spPr>
          <a:xfrm>
            <a:off x="2496935" y="4213360"/>
            <a:ext cx="2232604" cy="361651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Rounded Rectangle 57"/>
          <p:cNvSpPr/>
          <p:nvPr/>
        </p:nvSpPr>
        <p:spPr>
          <a:xfrm>
            <a:off x="4455219" y="5734657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Rounded Rectangle 4"/>
          <p:cNvSpPr/>
          <p:nvPr/>
        </p:nvSpPr>
        <p:spPr>
          <a:xfrm>
            <a:off x="5141018" y="5724147"/>
            <a:ext cx="1004017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Rounded Rectangle 35"/>
          <p:cNvSpPr/>
          <p:nvPr/>
        </p:nvSpPr>
        <p:spPr>
          <a:xfrm>
            <a:off x="2490032" y="3548566"/>
            <a:ext cx="2795936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23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ounded Rectangle 4"/>
          <p:cNvSpPr/>
          <p:nvPr/>
        </p:nvSpPr>
        <p:spPr>
          <a:xfrm>
            <a:off x="2490032" y="4945839"/>
            <a:ext cx="2686883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10-2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Rounded Rectangle 4"/>
          <p:cNvSpPr/>
          <p:nvPr/>
        </p:nvSpPr>
        <p:spPr>
          <a:xfrm>
            <a:off x="2498085" y="5721016"/>
            <a:ext cx="1806671" cy="3657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Rounded Rectangle 35"/>
          <p:cNvSpPr/>
          <p:nvPr/>
        </p:nvSpPr>
        <p:spPr>
          <a:xfrm>
            <a:off x="6339080" y="5727535"/>
            <a:ext cx="647965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ounded Rectangle 16"/>
          <p:cNvSpPr/>
          <p:nvPr/>
        </p:nvSpPr>
        <p:spPr>
          <a:xfrm>
            <a:off x="5339156" y="4945839"/>
            <a:ext cx="1181201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6-1</a:t>
            </a:r>
          </a:p>
        </p:txBody>
      </p:sp>
      <p:grpSp>
        <p:nvGrpSpPr>
          <p:cNvPr id="33" name="群組 32"/>
          <p:cNvGrpSpPr/>
          <p:nvPr/>
        </p:nvGrpSpPr>
        <p:grpSpPr>
          <a:xfrm>
            <a:off x="4690820" y="6429684"/>
            <a:ext cx="7146342" cy="307777"/>
            <a:chOff x="1739182" y="4846524"/>
            <a:chExt cx="7146342" cy="307777"/>
          </a:xfrm>
        </p:grpSpPr>
        <p:sp>
          <p:nvSpPr>
            <p:cNvPr id="34" name="文字方塊 33"/>
            <p:cNvSpPr txBox="1"/>
            <p:nvPr/>
          </p:nvSpPr>
          <p:spPr>
            <a:xfrm>
              <a:off x="1739182" y="4846524"/>
              <a:ext cx="7146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表冊類別說明        基本資料類        學生類        教師類         職員類        研究類        校務類</a:t>
              </a:r>
            </a:p>
          </p:txBody>
        </p:sp>
        <p:sp>
          <p:nvSpPr>
            <p:cNvPr id="35" name="Rounded Rectangle 4"/>
            <p:cNvSpPr/>
            <p:nvPr/>
          </p:nvSpPr>
          <p:spPr>
            <a:xfrm>
              <a:off x="4150384" y="4907806"/>
              <a:ext cx="331065" cy="185215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</a:t>
              </a:r>
            </a:p>
          </p:txBody>
        </p:sp>
        <p:sp>
          <p:nvSpPr>
            <p:cNvPr id="36" name="Rounded Rectangle 4"/>
            <p:cNvSpPr/>
            <p:nvPr/>
          </p:nvSpPr>
          <p:spPr>
            <a:xfrm>
              <a:off x="5039362" y="4901583"/>
              <a:ext cx="331065" cy="185215"/>
            </a:xfrm>
            <a:prstGeom prst="roundRect">
              <a:avLst/>
            </a:prstGeom>
            <a:solidFill>
              <a:srgbClr val="FFFFC5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教</a:t>
              </a:r>
            </a:p>
          </p:txBody>
        </p:sp>
        <p:sp>
          <p:nvSpPr>
            <p:cNvPr id="38" name="Rounded Rectangle 4"/>
            <p:cNvSpPr/>
            <p:nvPr/>
          </p:nvSpPr>
          <p:spPr>
            <a:xfrm>
              <a:off x="7767080" y="4890685"/>
              <a:ext cx="331065" cy="185215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</a:t>
              </a:r>
            </a:p>
          </p:txBody>
        </p:sp>
        <p:sp>
          <p:nvSpPr>
            <p:cNvPr id="40" name="Rounded Rectangle 4"/>
            <p:cNvSpPr/>
            <p:nvPr/>
          </p:nvSpPr>
          <p:spPr>
            <a:xfrm>
              <a:off x="5958732" y="4901582"/>
              <a:ext cx="331065" cy="185215"/>
            </a:xfrm>
            <a:prstGeom prst="roundRect">
              <a:avLst/>
            </a:prstGeom>
            <a:solidFill>
              <a:srgbClr val="FF898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職</a:t>
              </a:r>
            </a:p>
          </p:txBody>
        </p:sp>
        <p:sp>
          <p:nvSpPr>
            <p:cNvPr id="41" name="Rounded Rectangle 4"/>
            <p:cNvSpPr/>
            <p:nvPr/>
          </p:nvSpPr>
          <p:spPr>
            <a:xfrm>
              <a:off x="6847710" y="4891515"/>
              <a:ext cx="331065" cy="18521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研</a:t>
              </a:r>
            </a:p>
          </p:txBody>
        </p:sp>
        <p:sp>
          <p:nvSpPr>
            <p:cNvPr id="42" name="Rounded Rectangle 4"/>
            <p:cNvSpPr/>
            <p:nvPr/>
          </p:nvSpPr>
          <p:spPr>
            <a:xfrm>
              <a:off x="2896676" y="4917486"/>
              <a:ext cx="331065" cy="18521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1380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6" y="105931"/>
            <a:ext cx="12180613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1.4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定期匯出</a:t>
            </a:r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月匯出資料予應用單位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-2</a:t>
            </a:r>
            <a:endParaRPr lang="zh-TW" altLang="en-US" sz="44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569058"/>
              </p:ext>
            </p:extLst>
          </p:nvPr>
        </p:nvGraphicFramePr>
        <p:xfrm>
          <a:off x="197386" y="757755"/>
          <a:ext cx="11426844" cy="5722214"/>
        </p:xfrm>
        <a:graphic>
          <a:graphicData uri="http://schemas.openxmlformats.org/drawingml/2006/table">
            <a:tbl>
              <a:tblPr/>
              <a:tblGrid>
                <a:gridCol w="20619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00082">
                  <a:extLst>
                    <a:ext uri="{9D8B030D-6E8A-4147-A177-3AD203B41FA5}">
                      <a16:colId xmlns:a16="http://schemas.microsoft.com/office/drawing/2014/main" val="196825654"/>
                    </a:ext>
                  </a:extLst>
                </a:gridCol>
                <a:gridCol w="1864789">
                  <a:extLst>
                    <a:ext uri="{9D8B030D-6E8A-4147-A177-3AD203B41FA5}">
                      <a16:colId xmlns:a16="http://schemas.microsoft.com/office/drawing/2014/main" val="213123411"/>
                    </a:ext>
                  </a:extLst>
                </a:gridCol>
              </a:tblGrid>
              <a:tr h="4386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匯出表冊數量</a:t>
                      </a:r>
                      <a:endParaRPr kumimoji="0" lang="zh-TW" altLang="en-US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17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大專校院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學生基本資料庫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rgbClr val="C00000"/>
                          </a:solidFill>
                        </a:rPr>
                        <a:t>16</a:t>
                      </a:r>
                      <a:endParaRPr lang="zh-TW" altLang="en-US" sz="24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73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大專校院校務</a:t>
                      </a:r>
                      <a:br>
                        <a:rPr lang="en-US" altLang="zh-TW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資訊公開平台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115.10</a:t>
                      </a: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114.03</a:t>
                      </a: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rgbClr val="C00000"/>
                          </a:solidFill>
                        </a:rPr>
                        <a:t>77</a:t>
                      </a:r>
                      <a:endParaRPr lang="zh-TW" altLang="en-US" sz="24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45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教育部國際化調查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7" name="Rounded Rectangle 35"/>
          <p:cNvSpPr/>
          <p:nvPr/>
        </p:nvSpPr>
        <p:spPr>
          <a:xfrm>
            <a:off x="2408361" y="1725934"/>
            <a:ext cx="647965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ounded Rectangle 4"/>
          <p:cNvSpPr/>
          <p:nvPr/>
        </p:nvSpPr>
        <p:spPr>
          <a:xfrm>
            <a:off x="2408361" y="1295347"/>
            <a:ext cx="570009" cy="3774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Rounded Rectangle 4"/>
          <p:cNvSpPr/>
          <p:nvPr/>
        </p:nvSpPr>
        <p:spPr>
          <a:xfrm>
            <a:off x="3163267" y="1306106"/>
            <a:ext cx="6140662" cy="67795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20-1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0" name="Rounded Rectangle 4"/>
          <p:cNvSpPr/>
          <p:nvPr/>
        </p:nvSpPr>
        <p:spPr>
          <a:xfrm>
            <a:off x="2326680" y="5444541"/>
            <a:ext cx="4213612" cy="74097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1" name="Rounded Rectangle 57"/>
          <p:cNvSpPr/>
          <p:nvPr/>
        </p:nvSpPr>
        <p:spPr>
          <a:xfrm>
            <a:off x="7615203" y="5491915"/>
            <a:ext cx="733369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1-3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2" name="Rounded Rectangle 16"/>
          <p:cNvSpPr/>
          <p:nvPr/>
        </p:nvSpPr>
        <p:spPr>
          <a:xfrm>
            <a:off x="6671667" y="6017173"/>
            <a:ext cx="2407934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3" name="Rounded Rectangle 35"/>
          <p:cNvSpPr/>
          <p:nvPr/>
        </p:nvSpPr>
        <p:spPr>
          <a:xfrm>
            <a:off x="6671667" y="5491915"/>
            <a:ext cx="670836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Rounded Rectangle 16"/>
          <p:cNvSpPr/>
          <p:nvPr/>
        </p:nvSpPr>
        <p:spPr>
          <a:xfrm>
            <a:off x="7495581" y="3091466"/>
            <a:ext cx="593944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6" name="Rounded Rectangle 16"/>
          <p:cNvSpPr/>
          <p:nvPr/>
        </p:nvSpPr>
        <p:spPr>
          <a:xfrm>
            <a:off x="2326680" y="4862990"/>
            <a:ext cx="2885021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7" name="Rounded Rectangle 4"/>
          <p:cNvSpPr/>
          <p:nvPr/>
        </p:nvSpPr>
        <p:spPr>
          <a:xfrm>
            <a:off x="2408361" y="2537972"/>
            <a:ext cx="7282177" cy="49446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24-A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26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8" name="Rounded Rectangle 57"/>
          <p:cNvSpPr/>
          <p:nvPr/>
        </p:nvSpPr>
        <p:spPr>
          <a:xfrm>
            <a:off x="2408361" y="3068715"/>
            <a:ext cx="496800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9" name="Rounded Rectangle 4"/>
          <p:cNvSpPr/>
          <p:nvPr/>
        </p:nvSpPr>
        <p:spPr>
          <a:xfrm>
            <a:off x="7689289" y="3525069"/>
            <a:ext cx="1780532" cy="494468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0" name="Rounded Rectangle 35"/>
          <p:cNvSpPr/>
          <p:nvPr/>
        </p:nvSpPr>
        <p:spPr>
          <a:xfrm>
            <a:off x="2408361" y="3519104"/>
            <a:ext cx="5120283" cy="523034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26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ounded Rectangle 4"/>
          <p:cNvSpPr/>
          <p:nvPr/>
        </p:nvSpPr>
        <p:spPr>
          <a:xfrm>
            <a:off x="2337639" y="4379570"/>
            <a:ext cx="2376000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2" name="Rounded Rectangle 57"/>
          <p:cNvSpPr/>
          <p:nvPr/>
        </p:nvSpPr>
        <p:spPr>
          <a:xfrm>
            <a:off x="4906293" y="4379570"/>
            <a:ext cx="205200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4" name="Rounded Rectangle 35"/>
          <p:cNvSpPr/>
          <p:nvPr/>
        </p:nvSpPr>
        <p:spPr>
          <a:xfrm>
            <a:off x="7046427" y="4361130"/>
            <a:ext cx="1137551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9" name="群組 88"/>
          <p:cNvGrpSpPr/>
          <p:nvPr/>
        </p:nvGrpSpPr>
        <p:grpSpPr>
          <a:xfrm>
            <a:off x="4753314" y="6465338"/>
            <a:ext cx="7146342" cy="307777"/>
            <a:chOff x="1739182" y="4846524"/>
            <a:chExt cx="7146342" cy="307777"/>
          </a:xfrm>
        </p:grpSpPr>
        <p:sp>
          <p:nvSpPr>
            <p:cNvPr id="90" name="文字方塊 89"/>
            <p:cNvSpPr txBox="1"/>
            <p:nvPr/>
          </p:nvSpPr>
          <p:spPr>
            <a:xfrm>
              <a:off x="1739182" y="4846524"/>
              <a:ext cx="7146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表冊類別說明        基本資料類        學生類        教師類         職員類        研究類        校務類</a:t>
              </a:r>
            </a:p>
          </p:txBody>
        </p:sp>
        <p:sp>
          <p:nvSpPr>
            <p:cNvPr id="91" name="Rounded Rectangle 4"/>
            <p:cNvSpPr/>
            <p:nvPr/>
          </p:nvSpPr>
          <p:spPr>
            <a:xfrm>
              <a:off x="4150384" y="4907806"/>
              <a:ext cx="331065" cy="185215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</a:t>
              </a:r>
            </a:p>
          </p:txBody>
        </p:sp>
        <p:sp>
          <p:nvSpPr>
            <p:cNvPr id="92" name="Rounded Rectangle 4"/>
            <p:cNvSpPr/>
            <p:nvPr/>
          </p:nvSpPr>
          <p:spPr>
            <a:xfrm>
              <a:off x="5039362" y="4901583"/>
              <a:ext cx="331065" cy="185215"/>
            </a:xfrm>
            <a:prstGeom prst="roundRect">
              <a:avLst/>
            </a:prstGeom>
            <a:solidFill>
              <a:srgbClr val="FFFFC5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教</a:t>
              </a:r>
            </a:p>
          </p:txBody>
        </p:sp>
        <p:sp>
          <p:nvSpPr>
            <p:cNvPr id="93" name="Rounded Rectangle 4"/>
            <p:cNvSpPr/>
            <p:nvPr/>
          </p:nvSpPr>
          <p:spPr>
            <a:xfrm>
              <a:off x="7767080" y="4890685"/>
              <a:ext cx="331065" cy="185215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</a:t>
              </a:r>
            </a:p>
          </p:txBody>
        </p:sp>
        <p:sp>
          <p:nvSpPr>
            <p:cNvPr id="94" name="Rounded Rectangle 4"/>
            <p:cNvSpPr/>
            <p:nvPr/>
          </p:nvSpPr>
          <p:spPr>
            <a:xfrm>
              <a:off x="5958732" y="4901582"/>
              <a:ext cx="331065" cy="185215"/>
            </a:xfrm>
            <a:prstGeom prst="roundRect">
              <a:avLst/>
            </a:prstGeom>
            <a:solidFill>
              <a:srgbClr val="FF898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職</a:t>
              </a:r>
            </a:p>
          </p:txBody>
        </p:sp>
        <p:sp>
          <p:nvSpPr>
            <p:cNvPr id="95" name="Rounded Rectangle 4"/>
            <p:cNvSpPr/>
            <p:nvPr/>
          </p:nvSpPr>
          <p:spPr>
            <a:xfrm>
              <a:off x="6847710" y="4891515"/>
              <a:ext cx="331065" cy="18521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研</a:t>
              </a:r>
            </a:p>
          </p:txBody>
        </p:sp>
        <p:sp>
          <p:nvSpPr>
            <p:cNvPr id="96" name="Rounded Rectangle 4"/>
            <p:cNvSpPr/>
            <p:nvPr/>
          </p:nvSpPr>
          <p:spPr>
            <a:xfrm>
              <a:off x="2896676" y="4917486"/>
              <a:ext cx="331065" cy="18521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5896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6" y="105931"/>
            <a:ext cx="12180613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1.5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定期匯出</a:t>
            </a:r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月匯出資料予應用單位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-3</a:t>
            </a:r>
            <a:endParaRPr lang="zh-TW" altLang="en-US" sz="44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794071"/>
              </p:ext>
            </p:extLst>
          </p:nvPr>
        </p:nvGraphicFramePr>
        <p:xfrm>
          <a:off x="275628" y="715531"/>
          <a:ext cx="11549979" cy="4087378"/>
        </p:xfrm>
        <a:graphic>
          <a:graphicData uri="http://schemas.openxmlformats.org/drawingml/2006/table">
            <a:tbl>
              <a:tblPr/>
              <a:tblGrid>
                <a:gridCol w="1833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48324">
                  <a:extLst>
                    <a:ext uri="{9D8B030D-6E8A-4147-A177-3AD203B41FA5}">
                      <a16:colId xmlns:a16="http://schemas.microsoft.com/office/drawing/2014/main" val="196825654"/>
                    </a:ext>
                  </a:extLst>
                </a:gridCol>
                <a:gridCol w="1868137">
                  <a:extLst>
                    <a:ext uri="{9D8B030D-6E8A-4147-A177-3AD203B41FA5}">
                      <a16:colId xmlns:a16="http://schemas.microsoft.com/office/drawing/2014/main" val="4167331273"/>
                    </a:ext>
                  </a:extLst>
                </a:gridCol>
              </a:tblGrid>
              <a:tr h="4386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 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匯出表冊數量</a:t>
                      </a:r>
                      <a:endParaRPr kumimoji="0" lang="zh-TW" altLang="en-US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8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私立大學校院</a:t>
                      </a:r>
                      <a:b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獎補助小組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114.10</a:t>
                      </a: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114.03</a:t>
                      </a: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01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高教</a:t>
                      </a:r>
                      <a:b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深耕計畫小組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34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0" name="Rounded Rectangle 4"/>
          <p:cNvSpPr/>
          <p:nvPr/>
        </p:nvSpPr>
        <p:spPr>
          <a:xfrm>
            <a:off x="2199712" y="3362501"/>
            <a:ext cx="7409804" cy="61292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29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2" name="Rounded Rectangle 16"/>
          <p:cNvSpPr/>
          <p:nvPr/>
        </p:nvSpPr>
        <p:spPr>
          <a:xfrm>
            <a:off x="4732886" y="4124609"/>
            <a:ext cx="1410199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5" name="Rounded Rectangle 35"/>
          <p:cNvSpPr/>
          <p:nvPr/>
        </p:nvSpPr>
        <p:spPr>
          <a:xfrm>
            <a:off x="6388236" y="2014807"/>
            <a:ext cx="3182419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10-2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ounded Rectangle 4"/>
          <p:cNvSpPr/>
          <p:nvPr/>
        </p:nvSpPr>
        <p:spPr>
          <a:xfrm>
            <a:off x="4146825" y="1984588"/>
            <a:ext cx="937791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Rounded Rectangle 4"/>
          <p:cNvSpPr/>
          <p:nvPr/>
        </p:nvSpPr>
        <p:spPr>
          <a:xfrm>
            <a:off x="4146825" y="1536068"/>
            <a:ext cx="5462691" cy="35950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Rounded Rectangle 4"/>
          <p:cNvSpPr/>
          <p:nvPr/>
        </p:nvSpPr>
        <p:spPr>
          <a:xfrm>
            <a:off x="2226952" y="1557317"/>
            <a:ext cx="1806671" cy="3657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Rounded Rectangle 57"/>
          <p:cNvSpPr/>
          <p:nvPr/>
        </p:nvSpPr>
        <p:spPr>
          <a:xfrm>
            <a:off x="2199712" y="1979190"/>
            <a:ext cx="1861150" cy="361651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Rounded Rectangle 16"/>
          <p:cNvSpPr/>
          <p:nvPr/>
        </p:nvSpPr>
        <p:spPr>
          <a:xfrm>
            <a:off x="5208766" y="1984588"/>
            <a:ext cx="1007367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3" name="Rounded Rectangle 4"/>
          <p:cNvSpPr/>
          <p:nvPr/>
        </p:nvSpPr>
        <p:spPr>
          <a:xfrm>
            <a:off x="2199712" y="2746696"/>
            <a:ext cx="1339224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4" name="Rounded Rectangle 16"/>
          <p:cNvSpPr/>
          <p:nvPr/>
        </p:nvSpPr>
        <p:spPr>
          <a:xfrm>
            <a:off x="4248857" y="2708452"/>
            <a:ext cx="1442119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0" name="Rounded Rectangle 57"/>
          <p:cNvSpPr/>
          <p:nvPr/>
        </p:nvSpPr>
        <p:spPr>
          <a:xfrm>
            <a:off x="3626197" y="2708452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Rounded Rectangle 57"/>
          <p:cNvSpPr/>
          <p:nvPr/>
        </p:nvSpPr>
        <p:spPr>
          <a:xfrm>
            <a:off x="2199712" y="4124609"/>
            <a:ext cx="917918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3" name="Rounded Rectangle 4"/>
          <p:cNvSpPr/>
          <p:nvPr/>
        </p:nvSpPr>
        <p:spPr>
          <a:xfrm>
            <a:off x="3232126" y="4099728"/>
            <a:ext cx="1383594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4" name="Rounded Rectangle 35"/>
          <p:cNvSpPr/>
          <p:nvPr/>
        </p:nvSpPr>
        <p:spPr>
          <a:xfrm>
            <a:off x="6260251" y="4122897"/>
            <a:ext cx="3110225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7" name="群組 76"/>
          <p:cNvGrpSpPr/>
          <p:nvPr/>
        </p:nvGrpSpPr>
        <p:grpSpPr>
          <a:xfrm>
            <a:off x="4679266" y="4885071"/>
            <a:ext cx="7146342" cy="307777"/>
            <a:chOff x="1739182" y="4846524"/>
            <a:chExt cx="7146342" cy="307777"/>
          </a:xfrm>
        </p:grpSpPr>
        <p:sp>
          <p:nvSpPr>
            <p:cNvPr id="78" name="文字方塊 77"/>
            <p:cNvSpPr txBox="1"/>
            <p:nvPr/>
          </p:nvSpPr>
          <p:spPr>
            <a:xfrm>
              <a:off x="1739182" y="4846524"/>
              <a:ext cx="7146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表冊類別說明        基本資料類        學生類        教師類         職員類        研究類        校務類</a:t>
              </a:r>
            </a:p>
          </p:txBody>
        </p:sp>
        <p:sp>
          <p:nvSpPr>
            <p:cNvPr id="79" name="Rounded Rectangle 4"/>
            <p:cNvSpPr/>
            <p:nvPr/>
          </p:nvSpPr>
          <p:spPr>
            <a:xfrm>
              <a:off x="4150384" y="4907806"/>
              <a:ext cx="331065" cy="185215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</a:t>
              </a:r>
            </a:p>
          </p:txBody>
        </p:sp>
        <p:sp>
          <p:nvSpPr>
            <p:cNvPr id="80" name="Rounded Rectangle 4"/>
            <p:cNvSpPr/>
            <p:nvPr/>
          </p:nvSpPr>
          <p:spPr>
            <a:xfrm>
              <a:off x="5039362" y="4901583"/>
              <a:ext cx="331065" cy="185215"/>
            </a:xfrm>
            <a:prstGeom prst="roundRect">
              <a:avLst/>
            </a:prstGeom>
            <a:solidFill>
              <a:srgbClr val="FFFFC5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教</a:t>
              </a:r>
            </a:p>
          </p:txBody>
        </p:sp>
        <p:sp>
          <p:nvSpPr>
            <p:cNvPr id="81" name="Rounded Rectangle 4"/>
            <p:cNvSpPr/>
            <p:nvPr/>
          </p:nvSpPr>
          <p:spPr>
            <a:xfrm>
              <a:off x="7767080" y="4890685"/>
              <a:ext cx="331065" cy="185215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</a:t>
              </a:r>
            </a:p>
          </p:txBody>
        </p:sp>
        <p:sp>
          <p:nvSpPr>
            <p:cNvPr id="82" name="Rounded Rectangle 4"/>
            <p:cNvSpPr/>
            <p:nvPr/>
          </p:nvSpPr>
          <p:spPr>
            <a:xfrm>
              <a:off x="5958732" y="4901582"/>
              <a:ext cx="331065" cy="185215"/>
            </a:xfrm>
            <a:prstGeom prst="roundRect">
              <a:avLst/>
            </a:prstGeom>
            <a:solidFill>
              <a:srgbClr val="FF898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職</a:t>
              </a:r>
            </a:p>
          </p:txBody>
        </p:sp>
        <p:sp>
          <p:nvSpPr>
            <p:cNvPr id="83" name="Rounded Rectangle 4"/>
            <p:cNvSpPr/>
            <p:nvPr/>
          </p:nvSpPr>
          <p:spPr>
            <a:xfrm>
              <a:off x="6847710" y="4891515"/>
              <a:ext cx="331065" cy="18521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研</a:t>
              </a:r>
            </a:p>
          </p:txBody>
        </p:sp>
        <p:sp>
          <p:nvSpPr>
            <p:cNvPr id="84" name="Rounded Rectangle 4"/>
            <p:cNvSpPr/>
            <p:nvPr/>
          </p:nvSpPr>
          <p:spPr>
            <a:xfrm>
              <a:off x="2896676" y="4917486"/>
              <a:ext cx="331065" cy="18521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6044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 txBox="1">
            <a:spLocks noChangeArrowheads="1"/>
          </p:cNvSpPr>
          <p:nvPr/>
        </p:nvSpPr>
        <p:spPr bwMode="gray">
          <a:xfrm>
            <a:off x="2195388" y="1979327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本期作業時程</a:t>
            </a:r>
          </a:p>
        </p:txBody>
      </p:sp>
    </p:spTree>
    <p:extLst>
      <p:ext uri="{BB962C8B-B14F-4D97-AF65-F5344CB8AC3E}">
        <p14:creationId xmlns:p14="http://schemas.microsoft.com/office/powerpoint/2010/main" val="3572355136"/>
      </p:ext>
    </p:extLst>
  </p:cSld>
  <p:clrMapOvr>
    <a:masterClrMapping/>
  </p:clrMapOvr>
</p:sld>
</file>

<file path=ppt/theme/theme1.xml><?xml version="1.0" encoding="utf-8"?>
<a:theme xmlns:a="http://schemas.openxmlformats.org/drawingml/2006/main" name="小水滴">
  <a:themeElements>
    <a:clrScheme name="小水滴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小水滴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小水滴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TM04033919[[fn=電路]]</Template>
  <TotalTime>43767</TotalTime>
  <Words>8592</Words>
  <Application>Microsoft Office PowerPoint</Application>
  <PresentationFormat>寬螢幕</PresentationFormat>
  <Paragraphs>1358</Paragraphs>
  <Slides>51</Slides>
  <Notes>33</Notes>
  <HiddenSlides>0</HiddenSlides>
  <MMClips>0</MMClips>
  <ScaleCrop>false</ScaleCrop>
  <HeadingPairs>
    <vt:vector size="6" baseType="variant">
      <vt:variant>
        <vt:lpstr>使用字型</vt:lpstr>
      </vt:variant>
      <vt:variant>
        <vt:i4>20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51</vt:i4>
      </vt:variant>
    </vt:vector>
  </HeadingPairs>
  <TitlesOfParts>
    <vt:vector size="72" baseType="lpstr">
      <vt:lpstr>等线</vt:lpstr>
      <vt:lpstr>Gulim</vt:lpstr>
      <vt:lpstr>맑은 고딕</vt:lpstr>
      <vt:lpstr>Noto Sans CJK TC</vt:lpstr>
      <vt:lpstr>黑体</vt:lpstr>
      <vt:lpstr>宋体</vt:lpstr>
      <vt:lpstr>細明體</vt:lpstr>
      <vt:lpstr>華康中圓體</vt:lpstr>
      <vt:lpstr>微軟正黑體</vt:lpstr>
      <vt:lpstr>微軟正黑體</vt:lpstr>
      <vt:lpstr>新細明體</vt:lpstr>
      <vt:lpstr>標楷體</vt:lpstr>
      <vt:lpstr>Arial</vt:lpstr>
      <vt:lpstr>Calibri</vt:lpstr>
      <vt:lpstr>Cambria Math</vt:lpstr>
      <vt:lpstr>Georgia</vt:lpstr>
      <vt:lpstr>Times New Roman</vt:lpstr>
      <vt:lpstr>Tw Cen MT</vt:lpstr>
      <vt:lpstr>Wingdings</vt:lpstr>
      <vt:lpstr>Wingdings 2</vt:lpstr>
      <vt:lpstr>小水滴</vt:lpstr>
      <vt:lpstr>PowerPoint 簡報</vt:lpstr>
      <vt:lpstr>說明會流程</vt:lpstr>
      <vt:lpstr>PowerPoint 簡報</vt:lpstr>
      <vt:lpstr>1.1 校庫角色定位</vt:lpstr>
      <vt:lpstr>1.2 定期匯出-每年5月匯出資料予應用單位</vt:lpstr>
      <vt:lpstr>1.3 定期匯出-每年11月匯出資料予應用單位-1</vt:lpstr>
      <vt:lpstr>1.4 定期匯出-每年11月匯出資料予應用單位-2</vt:lpstr>
      <vt:lpstr>1.5 定期匯出-每年11月匯出資料予應用單位-3</vt:lpstr>
      <vt:lpstr>PowerPoint 簡報</vt:lpstr>
      <vt:lpstr>2.1.1作業時程</vt:lpstr>
      <vt:lpstr>PowerPoint 簡報</vt:lpstr>
      <vt:lpstr>PowerPoint 簡報</vt:lpstr>
      <vt:lpstr>PowerPoint 簡報</vt:lpstr>
      <vt:lpstr>3.1.1 本期填報表冊</vt:lpstr>
      <vt:lpstr>3.1.2 本期異動表冊摘要</vt:lpstr>
      <vt:lpstr>3.1.3 本期異動表冊摘要</vt:lpstr>
      <vt:lpstr>3.1.4 本期免填表冊</vt:lpstr>
      <vt:lpstr>PowerPoint 簡報</vt:lpstr>
      <vt:lpstr>基本資料6. 學校系、所、學位學程、特殊專班、境外專班等基本資料           (3月、10月填報)</vt:lpstr>
      <vt:lpstr>115.10期原住民族籍別調整說明</vt:lpstr>
      <vt:lpstr>學14. 年齡別學生人數                                            (10月填報)</vt:lpstr>
      <vt:lpstr>學14-1. 30+大學試辦計畫年齡別學生人數    (115.10期首填，10月填報)</vt:lpstr>
      <vt:lpstr>學14-1. 30+大學試辦計畫年齡別學生人數    (115.10期首填，10月填報)</vt:lpstr>
      <vt:lpstr>學14-1. 30+大學試辦計畫年齡別學生人數    (115.10期首填，10月填報)</vt:lpstr>
      <vt:lpstr>學20-4. 學士班畢業生取得跨領域學位之情形         (115.10期首填， 10月填報)</vt:lpstr>
      <vt:lpstr>學20-4. 學士班畢業生取得跨領域學位之情形         (115.10期首填， 10月填報)</vt:lpstr>
      <vt:lpstr>學20-4. 學士班畢業生取得跨領域學位之情形         (115.10期首填， 10月填報)</vt:lpstr>
      <vt:lpstr>學20-4. 學士班畢業生取得跨領域學位之情形         (115.10期首填， 10月填報)</vt:lpstr>
      <vt:lpstr>學20-4. 學士班畢業生取得跨領域學位之情形         (115.10期首填， 10月填報)</vt:lpstr>
      <vt:lpstr>學20-4. 學士班畢業生取得跨領域學位之情形         (115.10期首填， 10月填報)</vt:lpstr>
      <vt:lpstr>學3-1. 原住民畢業學生             (10月填報)</vt:lpstr>
      <vt:lpstr>學24、學24-1及學24-2註冊率相關表冊增蒐「30+大學試辦計畫」相關資料                     (10月填報)</vt:lpstr>
      <vt:lpstr>PowerPoint 簡報</vt:lpstr>
      <vt:lpstr>學24、學24-1及學24-2註冊率相關表冊補充「新型專班」註冊人數填報原則說明                         (10月填報)</vt:lpstr>
      <vt:lpstr>學24-3.「30+大學試辦計畫」核定招生情形       (115.10期首填，10月填報)</vt:lpstr>
      <vt:lpstr>學24-3.「30+大學試辦計畫」核定招生情形       (115.10期首填，10月填報)</vt:lpstr>
      <vt:lpstr>學24-3.「30+大學試辦計畫」核定招生情形       (115.10期首填，10月填報)</vt:lpstr>
      <vt:lpstr>學31. 參加「大學進修部四年制學士班彈性修業試辦方案」學生人數                (3月、10月填報)</vt:lpstr>
      <vt:lpstr>學36.「30+大學試辦計畫」完成及退學之學生人數        (115.10期首填，3月、10月填報)</vt:lpstr>
      <vt:lpstr>學36.「30+大學試辦計畫」完成及退學之學生人數        (115.10期首填，3月、10月填報)</vt:lpstr>
      <vt:lpstr>學36.「30+大學試辦計畫」完成及退學之學生人數        (115.10期首填，3月、10月填報)</vt:lpstr>
      <vt:lpstr>學36.「30+大學試辦計畫」完成及退學之學生人數        (115.10期首填，3月、10月填報)</vt:lpstr>
      <vt:lpstr>學37. 境外學生修讀臺灣文化相關課程情形         (115.10期首填， 10月填報)</vt:lpstr>
      <vt:lpstr>學37. 境外學生修讀臺灣文化相關課程情形         (115.10期首填， 10月填報)</vt:lpstr>
      <vt:lpstr>學37. 境外學生修讀臺灣文化相關課程情形         (115.10期首填， 10月填報)</vt:lpstr>
      <vt:lpstr>職3. 學生輔導人員            (3月、10月填報)</vt:lpstr>
      <vt:lpstr>職3-1. 專業輔導人員          (115.10期首填，10月填報)</vt:lpstr>
      <vt:lpstr>PowerPoint 簡報</vt:lpstr>
      <vt:lpstr>PowerPoint 簡報</vt:lpstr>
      <vt:lpstr>PowerPoint 簡報</vt:lpstr>
      <vt:lpstr>PowerPoint 簡報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下期異動表冊</dc:title>
  <dc:creator>HEDB-2014-P3</dc:creator>
  <cp:lastModifiedBy>fgu</cp:lastModifiedBy>
  <cp:revision>7455</cp:revision>
  <cp:lastPrinted>2025-08-11T07:49:57Z</cp:lastPrinted>
  <dcterms:created xsi:type="dcterms:W3CDTF">2016-12-26T01:09:48Z</dcterms:created>
  <dcterms:modified xsi:type="dcterms:W3CDTF">2026-08-27T05:35:44Z</dcterms:modified>
</cp:coreProperties>
</file>